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 id="2147483672" r:id="rId2"/>
    <p:sldMasterId id="2147483762" r:id="rId3"/>
  </p:sldMasterIdLst>
  <p:notesMasterIdLst>
    <p:notesMasterId r:id="rId88"/>
  </p:notesMasterIdLst>
  <p:sldIdLst>
    <p:sldId id="280" r:id="rId4"/>
    <p:sldId id="279" r:id="rId5"/>
    <p:sldId id="270" r:id="rId6"/>
    <p:sldId id="266" r:id="rId7"/>
    <p:sldId id="275" r:id="rId8"/>
    <p:sldId id="411" r:id="rId9"/>
    <p:sldId id="303" r:id="rId10"/>
    <p:sldId id="292" r:id="rId11"/>
    <p:sldId id="273" r:id="rId12"/>
    <p:sldId id="291" r:id="rId13"/>
    <p:sldId id="412" r:id="rId14"/>
    <p:sldId id="290" r:id="rId15"/>
    <p:sldId id="305" r:id="rId16"/>
    <p:sldId id="289" r:id="rId17"/>
    <p:sldId id="276" r:id="rId18"/>
    <p:sldId id="416" r:id="rId19"/>
    <p:sldId id="413" r:id="rId20"/>
    <p:sldId id="414" r:id="rId21"/>
    <p:sldId id="415" r:id="rId22"/>
    <p:sldId id="293" r:id="rId23"/>
    <p:sldId id="257" r:id="rId24"/>
    <p:sldId id="258" r:id="rId25"/>
    <p:sldId id="259" r:id="rId26"/>
    <p:sldId id="277" r:id="rId27"/>
    <p:sldId id="282" r:id="rId28"/>
    <p:sldId id="296" r:id="rId29"/>
    <p:sldId id="283" r:id="rId30"/>
    <p:sldId id="299" r:id="rId31"/>
    <p:sldId id="284" r:id="rId32"/>
    <p:sldId id="285" r:id="rId33"/>
    <p:sldId id="358" r:id="rId34"/>
    <p:sldId id="417" r:id="rId35"/>
    <p:sldId id="360" r:id="rId36"/>
    <p:sldId id="361" r:id="rId37"/>
    <p:sldId id="362" r:id="rId38"/>
    <p:sldId id="363" r:id="rId39"/>
    <p:sldId id="364" r:id="rId40"/>
    <p:sldId id="365" r:id="rId41"/>
    <p:sldId id="366" r:id="rId42"/>
    <p:sldId id="367" r:id="rId43"/>
    <p:sldId id="368" r:id="rId44"/>
    <p:sldId id="369" r:id="rId45"/>
    <p:sldId id="370" r:id="rId46"/>
    <p:sldId id="371" r:id="rId47"/>
    <p:sldId id="372" r:id="rId48"/>
    <p:sldId id="373" r:id="rId49"/>
    <p:sldId id="374" r:id="rId50"/>
    <p:sldId id="375" r:id="rId51"/>
    <p:sldId id="376" r:id="rId52"/>
    <p:sldId id="377" r:id="rId53"/>
    <p:sldId id="378" r:id="rId54"/>
    <p:sldId id="379" r:id="rId55"/>
    <p:sldId id="380" r:id="rId56"/>
    <p:sldId id="381" r:id="rId57"/>
    <p:sldId id="382" r:id="rId58"/>
    <p:sldId id="383" r:id="rId59"/>
    <p:sldId id="384" r:id="rId60"/>
    <p:sldId id="385" r:id="rId61"/>
    <p:sldId id="386" r:id="rId62"/>
    <p:sldId id="387" r:id="rId63"/>
    <p:sldId id="388" r:id="rId64"/>
    <p:sldId id="389" r:id="rId65"/>
    <p:sldId id="390" r:id="rId66"/>
    <p:sldId id="391" r:id="rId67"/>
    <p:sldId id="392" r:id="rId68"/>
    <p:sldId id="393" r:id="rId69"/>
    <p:sldId id="394" r:id="rId70"/>
    <p:sldId id="395" r:id="rId71"/>
    <p:sldId id="396" r:id="rId72"/>
    <p:sldId id="397" r:id="rId73"/>
    <p:sldId id="398" r:id="rId74"/>
    <p:sldId id="399" r:id="rId75"/>
    <p:sldId id="400" r:id="rId76"/>
    <p:sldId id="401" r:id="rId77"/>
    <p:sldId id="402" r:id="rId78"/>
    <p:sldId id="403" r:id="rId79"/>
    <p:sldId id="404" r:id="rId80"/>
    <p:sldId id="405" r:id="rId81"/>
    <p:sldId id="406" r:id="rId82"/>
    <p:sldId id="407" r:id="rId83"/>
    <p:sldId id="408" r:id="rId84"/>
    <p:sldId id="409" r:id="rId85"/>
    <p:sldId id="288" r:id="rId86"/>
    <p:sldId id="272" r:id="rId8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B79C18-32A1-AB56-0FE5-AD770EB3E0D4}" v="3" dt="2023-03-08T16:10:27.158"/>
    <p1510:client id="{1B8D9A12-D27E-26DB-2425-F553ABB699C4}" v="1" dt="2022-11-16T13:38:27.602"/>
    <p1510:client id="{205069CF-0455-BF21-C56D-CCF318629C21}" v="1725" dt="2023-03-27T22:22:20.375"/>
    <p1510:client id="{29076C01-B408-57D4-0BC2-0FAF5648F9E5}" v="282" dt="2023-03-29T10:40:18.586"/>
    <p1510:client id="{42B67F27-6CD6-A326-789E-D350B0288469}" v="600" dt="2022-11-17T00:55:17.694"/>
    <p1510:client id="{4D6A285E-CA09-C6D8-AD9B-946BA176A7A8}" v="646" dt="2022-11-16T17:24:31"/>
    <p1510:client id="{51921C01-2DA0-E713-1463-618D392275DB}" v="1933" dt="2022-11-16T14:09:40.278"/>
    <p1510:client id="{6554140E-4232-3540-C487-6E4A01F25C91}" v="761" dt="2023-03-26T22:11:54.195"/>
    <p1510:client id="{6B069C71-9B1F-41F4-B3E8-A5EBCDE946BE}" v="83" dt="2023-03-23T13:28:49.552"/>
    <p1510:client id="{72350445-8202-8BD2-273D-059A40B57B43}" v="54" dt="2023-03-08T16:04:38.929"/>
    <p1510:client id="{74CD38D6-92BE-9EE0-EE13-8AF624DD2F13}" v="1" dt="2022-11-20T15:03:45.651"/>
    <p1510:client id="{8A75DCC2-3B3B-611B-6C58-2ED8CBE15BEB}" v="7" dt="2022-11-16T21:40:02.706"/>
    <p1510:client id="{8C09B74A-4B4A-D41D-8C7C-D13FE0BD54E2}" v="219" dt="2023-03-29T16:28:16.168"/>
    <p1510:client id="{91D7D8A0-B7B6-5337-5D0E-0BEA3B65D868}" v="23" dt="2022-11-16T21:52:53.042"/>
    <p1510:client id="{9E304694-FBCF-4047-B6FC-F67CFCC30DDF}" v="95" dt="2022-11-16T21:49:52.378"/>
    <p1510:client id="{A36960A5-2EA0-E878-CDF9-828419B3D96F}" v="1" dt="2022-11-16T14:37:03.491"/>
    <p1510:client id="{A3AC9F43-0E58-53B7-6D8C-AA03F0C808F8}" v="1" dt="2022-11-16T23:01:05.831"/>
    <p1510:client id="{AF050619-F0F1-656E-5998-99BC702AD36A}" v="2" dt="2022-11-17T01:54:16.812"/>
    <p1510:client id="{B8F6173E-F2DC-F929-D5AE-8CD2B720291A}" v="648" dt="2023-03-29T22:20:40.600"/>
    <p1510:client id="{C089AB81-484C-22B4-980F-C3081BF54240}" v="320" dt="2023-06-16T09:15:17.756"/>
    <p1510:client id="{C4449871-A8CE-0D32-0B1A-E81B2A5046D0}" v="47" dt="2022-11-16T14:53:49.338"/>
    <p1510:client id="{D0D1B75D-6B70-426F-AADD-A3EEFECF0E4B}" v="3807" dt="2022-11-17T01:22:24.191"/>
    <p1510:client id="{D935DBC8-8B68-9F94-DB2B-DA18CFEE4C11}" v="28" dt="2022-12-27T12:56:46.030"/>
    <p1510:client id="{DBC30E56-EF96-E230-EDC4-5EA01B7F104A}" v="26" dt="2023-04-06T02:32:12.771"/>
    <p1510:client id="{E3217B6A-6C1D-5E58-5634-36943EF803A4}" v="83" dt="2022-11-16T23:35:18.763"/>
    <p1510:client id="{E5AE91EB-9E60-6CB0-A12A-AAEED8D5DA50}" v="18" dt="2023-03-23T03:18:33.037"/>
    <p1510:client id="{E7530822-BD5A-939E-0984-154A2ED0AE2E}" v="27" dt="2022-11-17T00:13:55.739"/>
    <p1510:client id="{E88E4442-AB05-882F-9E23-7B299825FF8B}" v="20" dt="2023-03-23T15:30:16.055"/>
    <p1510:client id="{EC0D44D4-D492-EA2B-F1F1-AF6FE29605BE}" v="1136" dt="2023-06-16T16:32:16.819"/>
    <p1510:client id="{F14B42F7-DEBF-E707-0B6D-9F732DA2C102}" v="1410" dt="2022-11-16T17:57:24.916"/>
    <p1510:client id="{F9232E12-9D6F-75E1-FA9A-FB62CD4EA054}" v="1549" dt="2022-11-17T02:16:00.407"/>
    <p1510:client id="{F9958B35-8AD3-D2C9-FBB8-AAD1EB957B67}" v="1392" dt="2022-11-16T14:21:58.5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7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presProps" Target="presProp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viewProps" Target="view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microsoft.com/office/2015/10/relationships/revisionInfo" Target="revisionInfo.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notesMaster" Target="notesMasters/notesMaster1.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F674B1-A5B9-4BD7-9C0F-53560F76B201}" type="doc">
      <dgm:prSet loTypeId="urn:microsoft.com/office/officeart/2005/8/layout/list1" loCatId="list" qsTypeId="urn:microsoft.com/office/officeart/2005/8/quickstyle/simple1" qsCatId="simple" csTypeId="urn:microsoft.com/office/officeart/2005/8/colors/accent2_2" csCatId="accent2" phldr="1"/>
      <dgm:spPr/>
      <dgm:t>
        <a:bodyPr/>
        <a:lstStyle/>
        <a:p>
          <a:endParaRPr lang="en-US"/>
        </a:p>
      </dgm:t>
    </dgm:pt>
    <dgm:pt modelId="{77071C69-02BC-4ED5-941A-6A29D5B63CD2}">
      <dgm:prSet phldrT="[Text]" phldr="0"/>
      <dgm:spPr/>
      <dgm:t>
        <a:bodyPr/>
        <a:lstStyle/>
        <a:p>
          <a:pPr rtl="0"/>
          <a:r>
            <a:rPr lang="en-US" b="1" u="sng" dirty="0">
              <a:latin typeface="Corbel" panose="020B0503020204020204"/>
            </a:rPr>
            <a:t>Ý nghĩa khoa học</a:t>
          </a:r>
          <a:endParaRPr lang="en-US" b="1" u="sng" dirty="0"/>
        </a:p>
      </dgm:t>
    </dgm:pt>
    <dgm:pt modelId="{CA0BA864-9B9C-470B-B8BB-BEFED826CF32}" type="parTrans" cxnId="{7D4C1D1B-BAC1-4ACF-BAEE-22CB194C44FD}">
      <dgm:prSet/>
      <dgm:spPr/>
      <dgm:t>
        <a:bodyPr/>
        <a:lstStyle/>
        <a:p>
          <a:endParaRPr lang="en-US"/>
        </a:p>
      </dgm:t>
    </dgm:pt>
    <dgm:pt modelId="{7966EE0A-457E-4448-AE15-46BB53876462}" type="sibTrans" cxnId="{7D4C1D1B-BAC1-4ACF-BAEE-22CB194C44FD}">
      <dgm:prSet/>
      <dgm:spPr/>
      <dgm:t>
        <a:bodyPr/>
        <a:lstStyle/>
        <a:p>
          <a:endParaRPr lang="en-US"/>
        </a:p>
      </dgm:t>
    </dgm:pt>
    <dgm:pt modelId="{9F742A8A-34DC-4707-9A94-7B14F989C3F9}">
      <dgm:prSet phldr="0"/>
      <dgm:spPr/>
      <dgm:t>
        <a:bodyPr/>
        <a:lstStyle/>
        <a:p>
          <a:pPr algn="l" rtl="0"/>
          <a:r>
            <a:rPr lang="en-US" b="1" dirty="0">
              <a:latin typeface="Corbel" panose="020B0503020204020204"/>
            </a:rPr>
            <a:t>Bài toán tracking</a:t>
          </a:r>
          <a:r>
            <a:rPr lang="en-US" b="0" dirty="0">
              <a:latin typeface="Corbel" panose="020B0503020204020204"/>
            </a:rPr>
            <a:t>: Theo vết vật tốt hơn về mặt biến đối hình dạng và màu sắc, theo vết được nhiều đối tượng cùng lúc, theo dõi được các đối đối tượng bị mất mát thông tin do không có trong khung hình hoặc bị khuất.</a:t>
          </a:r>
        </a:p>
      </dgm:t>
    </dgm:pt>
    <dgm:pt modelId="{EBCDFEF0-8816-459F-B271-A0674D77793C}" type="parTrans" cxnId="{B769AC2F-B10D-4D64-8A3F-2C96B1E108A7}">
      <dgm:prSet/>
      <dgm:spPr/>
    </dgm:pt>
    <dgm:pt modelId="{B956CD82-C6CB-4BA5-BD94-0C10EE7008E9}" type="sibTrans" cxnId="{B769AC2F-B10D-4D64-8A3F-2C96B1E108A7}">
      <dgm:prSet/>
      <dgm:spPr/>
      <dgm:t>
        <a:bodyPr/>
        <a:lstStyle/>
        <a:p>
          <a:endParaRPr lang="en-US"/>
        </a:p>
      </dgm:t>
    </dgm:pt>
    <dgm:pt modelId="{B70DE93B-F588-40B4-A8BC-5590125B7E57}">
      <dgm:prSet phldr="0"/>
      <dgm:spPr/>
      <dgm:t>
        <a:bodyPr/>
        <a:lstStyle/>
        <a:p>
          <a:pPr algn="l" rtl="0"/>
          <a:r>
            <a:rPr lang="en-US" b="1" dirty="0" err="1">
              <a:latin typeface="Corbel" panose="020B0503020204020204"/>
            </a:rPr>
            <a:t>Bài</a:t>
          </a:r>
          <a:r>
            <a:rPr lang="en-US" b="1" dirty="0">
              <a:latin typeface="Corbel" panose="020B0503020204020204"/>
            </a:rPr>
            <a:t> </a:t>
          </a:r>
          <a:r>
            <a:rPr lang="en-US" b="1" dirty="0" err="1">
              <a:latin typeface="Corbel" panose="020B0503020204020204"/>
            </a:rPr>
            <a:t>toán</a:t>
          </a:r>
          <a:r>
            <a:rPr lang="en-US" b="1" dirty="0">
              <a:latin typeface="Corbel" panose="020B0503020204020204"/>
            </a:rPr>
            <a:t> detection</a:t>
          </a:r>
          <a:r>
            <a:rPr lang="en-US" b="0" dirty="0">
              <a:latin typeface="Corbel" panose="020B0503020204020204"/>
            </a:rPr>
            <a:t>: Tăng </a:t>
          </a:r>
          <a:r>
            <a:rPr lang="en-US" b="0" dirty="0" err="1">
              <a:latin typeface="Corbel" panose="020B0503020204020204"/>
            </a:rPr>
            <a:t>độ</a:t>
          </a:r>
          <a:r>
            <a:rPr lang="en-US" b="0" dirty="0">
              <a:latin typeface="Corbel" panose="020B0503020204020204"/>
            </a:rPr>
            <a:t> </a:t>
          </a:r>
          <a:r>
            <a:rPr lang="en-US" b="0" dirty="0" err="1">
              <a:latin typeface="Corbel" panose="020B0503020204020204"/>
            </a:rPr>
            <a:t>chính</a:t>
          </a:r>
          <a:r>
            <a:rPr lang="en-US" b="0" dirty="0">
              <a:latin typeface="Corbel" panose="020B0503020204020204"/>
            </a:rPr>
            <a:t> </a:t>
          </a:r>
          <a:r>
            <a:rPr lang="en-US" b="0" dirty="0" err="1">
              <a:latin typeface="Corbel" panose="020B0503020204020204"/>
            </a:rPr>
            <a:t>xác</a:t>
          </a:r>
          <a:r>
            <a:rPr lang="en-US" b="0" dirty="0">
              <a:latin typeface="Corbel" panose="020B0503020204020204"/>
            </a:rPr>
            <a:t> </a:t>
          </a:r>
          <a:r>
            <a:rPr lang="en-US" b="0" dirty="0" err="1">
              <a:latin typeface="Corbel" panose="020B0503020204020204"/>
            </a:rPr>
            <a:t>cho</a:t>
          </a:r>
          <a:r>
            <a:rPr lang="en-US" b="0" dirty="0">
              <a:latin typeface="Corbel" panose="020B0503020204020204"/>
            </a:rPr>
            <a:t> </a:t>
          </a:r>
          <a:r>
            <a:rPr lang="en-US" b="0" dirty="0" err="1">
              <a:latin typeface="Corbel" panose="020B0503020204020204"/>
            </a:rPr>
            <a:t>việc</a:t>
          </a:r>
          <a:r>
            <a:rPr lang="en-US" b="0" dirty="0">
              <a:latin typeface="Corbel" panose="020B0503020204020204"/>
            </a:rPr>
            <a:t> </a:t>
          </a:r>
          <a:r>
            <a:rPr lang="en-US" b="0" dirty="0" err="1">
              <a:latin typeface="Corbel" panose="020B0503020204020204"/>
            </a:rPr>
            <a:t>nhận</a:t>
          </a:r>
          <a:r>
            <a:rPr lang="en-US" b="0" dirty="0">
              <a:latin typeface="Corbel" panose="020B0503020204020204"/>
            </a:rPr>
            <a:t> </a:t>
          </a:r>
          <a:r>
            <a:rPr lang="en-US" b="0" dirty="0" err="1">
              <a:latin typeface="Corbel" panose="020B0503020204020204"/>
            </a:rPr>
            <a:t>dạng</a:t>
          </a:r>
          <a:r>
            <a:rPr lang="en-US" b="0" dirty="0">
              <a:latin typeface="Corbel" panose="020B0503020204020204"/>
            </a:rPr>
            <a:t> </a:t>
          </a:r>
          <a:r>
            <a:rPr lang="en-US" b="0" dirty="0" err="1">
              <a:latin typeface="Corbel" panose="020B0503020204020204"/>
            </a:rPr>
            <a:t>và</a:t>
          </a:r>
          <a:r>
            <a:rPr lang="en-US" b="0" dirty="0">
              <a:latin typeface="Corbel" panose="020B0503020204020204"/>
            </a:rPr>
            <a:t> </a:t>
          </a:r>
          <a:r>
            <a:rPr lang="en-US" b="0" dirty="0" err="1">
              <a:latin typeface="Corbel" panose="020B0503020204020204"/>
            </a:rPr>
            <a:t>xử</a:t>
          </a:r>
          <a:r>
            <a:rPr lang="en-US" b="0" dirty="0">
              <a:latin typeface="Corbel" panose="020B0503020204020204"/>
            </a:rPr>
            <a:t> </a:t>
          </a:r>
          <a:r>
            <a:rPr lang="en-US" b="0" dirty="0" err="1">
              <a:latin typeface="Corbel" panose="020B0503020204020204"/>
            </a:rPr>
            <a:t>lí</a:t>
          </a:r>
          <a:r>
            <a:rPr lang="en-US" b="0" dirty="0">
              <a:latin typeface="Corbel" panose="020B0503020204020204"/>
            </a:rPr>
            <a:t> </a:t>
          </a:r>
          <a:r>
            <a:rPr lang="en-US" b="0" dirty="0" err="1">
              <a:latin typeface="Corbel" panose="020B0503020204020204"/>
            </a:rPr>
            <a:t>các</a:t>
          </a:r>
          <a:r>
            <a:rPr lang="en-US" b="0" dirty="0">
              <a:latin typeface="Corbel" panose="020B0503020204020204"/>
            </a:rPr>
            <a:t> </a:t>
          </a:r>
          <a:r>
            <a:rPr lang="en-US" b="0" dirty="0" err="1">
              <a:latin typeface="Corbel" panose="020B0503020204020204"/>
            </a:rPr>
            <a:t>vật</a:t>
          </a:r>
          <a:r>
            <a:rPr lang="en-US" b="0" dirty="0">
              <a:latin typeface="Corbel" panose="020B0503020204020204"/>
            </a:rPr>
            <a:t> </a:t>
          </a:r>
          <a:r>
            <a:rPr lang="en-US" b="0" dirty="0" err="1">
              <a:latin typeface="Corbel" panose="020B0503020204020204"/>
            </a:rPr>
            <a:t>thể</a:t>
          </a:r>
          <a:r>
            <a:rPr lang="en-US" b="0" dirty="0">
              <a:latin typeface="Corbel" panose="020B0503020204020204"/>
            </a:rPr>
            <a:t> </a:t>
          </a:r>
          <a:r>
            <a:rPr lang="en-US" b="0" dirty="0" err="1">
              <a:latin typeface="Corbel" panose="020B0503020204020204"/>
            </a:rPr>
            <a:t>lớn</a:t>
          </a:r>
          <a:r>
            <a:rPr lang="en-US" b="0" dirty="0">
              <a:latin typeface="Corbel" panose="020B0503020204020204"/>
            </a:rPr>
            <a:t> </a:t>
          </a:r>
          <a:r>
            <a:rPr lang="en-US" b="0" dirty="0" err="1">
              <a:latin typeface="Corbel" panose="020B0503020204020204"/>
            </a:rPr>
            <a:t>bé</a:t>
          </a:r>
          <a:r>
            <a:rPr lang="en-US" b="0" dirty="0">
              <a:latin typeface="Corbel" panose="020B0503020204020204"/>
            </a:rPr>
            <a:t> </a:t>
          </a:r>
          <a:r>
            <a:rPr lang="en-US" b="0" dirty="0" err="1">
              <a:latin typeface="Corbel" panose="020B0503020204020204"/>
            </a:rPr>
            <a:t>khác</a:t>
          </a:r>
          <a:r>
            <a:rPr lang="en-US" b="0" dirty="0">
              <a:latin typeface="Corbel" panose="020B0503020204020204"/>
            </a:rPr>
            <a:t> </a:t>
          </a:r>
          <a:r>
            <a:rPr lang="en-US" b="0" dirty="0" err="1">
              <a:latin typeface="Corbel" panose="020B0503020204020204"/>
            </a:rPr>
            <a:t>nhau</a:t>
          </a:r>
          <a:r>
            <a:rPr lang="en-US" b="0" dirty="0">
              <a:latin typeface="Corbel" panose="020B0503020204020204"/>
            </a:rPr>
            <a:t> </a:t>
          </a:r>
          <a:r>
            <a:rPr lang="en-US" b="0" dirty="0" err="1">
              <a:latin typeface="Corbel" panose="020B0503020204020204"/>
            </a:rPr>
            <a:t>thay</a:t>
          </a:r>
          <a:r>
            <a:rPr lang="en-US" b="0" dirty="0">
              <a:latin typeface="Corbel" panose="020B0503020204020204"/>
            </a:rPr>
            <a:t> </a:t>
          </a:r>
          <a:r>
            <a:rPr lang="en-US" b="0" dirty="0" err="1">
              <a:latin typeface="Corbel" panose="020B0503020204020204"/>
            </a:rPr>
            <a:t>đổi</a:t>
          </a:r>
          <a:r>
            <a:rPr lang="en-US" b="0" dirty="0">
              <a:latin typeface="Corbel" panose="020B0503020204020204"/>
            </a:rPr>
            <a:t> </a:t>
          </a:r>
          <a:r>
            <a:rPr lang="en-US" b="0" dirty="0" err="1">
              <a:latin typeface="Corbel" panose="020B0503020204020204"/>
            </a:rPr>
            <a:t>liên</a:t>
          </a:r>
          <a:r>
            <a:rPr lang="en-US" b="0" dirty="0">
              <a:latin typeface="Corbel" panose="020B0503020204020204"/>
            </a:rPr>
            <a:t> </a:t>
          </a:r>
          <a:r>
            <a:rPr lang="en-US" b="0" dirty="0" err="1">
              <a:latin typeface="Corbel" panose="020B0503020204020204"/>
            </a:rPr>
            <a:t>tục</a:t>
          </a:r>
          <a:r>
            <a:rPr lang="en-US" b="0" dirty="0">
              <a:latin typeface="Corbel" panose="020B0503020204020204"/>
            </a:rPr>
            <a:t>, </a:t>
          </a:r>
          <a:r>
            <a:rPr lang="en-US" b="0" dirty="0" err="1">
              <a:latin typeface="Corbel" panose="020B0503020204020204"/>
            </a:rPr>
            <a:t>tạo</a:t>
          </a:r>
          <a:r>
            <a:rPr lang="en-US" b="0" dirty="0">
              <a:latin typeface="Corbel" panose="020B0503020204020204"/>
            </a:rPr>
            <a:t> </a:t>
          </a:r>
          <a:r>
            <a:rPr lang="en-US" b="0" dirty="0" err="1">
              <a:latin typeface="Corbel" panose="020B0503020204020204"/>
            </a:rPr>
            <a:t>thêm</a:t>
          </a:r>
          <a:r>
            <a:rPr lang="en-US" b="0" dirty="0">
              <a:latin typeface="Corbel" panose="020B0503020204020204"/>
            </a:rPr>
            <a:t> </a:t>
          </a:r>
          <a:r>
            <a:rPr lang="en-US" b="0" dirty="0" err="1">
              <a:latin typeface="Corbel" panose="020B0503020204020204"/>
            </a:rPr>
            <a:t>dữ</a:t>
          </a:r>
          <a:r>
            <a:rPr lang="en-US" b="0" dirty="0">
              <a:latin typeface="Corbel" panose="020B0503020204020204"/>
            </a:rPr>
            <a:t> </a:t>
          </a:r>
          <a:r>
            <a:rPr lang="en-US" b="0" dirty="0" err="1">
              <a:latin typeface="Corbel" panose="020B0503020204020204"/>
            </a:rPr>
            <a:t>liệu</a:t>
          </a:r>
          <a:r>
            <a:rPr lang="en-US" b="0" dirty="0">
              <a:latin typeface="Corbel" panose="020B0503020204020204"/>
            </a:rPr>
            <a:t> </a:t>
          </a:r>
          <a:r>
            <a:rPr lang="en-US" b="0" dirty="0" err="1">
              <a:latin typeface="Corbel" panose="020B0503020204020204"/>
            </a:rPr>
            <a:t>để</a:t>
          </a:r>
          <a:r>
            <a:rPr lang="en-US" b="0" dirty="0">
              <a:latin typeface="Corbel" panose="020B0503020204020204"/>
            </a:rPr>
            <a:t> </a:t>
          </a:r>
          <a:r>
            <a:rPr lang="en-US" b="0" dirty="0" err="1">
              <a:latin typeface="Corbel" panose="020B0503020204020204"/>
            </a:rPr>
            <a:t>huấn</a:t>
          </a:r>
          <a:r>
            <a:rPr lang="en-US" b="0" dirty="0">
              <a:latin typeface="Corbel" panose="020B0503020204020204"/>
            </a:rPr>
            <a:t> </a:t>
          </a:r>
          <a:r>
            <a:rPr lang="en-US" b="0" dirty="0" err="1">
              <a:latin typeface="Corbel" panose="020B0503020204020204"/>
            </a:rPr>
            <a:t>luyện</a:t>
          </a:r>
          <a:r>
            <a:rPr lang="en-US" b="0" dirty="0">
              <a:latin typeface="Corbel" panose="020B0503020204020204"/>
            </a:rPr>
            <a:t> </a:t>
          </a:r>
          <a:r>
            <a:rPr lang="en-US" b="0" dirty="0" err="1">
              <a:latin typeface="Corbel" panose="020B0503020204020204"/>
            </a:rPr>
            <a:t>nhận</a:t>
          </a:r>
          <a:r>
            <a:rPr lang="en-US" b="0" dirty="0">
              <a:latin typeface="Corbel" panose="020B0503020204020204"/>
            </a:rPr>
            <a:t> </a:t>
          </a:r>
          <a:r>
            <a:rPr lang="en-US" b="0" dirty="0" err="1">
              <a:latin typeface="Corbel" panose="020B0503020204020204"/>
            </a:rPr>
            <a:t>dạng</a:t>
          </a:r>
          <a:r>
            <a:rPr lang="en-US" b="0" dirty="0">
              <a:latin typeface="Corbel" panose="020B0503020204020204"/>
            </a:rPr>
            <a:t>.</a:t>
          </a:r>
        </a:p>
      </dgm:t>
    </dgm:pt>
    <dgm:pt modelId="{640C22E1-29CE-4FC8-82BA-C83B9384EDBA}" type="parTrans" cxnId="{694A076F-1BA8-4B39-A822-7E306A1560D5}">
      <dgm:prSet/>
      <dgm:spPr/>
    </dgm:pt>
    <dgm:pt modelId="{0553439E-FAAB-45BC-8D7D-701CFFF249AB}" type="sibTrans" cxnId="{694A076F-1BA8-4B39-A822-7E306A1560D5}">
      <dgm:prSet/>
      <dgm:spPr/>
    </dgm:pt>
    <dgm:pt modelId="{EC77A3D0-B1B6-406F-A5EA-AC79F2F6D637}">
      <dgm:prSet phldr="0"/>
      <dgm:spPr/>
      <dgm:t>
        <a:bodyPr/>
        <a:lstStyle/>
        <a:p>
          <a:pPr rtl="0"/>
          <a:r>
            <a:rPr lang="en-US" b="1" dirty="0">
              <a:latin typeface="Corbel" panose="020B0503020204020204"/>
            </a:rPr>
            <a:t>Bài toán classification</a:t>
          </a:r>
          <a:r>
            <a:rPr lang="en-US" b="0" dirty="0">
              <a:latin typeface="Corbel" panose="020B0503020204020204"/>
            </a:rPr>
            <a:t>: Giúp việc phân loại chính xác hơn với các đối tượng như nhau nhưng hành động với chúng là khác nhau</a:t>
          </a:r>
        </a:p>
      </dgm:t>
    </dgm:pt>
    <dgm:pt modelId="{C086CC60-ABE1-403E-94E8-059E486C4776}" type="parTrans" cxnId="{A459E616-6071-4C13-B9AD-67411DC0EC4D}">
      <dgm:prSet/>
      <dgm:spPr/>
    </dgm:pt>
    <dgm:pt modelId="{CB4FF5E6-F450-40CA-83AD-5ABEBDE4CC7D}" type="sibTrans" cxnId="{A459E616-6071-4C13-B9AD-67411DC0EC4D}">
      <dgm:prSet/>
      <dgm:spPr/>
    </dgm:pt>
    <dgm:pt modelId="{DED4A118-7C49-4177-AABD-009DCCA8E107}" type="pres">
      <dgm:prSet presAssocID="{3FF674B1-A5B9-4BD7-9C0F-53560F76B201}" presName="linear" presStyleCnt="0">
        <dgm:presLayoutVars>
          <dgm:dir/>
          <dgm:animLvl val="lvl"/>
          <dgm:resizeHandles val="exact"/>
        </dgm:presLayoutVars>
      </dgm:prSet>
      <dgm:spPr/>
    </dgm:pt>
    <dgm:pt modelId="{41D1B8EF-2689-4C50-84CA-8603D92C58C2}" type="pres">
      <dgm:prSet presAssocID="{77071C69-02BC-4ED5-941A-6A29D5B63CD2}" presName="parentLin" presStyleCnt="0"/>
      <dgm:spPr/>
    </dgm:pt>
    <dgm:pt modelId="{8190BD24-E9B9-4817-9B12-45EA63FA8C5A}" type="pres">
      <dgm:prSet presAssocID="{77071C69-02BC-4ED5-941A-6A29D5B63CD2}" presName="parentLeftMargin" presStyleLbl="node1" presStyleIdx="0" presStyleCnt="1"/>
      <dgm:spPr/>
    </dgm:pt>
    <dgm:pt modelId="{DB1BD9AF-198F-4F3A-8885-FE2FAD43E201}" type="pres">
      <dgm:prSet presAssocID="{77071C69-02BC-4ED5-941A-6A29D5B63CD2}" presName="parentText" presStyleLbl="node1" presStyleIdx="0" presStyleCnt="1">
        <dgm:presLayoutVars>
          <dgm:chMax val="0"/>
          <dgm:bulletEnabled val="1"/>
        </dgm:presLayoutVars>
      </dgm:prSet>
      <dgm:spPr/>
    </dgm:pt>
    <dgm:pt modelId="{C9263EA9-E8CC-49D1-90F4-B6C440B8CEFB}" type="pres">
      <dgm:prSet presAssocID="{77071C69-02BC-4ED5-941A-6A29D5B63CD2}" presName="negativeSpace" presStyleCnt="0"/>
      <dgm:spPr/>
    </dgm:pt>
    <dgm:pt modelId="{CD72D492-C462-43B6-B216-0267ACEAC90D}" type="pres">
      <dgm:prSet presAssocID="{77071C69-02BC-4ED5-941A-6A29D5B63CD2}" presName="childText" presStyleLbl="conFgAcc1" presStyleIdx="0" presStyleCnt="1">
        <dgm:presLayoutVars>
          <dgm:bulletEnabled val="1"/>
        </dgm:presLayoutVars>
      </dgm:prSet>
      <dgm:spPr/>
    </dgm:pt>
  </dgm:ptLst>
  <dgm:cxnLst>
    <dgm:cxn modelId="{A459E616-6071-4C13-B9AD-67411DC0EC4D}" srcId="{77071C69-02BC-4ED5-941A-6A29D5B63CD2}" destId="{EC77A3D0-B1B6-406F-A5EA-AC79F2F6D637}" srcOrd="2" destOrd="0" parTransId="{C086CC60-ABE1-403E-94E8-059E486C4776}" sibTransId="{CB4FF5E6-F450-40CA-83AD-5ABEBDE4CC7D}"/>
    <dgm:cxn modelId="{7D4C1D1B-BAC1-4ACF-BAEE-22CB194C44FD}" srcId="{3FF674B1-A5B9-4BD7-9C0F-53560F76B201}" destId="{77071C69-02BC-4ED5-941A-6A29D5B63CD2}" srcOrd="0" destOrd="0" parTransId="{CA0BA864-9B9C-470B-B8BB-BEFED826CF32}" sibTransId="{7966EE0A-457E-4448-AE15-46BB53876462}"/>
    <dgm:cxn modelId="{A654682B-D63B-4163-BBFB-097B6C9875F3}" type="presOf" srcId="{77071C69-02BC-4ED5-941A-6A29D5B63CD2}" destId="{8190BD24-E9B9-4817-9B12-45EA63FA8C5A}" srcOrd="0" destOrd="0" presId="urn:microsoft.com/office/officeart/2005/8/layout/list1"/>
    <dgm:cxn modelId="{B769AC2F-B10D-4D64-8A3F-2C96B1E108A7}" srcId="{77071C69-02BC-4ED5-941A-6A29D5B63CD2}" destId="{9F742A8A-34DC-4707-9A94-7B14F989C3F9}" srcOrd="1" destOrd="0" parTransId="{EBCDFEF0-8816-459F-B271-A0674D77793C}" sibTransId="{B956CD82-C6CB-4BA5-BD94-0C10EE7008E9}"/>
    <dgm:cxn modelId="{5E623A3B-D721-4BC5-8743-9A60F9CC61E3}" type="presOf" srcId="{3FF674B1-A5B9-4BD7-9C0F-53560F76B201}" destId="{DED4A118-7C49-4177-AABD-009DCCA8E107}" srcOrd="0" destOrd="0" presId="urn:microsoft.com/office/officeart/2005/8/layout/list1"/>
    <dgm:cxn modelId="{C81F706B-06A7-41AB-9AA8-784DD3824295}" type="presOf" srcId="{EC77A3D0-B1B6-406F-A5EA-AC79F2F6D637}" destId="{CD72D492-C462-43B6-B216-0267ACEAC90D}" srcOrd="0" destOrd="2" presId="urn:microsoft.com/office/officeart/2005/8/layout/list1"/>
    <dgm:cxn modelId="{8295F14D-4258-4C79-8ED8-8AD271FEFD49}" type="presOf" srcId="{77071C69-02BC-4ED5-941A-6A29D5B63CD2}" destId="{DB1BD9AF-198F-4F3A-8885-FE2FAD43E201}" srcOrd="1" destOrd="0" presId="urn:microsoft.com/office/officeart/2005/8/layout/list1"/>
    <dgm:cxn modelId="{CAE6C04E-2887-400E-84FC-3888162B956E}" type="presOf" srcId="{9F742A8A-34DC-4707-9A94-7B14F989C3F9}" destId="{CD72D492-C462-43B6-B216-0267ACEAC90D}" srcOrd="0" destOrd="1" presId="urn:microsoft.com/office/officeart/2005/8/layout/list1"/>
    <dgm:cxn modelId="{694A076F-1BA8-4B39-A822-7E306A1560D5}" srcId="{77071C69-02BC-4ED5-941A-6A29D5B63CD2}" destId="{B70DE93B-F588-40B4-A8BC-5590125B7E57}" srcOrd="0" destOrd="0" parTransId="{640C22E1-29CE-4FC8-82BA-C83B9384EDBA}" sibTransId="{0553439E-FAAB-45BC-8D7D-701CFFF249AB}"/>
    <dgm:cxn modelId="{2AAA1285-8BA0-4F5F-87DF-AFDEB0BB64E3}" type="presOf" srcId="{B70DE93B-F588-40B4-A8BC-5590125B7E57}" destId="{CD72D492-C462-43B6-B216-0267ACEAC90D}" srcOrd="0" destOrd="0" presId="urn:microsoft.com/office/officeart/2005/8/layout/list1"/>
    <dgm:cxn modelId="{E28614D0-0E96-4E00-A011-3B92505A2598}" type="presParOf" srcId="{DED4A118-7C49-4177-AABD-009DCCA8E107}" destId="{41D1B8EF-2689-4C50-84CA-8603D92C58C2}" srcOrd="0" destOrd="0" presId="urn:microsoft.com/office/officeart/2005/8/layout/list1"/>
    <dgm:cxn modelId="{1DCB1ABD-F950-4BB3-A2AD-D07FC28CDB77}" type="presParOf" srcId="{41D1B8EF-2689-4C50-84CA-8603D92C58C2}" destId="{8190BD24-E9B9-4817-9B12-45EA63FA8C5A}" srcOrd="0" destOrd="0" presId="urn:microsoft.com/office/officeart/2005/8/layout/list1"/>
    <dgm:cxn modelId="{0B4475B2-E30C-4981-A9F8-44C7C43C4AA1}" type="presParOf" srcId="{41D1B8EF-2689-4C50-84CA-8603D92C58C2}" destId="{DB1BD9AF-198F-4F3A-8885-FE2FAD43E201}" srcOrd="1" destOrd="0" presId="urn:microsoft.com/office/officeart/2005/8/layout/list1"/>
    <dgm:cxn modelId="{A7889599-6F4C-4D9D-9FEA-66CF8F0E47E7}" type="presParOf" srcId="{DED4A118-7C49-4177-AABD-009DCCA8E107}" destId="{C9263EA9-E8CC-49D1-90F4-B6C440B8CEFB}" srcOrd="1" destOrd="0" presId="urn:microsoft.com/office/officeart/2005/8/layout/list1"/>
    <dgm:cxn modelId="{A1D929A7-C145-4E4D-9315-11D7BA58E1A4}" type="presParOf" srcId="{DED4A118-7C49-4177-AABD-009DCCA8E107}" destId="{CD72D492-C462-43B6-B216-0267ACEAC90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FF674B1-A5B9-4BD7-9C0F-53560F76B201}" type="doc">
      <dgm:prSet loTypeId="urn:microsoft.com/office/officeart/2005/8/layout/list1" loCatId="list" qsTypeId="urn:microsoft.com/office/officeart/2005/8/quickstyle/simple1" qsCatId="simple" csTypeId="urn:microsoft.com/office/officeart/2005/8/colors/accent2_2" csCatId="accent2" phldr="1"/>
      <dgm:spPr/>
      <dgm:t>
        <a:bodyPr/>
        <a:lstStyle/>
        <a:p>
          <a:endParaRPr lang="en-US"/>
        </a:p>
      </dgm:t>
    </dgm:pt>
    <dgm:pt modelId="{77071C69-02BC-4ED5-941A-6A29D5B63CD2}">
      <dgm:prSet phldrT="[Text]" phldr="0"/>
      <dgm:spPr/>
      <dgm:t>
        <a:bodyPr/>
        <a:lstStyle/>
        <a:p>
          <a:pPr rtl="0"/>
          <a:r>
            <a:rPr lang="en-US" b="1" u="sng" dirty="0">
              <a:latin typeface="Corbel" panose="020B0503020204020204"/>
            </a:rPr>
            <a:t>Ý </a:t>
          </a:r>
          <a:r>
            <a:rPr lang="en-US" b="1" u="sng" dirty="0" err="1">
              <a:latin typeface="Corbel" panose="020B0503020204020204"/>
            </a:rPr>
            <a:t>nghĩa</a:t>
          </a:r>
          <a:r>
            <a:rPr lang="en-US" b="1" u="sng" dirty="0">
              <a:latin typeface="Corbel" panose="020B0503020204020204"/>
            </a:rPr>
            <a:t> </a:t>
          </a:r>
          <a:r>
            <a:rPr lang="en-US" b="1" u="sng" dirty="0" err="1">
              <a:latin typeface="Corbel" panose="020B0503020204020204"/>
            </a:rPr>
            <a:t>ứng</a:t>
          </a:r>
          <a:r>
            <a:rPr lang="en-US" b="1" u="sng" dirty="0">
              <a:latin typeface="Corbel" panose="020B0503020204020204"/>
            </a:rPr>
            <a:t> </a:t>
          </a:r>
          <a:r>
            <a:rPr lang="en-US" b="1" u="sng" dirty="0" err="1">
              <a:latin typeface="Corbel" panose="020B0503020204020204"/>
            </a:rPr>
            <a:t>dụng</a:t>
          </a:r>
          <a:endParaRPr lang="en-US" b="1" u="sng" dirty="0">
            <a:latin typeface="Corbel" panose="020B0503020204020204"/>
          </a:endParaRPr>
        </a:p>
      </dgm:t>
    </dgm:pt>
    <dgm:pt modelId="{CA0BA864-9B9C-470B-B8BB-BEFED826CF32}" type="parTrans" cxnId="{7D4C1D1B-BAC1-4ACF-BAEE-22CB194C44FD}">
      <dgm:prSet/>
      <dgm:spPr/>
      <dgm:t>
        <a:bodyPr/>
        <a:lstStyle/>
        <a:p>
          <a:endParaRPr lang="en-US"/>
        </a:p>
      </dgm:t>
    </dgm:pt>
    <dgm:pt modelId="{7966EE0A-457E-4448-AE15-46BB53876462}" type="sibTrans" cxnId="{7D4C1D1B-BAC1-4ACF-BAEE-22CB194C44FD}">
      <dgm:prSet/>
      <dgm:spPr/>
      <dgm:t>
        <a:bodyPr/>
        <a:lstStyle/>
        <a:p>
          <a:endParaRPr lang="en-US"/>
        </a:p>
      </dgm:t>
    </dgm:pt>
    <dgm:pt modelId="{9F742A8A-34DC-4707-9A94-7B14F989C3F9}">
      <dgm:prSet phldr="0"/>
      <dgm:spPr/>
      <dgm:t>
        <a:bodyPr/>
        <a:lstStyle/>
        <a:p>
          <a:pPr algn="l" rtl="0"/>
          <a:r>
            <a:rPr lang="en-US" b="1" dirty="0">
              <a:latin typeface="Corbel" panose="020B0503020204020204"/>
            </a:rPr>
            <a:t>Tăng hiệu quả sản xuất trong các nhà máy tự động</a:t>
          </a:r>
          <a:r>
            <a:rPr lang="en-US" dirty="0">
              <a:latin typeface="Corbel" panose="020B0503020204020204"/>
            </a:rPr>
            <a:t>: Giúp robot di chuyển trong không gian hạn chế, tránh các vật cản trong quá trình di chuyển và tối ưu hóa quá trình sản xuất </a:t>
          </a:r>
          <a:endParaRPr lang="en-US" dirty="0"/>
        </a:p>
      </dgm:t>
    </dgm:pt>
    <dgm:pt modelId="{EBCDFEF0-8816-459F-B271-A0674D77793C}" type="parTrans" cxnId="{B769AC2F-B10D-4D64-8A3F-2C96B1E108A7}">
      <dgm:prSet/>
      <dgm:spPr/>
    </dgm:pt>
    <dgm:pt modelId="{B956CD82-C6CB-4BA5-BD94-0C10EE7008E9}" type="sibTrans" cxnId="{B769AC2F-B10D-4D64-8A3F-2C96B1E108A7}">
      <dgm:prSet/>
      <dgm:spPr/>
      <dgm:t>
        <a:bodyPr/>
        <a:lstStyle/>
        <a:p>
          <a:endParaRPr lang="en-US"/>
        </a:p>
      </dgm:t>
    </dgm:pt>
    <dgm:pt modelId="{B70DE93B-F588-40B4-A8BC-5590125B7E57}">
      <dgm:prSet phldr="0"/>
      <dgm:spPr/>
      <dgm:t>
        <a:bodyPr/>
        <a:lstStyle/>
        <a:p>
          <a:pPr algn="l" rtl="0"/>
          <a:r>
            <a:rPr lang="en-US" b="1" dirty="0">
              <a:latin typeface="Corbel" panose="020B0503020204020204"/>
            </a:rPr>
            <a:t>Tăng </a:t>
          </a:r>
          <a:r>
            <a:rPr lang="en-US" b="1" dirty="0" err="1">
              <a:latin typeface="Corbel" panose="020B0503020204020204"/>
            </a:rPr>
            <a:t>cường</a:t>
          </a:r>
          <a:r>
            <a:rPr lang="en-US" b="1" dirty="0">
              <a:latin typeface="Corbel" panose="020B0503020204020204"/>
            </a:rPr>
            <a:t> an </a:t>
          </a:r>
          <a:r>
            <a:rPr lang="en-US" b="1" dirty="0" err="1">
              <a:latin typeface="Corbel" panose="020B0503020204020204"/>
            </a:rPr>
            <a:t>toàn</a:t>
          </a:r>
          <a:r>
            <a:rPr lang="en-US" b="1" dirty="0">
              <a:latin typeface="Corbel" panose="020B0503020204020204"/>
            </a:rPr>
            <a:t> </a:t>
          </a:r>
          <a:r>
            <a:rPr lang="en-US" b="1" dirty="0" err="1">
              <a:latin typeface="Corbel" panose="020B0503020204020204"/>
            </a:rPr>
            <a:t>giao</a:t>
          </a:r>
          <a:r>
            <a:rPr lang="en-US" b="1" dirty="0">
              <a:latin typeface="Corbel" panose="020B0503020204020204"/>
            </a:rPr>
            <a:t> </a:t>
          </a:r>
          <a:r>
            <a:rPr lang="en-US" b="1" dirty="0" err="1">
              <a:latin typeface="Corbel" panose="020B0503020204020204"/>
            </a:rPr>
            <a:t>thông</a:t>
          </a:r>
          <a:r>
            <a:rPr lang="en-US" dirty="0">
              <a:latin typeface="Corbel" panose="020B0503020204020204"/>
            </a:rPr>
            <a:t>:  </a:t>
          </a:r>
          <a:r>
            <a:rPr lang="en-US" dirty="0" err="1">
              <a:latin typeface="Corbel" panose="020B0503020204020204"/>
            </a:rPr>
            <a:t>Hỗ</a:t>
          </a:r>
          <a:r>
            <a:rPr lang="en-US" dirty="0">
              <a:latin typeface="Corbel" panose="020B0503020204020204"/>
            </a:rPr>
            <a:t> </a:t>
          </a:r>
          <a:r>
            <a:rPr lang="en-US" dirty="0" err="1">
              <a:latin typeface="Corbel" panose="020B0503020204020204"/>
            </a:rPr>
            <a:t>trợ</a:t>
          </a:r>
          <a:r>
            <a:rPr lang="en-US" dirty="0">
              <a:latin typeface="Corbel" panose="020B0503020204020204"/>
            </a:rPr>
            <a:t> </a:t>
          </a:r>
          <a:r>
            <a:rPr lang="en-US" dirty="0" err="1">
              <a:latin typeface="Corbel" panose="020B0503020204020204"/>
            </a:rPr>
            <a:t>quản</a:t>
          </a:r>
          <a:r>
            <a:rPr lang="en-US" dirty="0">
              <a:latin typeface="Corbel" panose="020B0503020204020204"/>
            </a:rPr>
            <a:t> </a:t>
          </a:r>
          <a:r>
            <a:rPr lang="en-US" dirty="0" err="1">
              <a:latin typeface="Corbel" panose="020B0503020204020204"/>
            </a:rPr>
            <a:t>lý</a:t>
          </a:r>
          <a:r>
            <a:rPr lang="en-US" dirty="0">
              <a:latin typeface="Corbel" panose="020B0503020204020204"/>
            </a:rPr>
            <a:t> </a:t>
          </a:r>
          <a:r>
            <a:rPr lang="en-US" dirty="0" err="1">
              <a:latin typeface="Corbel" panose="020B0503020204020204"/>
            </a:rPr>
            <a:t>giao</a:t>
          </a:r>
          <a:r>
            <a:rPr lang="en-US" dirty="0">
              <a:latin typeface="Corbel" panose="020B0503020204020204"/>
            </a:rPr>
            <a:t> </a:t>
          </a:r>
          <a:r>
            <a:rPr lang="en-US" dirty="0" err="1">
              <a:latin typeface="Corbel" panose="020B0503020204020204"/>
            </a:rPr>
            <a:t>thông</a:t>
          </a:r>
          <a:r>
            <a:rPr lang="en-US" dirty="0">
              <a:latin typeface="Corbel" panose="020B0503020204020204"/>
            </a:rPr>
            <a:t> </a:t>
          </a:r>
          <a:r>
            <a:rPr lang="en-US" dirty="0" err="1">
              <a:latin typeface="Corbel" panose="020B0503020204020204"/>
            </a:rPr>
            <a:t>và</a:t>
          </a:r>
          <a:r>
            <a:rPr lang="en-US" dirty="0">
              <a:latin typeface="Corbel" panose="020B0503020204020204"/>
            </a:rPr>
            <a:t> </a:t>
          </a:r>
          <a:r>
            <a:rPr lang="en-US" dirty="0" err="1">
              <a:latin typeface="Corbel" panose="020B0503020204020204"/>
            </a:rPr>
            <a:t>hoàn</a:t>
          </a:r>
          <a:r>
            <a:rPr lang="en-US" dirty="0">
              <a:latin typeface="Corbel" panose="020B0503020204020204"/>
            </a:rPr>
            <a:t> </a:t>
          </a:r>
          <a:r>
            <a:rPr lang="en-US" dirty="0" err="1">
              <a:latin typeface="Corbel" panose="020B0503020204020204"/>
            </a:rPr>
            <a:t>thiện</a:t>
          </a:r>
          <a:r>
            <a:rPr lang="en-US" dirty="0">
              <a:latin typeface="Corbel" panose="020B0503020204020204"/>
            </a:rPr>
            <a:t> </a:t>
          </a:r>
          <a:r>
            <a:rPr lang="en-US" dirty="0" err="1">
              <a:latin typeface="Corbel" panose="020B0503020204020204"/>
            </a:rPr>
            <a:t>xe</a:t>
          </a:r>
          <a:r>
            <a:rPr lang="en-US" dirty="0">
              <a:latin typeface="Corbel" panose="020B0503020204020204"/>
            </a:rPr>
            <a:t> </a:t>
          </a:r>
          <a:r>
            <a:rPr lang="en-US" dirty="0" err="1">
              <a:latin typeface="Corbel" panose="020B0503020204020204"/>
            </a:rPr>
            <a:t>tự</a:t>
          </a:r>
          <a:r>
            <a:rPr lang="en-US" dirty="0">
              <a:latin typeface="Corbel" panose="020B0503020204020204"/>
            </a:rPr>
            <a:t> </a:t>
          </a:r>
          <a:r>
            <a:rPr lang="en-US" dirty="0" err="1">
              <a:latin typeface="Corbel" panose="020B0503020204020204"/>
            </a:rPr>
            <a:t>hành</a:t>
          </a:r>
          <a:r>
            <a:rPr lang="en-US" dirty="0">
              <a:latin typeface="Corbel" panose="020B0503020204020204"/>
            </a:rPr>
            <a:t> </a:t>
          </a:r>
          <a:r>
            <a:rPr lang="en-US" dirty="0" err="1">
              <a:latin typeface="Corbel" panose="020B0503020204020204"/>
            </a:rPr>
            <a:t>trong</a:t>
          </a:r>
          <a:r>
            <a:rPr lang="en-US" dirty="0">
              <a:latin typeface="Corbel" panose="020B0503020204020204"/>
            </a:rPr>
            <a:t> </a:t>
          </a:r>
          <a:r>
            <a:rPr lang="en-US" dirty="0" err="1">
              <a:latin typeface="Corbel" panose="020B0503020204020204"/>
            </a:rPr>
            <a:t>khâu</a:t>
          </a:r>
          <a:r>
            <a:rPr lang="en-US" dirty="0">
              <a:latin typeface="Corbel" panose="020B0503020204020204"/>
            </a:rPr>
            <a:t> </a:t>
          </a:r>
          <a:r>
            <a:rPr lang="en-US" dirty="0" err="1">
              <a:latin typeface="Corbel" panose="020B0503020204020204"/>
            </a:rPr>
            <a:t>tránh</a:t>
          </a:r>
          <a:r>
            <a:rPr lang="en-US" dirty="0">
              <a:latin typeface="Corbel" panose="020B0503020204020204"/>
            </a:rPr>
            <a:t> né </a:t>
          </a:r>
          <a:r>
            <a:rPr lang="en-US" dirty="0" err="1">
              <a:latin typeface="Corbel" panose="020B0503020204020204"/>
            </a:rPr>
            <a:t>đưa</a:t>
          </a:r>
          <a:r>
            <a:rPr lang="en-US" dirty="0">
              <a:latin typeface="Corbel" panose="020B0503020204020204"/>
            </a:rPr>
            <a:t> </a:t>
          </a:r>
          <a:r>
            <a:rPr lang="en-US" dirty="0" err="1">
              <a:latin typeface="Corbel" panose="020B0503020204020204"/>
            </a:rPr>
            <a:t>ra</a:t>
          </a:r>
          <a:r>
            <a:rPr lang="en-US" dirty="0">
              <a:latin typeface="Corbel" panose="020B0503020204020204"/>
            </a:rPr>
            <a:t> </a:t>
          </a:r>
          <a:r>
            <a:rPr lang="en-US" dirty="0" err="1">
              <a:latin typeface="Corbel" panose="020B0503020204020204"/>
            </a:rPr>
            <a:t>quyết</a:t>
          </a:r>
          <a:r>
            <a:rPr lang="en-US" dirty="0">
              <a:latin typeface="Corbel" panose="020B0503020204020204"/>
            </a:rPr>
            <a:t> </a:t>
          </a:r>
          <a:r>
            <a:rPr lang="en-US" dirty="0" err="1">
              <a:latin typeface="Corbel" panose="020B0503020204020204"/>
            </a:rPr>
            <a:t>định</a:t>
          </a:r>
          <a:r>
            <a:rPr lang="en-US" dirty="0">
              <a:latin typeface="Corbel" panose="020B0503020204020204"/>
            </a:rPr>
            <a:t> </a:t>
          </a:r>
          <a:r>
            <a:rPr lang="en-US" dirty="0" err="1">
              <a:latin typeface="Corbel" panose="020B0503020204020204"/>
            </a:rPr>
            <a:t>tăng</a:t>
          </a:r>
          <a:r>
            <a:rPr lang="en-US" dirty="0">
              <a:latin typeface="Corbel" panose="020B0503020204020204"/>
            </a:rPr>
            <a:t> </a:t>
          </a:r>
          <a:r>
            <a:rPr lang="en-US" dirty="0" err="1">
              <a:latin typeface="Corbel" panose="020B0503020204020204"/>
            </a:rPr>
            <a:t>giảm</a:t>
          </a:r>
          <a:r>
            <a:rPr lang="en-US" dirty="0">
              <a:latin typeface="Corbel" panose="020B0503020204020204"/>
            </a:rPr>
            <a:t> </a:t>
          </a:r>
          <a:r>
            <a:rPr lang="en-US" dirty="0" err="1">
              <a:latin typeface="Corbel" panose="020B0503020204020204"/>
            </a:rPr>
            <a:t>tốc</a:t>
          </a:r>
          <a:r>
            <a:rPr lang="en-US" dirty="0">
              <a:latin typeface="Corbel" panose="020B0503020204020204"/>
            </a:rPr>
            <a:t> hay </a:t>
          </a:r>
          <a:r>
            <a:rPr lang="en-US" dirty="0" err="1">
              <a:latin typeface="Corbel" panose="020B0503020204020204"/>
            </a:rPr>
            <a:t>bẻ</a:t>
          </a:r>
          <a:r>
            <a:rPr lang="en-US" dirty="0">
              <a:latin typeface="Corbel" panose="020B0503020204020204"/>
            </a:rPr>
            <a:t> </a:t>
          </a:r>
          <a:r>
            <a:rPr lang="en-US" dirty="0" err="1">
              <a:latin typeface="Corbel" panose="020B0503020204020204"/>
            </a:rPr>
            <a:t>lái</a:t>
          </a:r>
          <a:r>
            <a:rPr lang="en-US" dirty="0">
              <a:latin typeface="Corbel" panose="020B0503020204020204"/>
            </a:rPr>
            <a:t> </a:t>
          </a:r>
          <a:r>
            <a:rPr lang="en-US" dirty="0" err="1">
              <a:latin typeface="Corbel" panose="020B0503020204020204"/>
            </a:rPr>
            <a:t>tránh</a:t>
          </a:r>
          <a:r>
            <a:rPr lang="en-US" dirty="0">
              <a:latin typeface="Corbel" panose="020B0503020204020204"/>
            </a:rPr>
            <a:t> </a:t>
          </a:r>
          <a:r>
            <a:rPr lang="en-US" dirty="0" err="1">
              <a:latin typeface="Corbel" panose="020B0503020204020204"/>
            </a:rPr>
            <a:t>xảy</a:t>
          </a:r>
          <a:r>
            <a:rPr lang="en-US" dirty="0">
              <a:latin typeface="Corbel" panose="020B0503020204020204"/>
            </a:rPr>
            <a:t> </a:t>
          </a:r>
          <a:r>
            <a:rPr lang="en-US" dirty="0" err="1">
              <a:latin typeface="Corbel" panose="020B0503020204020204"/>
            </a:rPr>
            <a:t>ra</a:t>
          </a:r>
          <a:r>
            <a:rPr lang="en-US" dirty="0">
              <a:latin typeface="Corbel" panose="020B0503020204020204"/>
            </a:rPr>
            <a:t> tai </a:t>
          </a:r>
          <a:r>
            <a:rPr lang="en-US" dirty="0" err="1">
              <a:latin typeface="Corbel" panose="020B0503020204020204"/>
            </a:rPr>
            <a:t>nạn</a:t>
          </a:r>
          <a:endParaRPr lang="en-US" dirty="0">
            <a:latin typeface="Corbel" panose="020B0503020204020204"/>
          </a:endParaRPr>
        </a:p>
      </dgm:t>
    </dgm:pt>
    <dgm:pt modelId="{640C22E1-29CE-4FC8-82BA-C83B9384EDBA}" type="parTrans" cxnId="{694A076F-1BA8-4B39-A822-7E306A1560D5}">
      <dgm:prSet/>
      <dgm:spPr/>
    </dgm:pt>
    <dgm:pt modelId="{0553439E-FAAB-45BC-8D7D-701CFFF249AB}" type="sibTrans" cxnId="{694A076F-1BA8-4B39-A822-7E306A1560D5}">
      <dgm:prSet/>
      <dgm:spPr/>
    </dgm:pt>
    <dgm:pt modelId="{26E762B7-9BB4-4295-AFC8-5972D0570C07}">
      <dgm:prSet phldr="0"/>
      <dgm:spPr/>
      <dgm:t>
        <a:bodyPr/>
        <a:lstStyle/>
        <a:p>
          <a:pPr algn="l" rtl="0"/>
          <a:r>
            <a:rPr lang="en-US" b="1" dirty="0" err="1">
              <a:latin typeface="Corbel" panose="020B0503020204020204"/>
            </a:rPr>
            <a:t>Hỗ</a:t>
          </a:r>
          <a:r>
            <a:rPr lang="en-US" b="1" dirty="0">
              <a:latin typeface="Corbel" panose="020B0503020204020204"/>
            </a:rPr>
            <a:t> </a:t>
          </a:r>
          <a:r>
            <a:rPr lang="en-US" b="1" dirty="0" err="1">
              <a:latin typeface="Corbel" panose="020B0503020204020204"/>
            </a:rPr>
            <a:t>trợ</a:t>
          </a:r>
          <a:r>
            <a:rPr lang="en-US" b="1" dirty="0">
              <a:latin typeface="Corbel" panose="020B0503020204020204"/>
            </a:rPr>
            <a:t> </a:t>
          </a:r>
          <a:r>
            <a:rPr lang="en-US" b="1" dirty="0" err="1">
              <a:latin typeface="Corbel" panose="020B0503020204020204"/>
            </a:rPr>
            <a:t>điều</a:t>
          </a:r>
          <a:r>
            <a:rPr lang="en-US" b="1" dirty="0">
              <a:latin typeface="Corbel" panose="020B0503020204020204"/>
            </a:rPr>
            <a:t> </a:t>
          </a:r>
          <a:r>
            <a:rPr lang="en-US" b="1" dirty="0" err="1">
              <a:latin typeface="Corbel" panose="020B0503020204020204"/>
            </a:rPr>
            <a:t>khiển</a:t>
          </a:r>
          <a:r>
            <a:rPr lang="en-US" b="1" dirty="0">
              <a:latin typeface="Corbel" panose="020B0503020204020204"/>
            </a:rPr>
            <a:t> </a:t>
          </a:r>
          <a:r>
            <a:rPr lang="en-US" b="1" dirty="0" err="1">
              <a:latin typeface="Corbel" panose="020B0503020204020204"/>
            </a:rPr>
            <a:t>máy</a:t>
          </a:r>
          <a:r>
            <a:rPr lang="en-US" b="1" dirty="0">
              <a:latin typeface="Corbel" panose="020B0503020204020204"/>
            </a:rPr>
            <a:t> bay </a:t>
          </a:r>
          <a:r>
            <a:rPr lang="en-US" b="1" dirty="0" err="1">
              <a:latin typeface="Corbel" panose="020B0503020204020204"/>
            </a:rPr>
            <a:t>không</a:t>
          </a:r>
          <a:r>
            <a:rPr lang="en-US" b="1" dirty="0">
              <a:latin typeface="Corbel" panose="020B0503020204020204"/>
            </a:rPr>
            <a:t> </a:t>
          </a:r>
          <a:r>
            <a:rPr lang="en-US" b="1" dirty="0" err="1">
              <a:latin typeface="Corbel" panose="020B0503020204020204"/>
            </a:rPr>
            <a:t>người</a:t>
          </a:r>
          <a:r>
            <a:rPr lang="en-US" b="1" dirty="0">
              <a:latin typeface="Corbel" panose="020B0503020204020204"/>
            </a:rPr>
            <a:t> </a:t>
          </a:r>
          <a:r>
            <a:rPr lang="en-US" b="1" dirty="0" err="1">
              <a:latin typeface="Corbel" panose="020B0503020204020204"/>
            </a:rPr>
            <a:t>lái</a:t>
          </a:r>
          <a:r>
            <a:rPr lang="en-US" b="1" dirty="0">
              <a:latin typeface="Corbel" panose="020B0503020204020204"/>
            </a:rPr>
            <a:t> (Drone)</a:t>
          </a:r>
          <a:r>
            <a:rPr lang="en-US" dirty="0">
              <a:latin typeface="Corbel" panose="020B0503020204020204"/>
            </a:rPr>
            <a:t>: </a:t>
          </a:r>
          <a:r>
            <a:rPr lang="en-US" dirty="0" err="1">
              <a:latin typeface="Corbel" panose="020B0503020204020204"/>
            </a:rPr>
            <a:t>hỗ</a:t>
          </a:r>
          <a:r>
            <a:rPr lang="en-US" dirty="0">
              <a:latin typeface="Corbel" panose="020B0503020204020204"/>
            </a:rPr>
            <a:t> </a:t>
          </a:r>
          <a:r>
            <a:rPr lang="en-US" dirty="0" err="1">
              <a:latin typeface="Corbel" panose="020B0503020204020204"/>
            </a:rPr>
            <a:t>trợ</a:t>
          </a:r>
          <a:r>
            <a:rPr lang="en-US" dirty="0">
              <a:latin typeface="Corbel" panose="020B0503020204020204"/>
            </a:rPr>
            <a:t> </a:t>
          </a:r>
          <a:r>
            <a:rPr lang="en-US" dirty="0" err="1">
              <a:latin typeface="Corbel" panose="020B0503020204020204"/>
            </a:rPr>
            <a:t>điều</a:t>
          </a:r>
          <a:r>
            <a:rPr lang="en-US" dirty="0">
              <a:latin typeface="Corbel" panose="020B0503020204020204"/>
            </a:rPr>
            <a:t> </a:t>
          </a:r>
          <a:r>
            <a:rPr lang="en-US" dirty="0" err="1">
              <a:latin typeface="Corbel" panose="020B0503020204020204"/>
            </a:rPr>
            <a:t>khiển</a:t>
          </a:r>
          <a:r>
            <a:rPr lang="en-US" dirty="0">
              <a:latin typeface="Corbel" panose="020B0503020204020204"/>
            </a:rPr>
            <a:t> </a:t>
          </a:r>
          <a:r>
            <a:rPr lang="en-US" dirty="0" err="1">
              <a:latin typeface="Corbel" panose="020B0503020204020204"/>
            </a:rPr>
            <a:t>máy</a:t>
          </a:r>
          <a:r>
            <a:rPr lang="en-US" dirty="0">
              <a:latin typeface="Corbel" panose="020B0503020204020204"/>
            </a:rPr>
            <a:t> bay có thể tránh các vật cản trong không gian và giúp nó thực hiện các nhiệm vụ khác nhau một cách an toàn và hiệu quả hơn.</a:t>
          </a:r>
        </a:p>
      </dgm:t>
    </dgm:pt>
    <dgm:pt modelId="{9881391E-99E9-46D8-A911-65133109BCD2}" type="parTrans" cxnId="{1824E12B-AA9F-443B-87E9-F5C02F6B521B}">
      <dgm:prSet/>
      <dgm:spPr/>
    </dgm:pt>
    <dgm:pt modelId="{235D3307-4F95-4886-B6AA-486F0DD51942}" type="sibTrans" cxnId="{1824E12B-AA9F-443B-87E9-F5C02F6B521B}">
      <dgm:prSet/>
      <dgm:spPr/>
    </dgm:pt>
    <dgm:pt modelId="{F061CB12-BA74-44B9-AC21-840ACF692510}">
      <dgm:prSet phldr="0"/>
      <dgm:spPr/>
      <dgm:t>
        <a:bodyPr/>
        <a:lstStyle/>
        <a:p>
          <a:pPr algn="l" rtl="0"/>
          <a:r>
            <a:rPr lang="en-US" b="1" dirty="0" err="1">
              <a:latin typeface="Corbel" panose="020B0503020204020204"/>
            </a:rPr>
            <a:t>Hỗ</a:t>
          </a:r>
          <a:r>
            <a:rPr lang="en-US" b="1" dirty="0">
              <a:latin typeface="Corbel" panose="020B0503020204020204"/>
            </a:rPr>
            <a:t> </a:t>
          </a:r>
          <a:r>
            <a:rPr lang="en-US" b="1" dirty="0" err="1">
              <a:latin typeface="Corbel" panose="020B0503020204020204"/>
            </a:rPr>
            <a:t>trợ</a:t>
          </a:r>
          <a:r>
            <a:rPr lang="en-US" b="1" dirty="0">
              <a:latin typeface="Corbel" panose="020B0503020204020204"/>
            </a:rPr>
            <a:t> </a:t>
          </a:r>
          <a:r>
            <a:rPr lang="en-US" b="1" dirty="0" err="1">
              <a:latin typeface="Corbel" panose="020B0503020204020204"/>
            </a:rPr>
            <a:t>trong</a:t>
          </a:r>
          <a:r>
            <a:rPr lang="en-US" b="1" dirty="0">
              <a:latin typeface="Corbel" panose="020B0503020204020204"/>
            </a:rPr>
            <a:t> </a:t>
          </a:r>
          <a:r>
            <a:rPr lang="en-US" b="1" dirty="0" err="1">
              <a:latin typeface="Corbel" panose="020B0503020204020204"/>
            </a:rPr>
            <a:t>công</a:t>
          </a:r>
          <a:r>
            <a:rPr lang="en-US" b="1" dirty="0">
              <a:latin typeface="Corbel" panose="020B0503020204020204"/>
            </a:rPr>
            <a:t> </a:t>
          </a:r>
          <a:r>
            <a:rPr lang="en-US" b="1" dirty="0" err="1">
              <a:latin typeface="Corbel" panose="020B0503020204020204"/>
            </a:rPr>
            <a:t>nghiệp</a:t>
          </a:r>
          <a:r>
            <a:rPr lang="en-US" b="1" dirty="0">
              <a:latin typeface="Corbel" panose="020B0503020204020204"/>
            </a:rPr>
            <a:t> </a:t>
          </a:r>
          <a:r>
            <a:rPr lang="en-US" b="1" dirty="0" err="1">
              <a:latin typeface="Corbel" panose="020B0503020204020204"/>
            </a:rPr>
            <a:t>địa</a:t>
          </a:r>
          <a:r>
            <a:rPr lang="en-US" b="1" dirty="0">
              <a:latin typeface="Corbel" panose="020B0503020204020204"/>
            </a:rPr>
            <a:t> </a:t>
          </a:r>
          <a:r>
            <a:rPr lang="en-US" b="1" dirty="0" err="1">
              <a:latin typeface="Corbel" panose="020B0503020204020204"/>
            </a:rPr>
            <a:t>chất</a:t>
          </a:r>
          <a:r>
            <a:rPr lang="en-US" dirty="0">
              <a:latin typeface="Corbel" panose="020B0503020204020204"/>
            </a:rPr>
            <a:t>: </a:t>
          </a:r>
          <a:r>
            <a:rPr lang="en-US" dirty="0" err="1">
              <a:latin typeface="Corbel" panose="020B0503020204020204"/>
            </a:rPr>
            <a:t>Hỗ</a:t>
          </a:r>
          <a:r>
            <a:rPr lang="en-US" dirty="0">
              <a:latin typeface="Corbel" panose="020B0503020204020204"/>
            </a:rPr>
            <a:t> </a:t>
          </a:r>
          <a:r>
            <a:rPr lang="en-US" dirty="0" err="1">
              <a:latin typeface="Corbel" panose="020B0503020204020204"/>
            </a:rPr>
            <a:t>trợ</a:t>
          </a:r>
          <a:r>
            <a:rPr lang="en-US" dirty="0">
              <a:latin typeface="Corbel" panose="020B0503020204020204"/>
            </a:rPr>
            <a:t> </a:t>
          </a:r>
          <a:r>
            <a:rPr lang="en-US" dirty="0" err="1">
              <a:latin typeface="Corbel" panose="020B0503020204020204"/>
            </a:rPr>
            <a:t>trong</a:t>
          </a:r>
          <a:r>
            <a:rPr lang="en-US" dirty="0">
              <a:latin typeface="Corbel" panose="020B0503020204020204"/>
            </a:rPr>
            <a:t> các hoạt động khai thác và khai thác tài nguyên thiên nhiên, giúp xe tự động tránh các vật cản trong môi trường địa chất phức tạp và giảm nguy cơ tai nạn.</a:t>
          </a:r>
        </a:p>
      </dgm:t>
    </dgm:pt>
    <dgm:pt modelId="{7C1DCA78-2CFA-4B0E-A019-8F01B6EFD588}" type="parTrans" cxnId="{8DEE2BBA-13A4-4566-B1A9-8A562D627E5D}">
      <dgm:prSet/>
      <dgm:spPr/>
    </dgm:pt>
    <dgm:pt modelId="{FB554318-BE06-41E5-9E3A-C1529AB81BE5}" type="sibTrans" cxnId="{8DEE2BBA-13A4-4566-B1A9-8A562D627E5D}">
      <dgm:prSet/>
      <dgm:spPr/>
    </dgm:pt>
    <dgm:pt modelId="{9D689810-FA27-4BC3-A3C1-025C1D99BB5A}">
      <dgm:prSet phldr="0"/>
      <dgm:spPr/>
      <dgm:t>
        <a:bodyPr/>
        <a:lstStyle/>
        <a:p>
          <a:pPr algn="l" rtl="0"/>
          <a:r>
            <a:rPr lang="en-US" b="1" dirty="0">
              <a:latin typeface="Corbel" panose="020B0503020204020204"/>
            </a:rPr>
            <a:t>Hỗ trợ trong y tế</a:t>
          </a:r>
          <a:r>
            <a:rPr lang="en-US" dirty="0">
              <a:latin typeface="Corbel" panose="020B0503020204020204"/>
            </a:rPr>
            <a:t>: Giúp robot di động di chuyển trong bệnh viện, tránh các vật cản trong quá trình di chuyển và hỗ trợ cho việc điều trị và chăm sóc bệnh nhân.</a:t>
          </a:r>
        </a:p>
      </dgm:t>
    </dgm:pt>
    <dgm:pt modelId="{7F7CB1CD-8B11-4623-AC23-BB6581869C4E}" type="parTrans" cxnId="{79472CC6-EE43-4A0F-A610-76328C05D8C9}">
      <dgm:prSet/>
      <dgm:spPr/>
    </dgm:pt>
    <dgm:pt modelId="{A4141D1E-E2B7-47A9-B8B6-CB919938A930}" type="sibTrans" cxnId="{79472CC6-EE43-4A0F-A610-76328C05D8C9}">
      <dgm:prSet/>
      <dgm:spPr/>
    </dgm:pt>
    <dgm:pt modelId="{7336CA45-24D3-4A8F-AB0A-9CB447DDF44D}">
      <dgm:prSet phldr="0"/>
      <dgm:spPr/>
      <dgm:t>
        <a:bodyPr/>
        <a:lstStyle/>
        <a:p>
          <a:pPr algn="l" rtl="0"/>
          <a:r>
            <a:rPr lang="en-US" b="1" dirty="0" err="1">
              <a:latin typeface="Corbel" panose="020B0503020204020204"/>
            </a:rPr>
            <a:t>Hỗ</a:t>
          </a:r>
          <a:r>
            <a:rPr lang="en-US" b="1" dirty="0">
              <a:latin typeface="Corbel" panose="020B0503020204020204"/>
            </a:rPr>
            <a:t> </a:t>
          </a:r>
          <a:r>
            <a:rPr lang="en-US" b="1" dirty="0" err="1">
              <a:latin typeface="Corbel" panose="020B0503020204020204"/>
            </a:rPr>
            <a:t>trợ</a:t>
          </a:r>
          <a:r>
            <a:rPr lang="en-US" b="1" dirty="0">
              <a:latin typeface="Corbel" panose="020B0503020204020204"/>
            </a:rPr>
            <a:t> </a:t>
          </a:r>
          <a:r>
            <a:rPr lang="en-US" b="1" dirty="0" err="1">
              <a:latin typeface="Corbel" panose="020B0503020204020204"/>
            </a:rPr>
            <a:t>trong</a:t>
          </a:r>
          <a:r>
            <a:rPr lang="en-US" b="1" dirty="0">
              <a:latin typeface="Corbel" panose="020B0503020204020204"/>
            </a:rPr>
            <a:t> </a:t>
          </a:r>
          <a:r>
            <a:rPr lang="en-US" b="1" dirty="0" err="1">
              <a:latin typeface="Corbel" panose="020B0503020204020204"/>
            </a:rPr>
            <a:t>nhà</a:t>
          </a:r>
          <a:r>
            <a:rPr lang="en-US" b="1" dirty="0">
              <a:latin typeface="Corbel" panose="020B0503020204020204"/>
            </a:rPr>
            <a:t> </a:t>
          </a:r>
          <a:r>
            <a:rPr lang="en-US" b="1" dirty="0" err="1">
              <a:latin typeface="Corbel" panose="020B0503020204020204"/>
            </a:rPr>
            <a:t>hàng</a:t>
          </a:r>
          <a:r>
            <a:rPr lang="en-US" dirty="0">
              <a:latin typeface="Corbel" panose="020B0503020204020204"/>
            </a:rPr>
            <a:t>: </a:t>
          </a:r>
          <a:r>
            <a:rPr lang="en-US" dirty="0" err="1">
              <a:latin typeface="Corbel" panose="020B0503020204020204"/>
            </a:rPr>
            <a:t>Giúp</a:t>
          </a:r>
          <a:r>
            <a:rPr lang="en-US" dirty="0">
              <a:latin typeface="Corbel" panose="020B0503020204020204"/>
            </a:rPr>
            <a:t> </a:t>
          </a:r>
          <a:r>
            <a:rPr lang="en-US" dirty="0" err="1">
              <a:latin typeface="Corbel" panose="020B0503020204020204"/>
            </a:rPr>
            <a:t>cho</a:t>
          </a:r>
          <a:r>
            <a:rPr lang="en-US" dirty="0">
              <a:latin typeface="Corbel" panose="020B0503020204020204"/>
            </a:rPr>
            <a:t> </a:t>
          </a:r>
          <a:r>
            <a:rPr lang="en-US" dirty="0" err="1">
              <a:latin typeface="Corbel" panose="020B0503020204020204"/>
            </a:rPr>
            <a:t>các</a:t>
          </a:r>
          <a:r>
            <a:rPr lang="en-US" dirty="0">
              <a:latin typeface="Corbel" panose="020B0503020204020204"/>
            </a:rPr>
            <a:t> robot giao đồ ăn và phục vụ né tránh các bàn, ghế, khách hàng, các đầu bếp và dụng cụ trong quán ăn thuận lợi và tăng tốc quá trình phụ vụ và bưng bê đồ trong nhà hàng</a:t>
          </a:r>
        </a:p>
      </dgm:t>
    </dgm:pt>
    <dgm:pt modelId="{69117B06-C244-45CA-AF9D-350FDEF4A85C}" type="parTrans" cxnId="{766F756F-B999-456C-9842-29ADC27CB12A}">
      <dgm:prSet/>
      <dgm:spPr/>
    </dgm:pt>
    <dgm:pt modelId="{0754E704-D7A1-48EE-B52F-5F3E920F0D1A}" type="sibTrans" cxnId="{766F756F-B999-456C-9842-29ADC27CB12A}">
      <dgm:prSet/>
      <dgm:spPr/>
    </dgm:pt>
    <dgm:pt modelId="{DED4A118-7C49-4177-AABD-009DCCA8E107}" type="pres">
      <dgm:prSet presAssocID="{3FF674B1-A5B9-4BD7-9C0F-53560F76B201}" presName="linear" presStyleCnt="0">
        <dgm:presLayoutVars>
          <dgm:dir/>
          <dgm:animLvl val="lvl"/>
          <dgm:resizeHandles val="exact"/>
        </dgm:presLayoutVars>
      </dgm:prSet>
      <dgm:spPr/>
    </dgm:pt>
    <dgm:pt modelId="{41D1B8EF-2689-4C50-84CA-8603D92C58C2}" type="pres">
      <dgm:prSet presAssocID="{77071C69-02BC-4ED5-941A-6A29D5B63CD2}" presName="parentLin" presStyleCnt="0"/>
      <dgm:spPr/>
    </dgm:pt>
    <dgm:pt modelId="{8190BD24-E9B9-4817-9B12-45EA63FA8C5A}" type="pres">
      <dgm:prSet presAssocID="{77071C69-02BC-4ED5-941A-6A29D5B63CD2}" presName="parentLeftMargin" presStyleLbl="node1" presStyleIdx="0" presStyleCnt="1"/>
      <dgm:spPr/>
    </dgm:pt>
    <dgm:pt modelId="{DB1BD9AF-198F-4F3A-8885-FE2FAD43E201}" type="pres">
      <dgm:prSet presAssocID="{77071C69-02BC-4ED5-941A-6A29D5B63CD2}" presName="parentText" presStyleLbl="node1" presStyleIdx="0" presStyleCnt="1">
        <dgm:presLayoutVars>
          <dgm:chMax val="0"/>
          <dgm:bulletEnabled val="1"/>
        </dgm:presLayoutVars>
      </dgm:prSet>
      <dgm:spPr/>
    </dgm:pt>
    <dgm:pt modelId="{C9263EA9-E8CC-49D1-90F4-B6C440B8CEFB}" type="pres">
      <dgm:prSet presAssocID="{77071C69-02BC-4ED5-941A-6A29D5B63CD2}" presName="negativeSpace" presStyleCnt="0"/>
      <dgm:spPr/>
    </dgm:pt>
    <dgm:pt modelId="{CD72D492-C462-43B6-B216-0267ACEAC90D}" type="pres">
      <dgm:prSet presAssocID="{77071C69-02BC-4ED5-941A-6A29D5B63CD2}" presName="childText" presStyleLbl="conFgAcc1" presStyleIdx="0" presStyleCnt="1">
        <dgm:presLayoutVars>
          <dgm:bulletEnabled val="1"/>
        </dgm:presLayoutVars>
      </dgm:prSet>
      <dgm:spPr/>
    </dgm:pt>
  </dgm:ptLst>
  <dgm:cxnLst>
    <dgm:cxn modelId="{4FC2BF05-3F51-42BB-8B7E-B385BA3BF45A}" type="presOf" srcId="{77071C69-02BC-4ED5-941A-6A29D5B63CD2}" destId="{8190BD24-E9B9-4817-9B12-45EA63FA8C5A}" srcOrd="0" destOrd="0" presId="urn:microsoft.com/office/officeart/2005/8/layout/list1"/>
    <dgm:cxn modelId="{54688B12-34FB-4BEB-86CC-596DDC9246A3}" type="presOf" srcId="{77071C69-02BC-4ED5-941A-6A29D5B63CD2}" destId="{DB1BD9AF-198F-4F3A-8885-FE2FAD43E201}" srcOrd="1" destOrd="0" presId="urn:microsoft.com/office/officeart/2005/8/layout/list1"/>
    <dgm:cxn modelId="{7D4C1D1B-BAC1-4ACF-BAEE-22CB194C44FD}" srcId="{3FF674B1-A5B9-4BD7-9C0F-53560F76B201}" destId="{77071C69-02BC-4ED5-941A-6A29D5B63CD2}" srcOrd="0" destOrd="0" parTransId="{CA0BA864-9B9C-470B-B8BB-BEFED826CF32}" sibTransId="{7966EE0A-457E-4448-AE15-46BB53876462}"/>
    <dgm:cxn modelId="{1824E12B-AA9F-443B-87E9-F5C02F6B521B}" srcId="{77071C69-02BC-4ED5-941A-6A29D5B63CD2}" destId="{26E762B7-9BB4-4295-AFC8-5972D0570C07}" srcOrd="2" destOrd="0" parTransId="{9881391E-99E9-46D8-A911-65133109BCD2}" sibTransId="{235D3307-4F95-4886-B6AA-486F0DD51942}"/>
    <dgm:cxn modelId="{AD79EE2B-307B-4B6B-B05A-7E6F5911A893}" type="presOf" srcId="{9D689810-FA27-4BC3-A3C1-025C1D99BB5A}" destId="{CD72D492-C462-43B6-B216-0267ACEAC90D}" srcOrd="0" destOrd="4" presId="urn:microsoft.com/office/officeart/2005/8/layout/list1"/>
    <dgm:cxn modelId="{B769AC2F-B10D-4D64-8A3F-2C96B1E108A7}" srcId="{77071C69-02BC-4ED5-941A-6A29D5B63CD2}" destId="{9F742A8A-34DC-4707-9A94-7B14F989C3F9}" srcOrd="1" destOrd="0" parTransId="{EBCDFEF0-8816-459F-B271-A0674D77793C}" sibTransId="{B956CD82-C6CB-4BA5-BD94-0C10EE7008E9}"/>
    <dgm:cxn modelId="{703F8C34-B75D-422C-BAE1-A16809743618}" type="presOf" srcId="{7336CA45-24D3-4A8F-AB0A-9CB447DDF44D}" destId="{CD72D492-C462-43B6-B216-0267ACEAC90D}" srcOrd="0" destOrd="5" presId="urn:microsoft.com/office/officeart/2005/8/layout/list1"/>
    <dgm:cxn modelId="{726D9636-C719-47CC-AC96-43B504073A52}" type="presOf" srcId="{9F742A8A-34DC-4707-9A94-7B14F989C3F9}" destId="{CD72D492-C462-43B6-B216-0267ACEAC90D}" srcOrd="0" destOrd="1" presId="urn:microsoft.com/office/officeart/2005/8/layout/list1"/>
    <dgm:cxn modelId="{5E623A3B-D721-4BC5-8743-9A60F9CC61E3}" type="presOf" srcId="{3FF674B1-A5B9-4BD7-9C0F-53560F76B201}" destId="{DED4A118-7C49-4177-AABD-009DCCA8E107}" srcOrd="0" destOrd="0" presId="urn:microsoft.com/office/officeart/2005/8/layout/list1"/>
    <dgm:cxn modelId="{4E03BA49-C29E-4ACE-9CF9-F4688FBD7127}" type="presOf" srcId="{B70DE93B-F588-40B4-A8BC-5590125B7E57}" destId="{CD72D492-C462-43B6-B216-0267ACEAC90D}" srcOrd="0" destOrd="0" presId="urn:microsoft.com/office/officeart/2005/8/layout/list1"/>
    <dgm:cxn modelId="{694A076F-1BA8-4B39-A822-7E306A1560D5}" srcId="{77071C69-02BC-4ED5-941A-6A29D5B63CD2}" destId="{B70DE93B-F588-40B4-A8BC-5590125B7E57}" srcOrd="0" destOrd="0" parTransId="{640C22E1-29CE-4FC8-82BA-C83B9384EDBA}" sibTransId="{0553439E-FAAB-45BC-8D7D-701CFFF249AB}"/>
    <dgm:cxn modelId="{766F756F-B999-456C-9842-29ADC27CB12A}" srcId="{77071C69-02BC-4ED5-941A-6A29D5B63CD2}" destId="{7336CA45-24D3-4A8F-AB0A-9CB447DDF44D}" srcOrd="5" destOrd="0" parTransId="{69117B06-C244-45CA-AF9D-350FDEF4A85C}" sibTransId="{0754E704-D7A1-48EE-B52F-5F3E920F0D1A}"/>
    <dgm:cxn modelId="{1AE35358-D14B-4A98-82FF-E57062E028BC}" type="presOf" srcId="{F061CB12-BA74-44B9-AC21-840ACF692510}" destId="{CD72D492-C462-43B6-B216-0267ACEAC90D}" srcOrd="0" destOrd="3" presId="urn:microsoft.com/office/officeart/2005/8/layout/list1"/>
    <dgm:cxn modelId="{8DEE2BBA-13A4-4566-B1A9-8A562D627E5D}" srcId="{77071C69-02BC-4ED5-941A-6A29D5B63CD2}" destId="{F061CB12-BA74-44B9-AC21-840ACF692510}" srcOrd="3" destOrd="0" parTransId="{7C1DCA78-2CFA-4B0E-A019-8F01B6EFD588}" sibTransId="{FB554318-BE06-41E5-9E3A-C1529AB81BE5}"/>
    <dgm:cxn modelId="{79472CC6-EE43-4A0F-A610-76328C05D8C9}" srcId="{77071C69-02BC-4ED5-941A-6A29D5B63CD2}" destId="{9D689810-FA27-4BC3-A3C1-025C1D99BB5A}" srcOrd="4" destOrd="0" parTransId="{7F7CB1CD-8B11-4623-AC23-BB6581869C4E}" sibTransId="{A4141D1E-E2B7-47A9-B8B6-CB919938A930}"/>
    <dgm:cxn modelId="{6FC989DA-F059-4054-9F12-16CD6F059BB5}" type="presOf" srcId="{26E762B7-9BB4-4295-AFC8-5972D0570C07}" destId="{CD72D492-C462-43B6-B216-0267ACEAC90D}" srcOrd="0" destOrd="2" presId="urn:microsoft.com/office/officeart/2005/8/layout/list1"/>
    <dgm:cxn modelId="{073B32A2-621B-44EA-BF54-3B9561B40ABE}" type="presParOf" srcId="{DED4A118-7C49-4177-AABD-009DCCA8E107}" destId="{41D1B8EF-2689-4C50-84CA-8603D92C58C2}" srcOrd="0" destOrd="0" presId="urn:microsoft.com/office/officeart/2005/8/layout/list1"/>
    <dgm:cxn modelId="{5EBCD587-A15E-4D5F-A3AB-23646B91FAE8}" type="presParOf" srcId="{41D1B8EF-2689-4C50-84CA-8603D92C58C2}" destId="{8190BD24-E9B9-4817-9B12-45EA63FA8C5A}" srcOrd="0" destOrd="0" presId="urn:microsoft.com/office/officeart/2005/8/layout/list1"/>
    <dgm:cxn modelId="{A1F35EAA-FF6C-4A08-B6B0-19EB065A7388}" type="presParOf" srcId="{41D1B8EF-2689-4C50-84CA-8603D92C58C2}" destId="{DB1BD9AF-198F-4F3A-8885-FE2FAD43E201}" srcOrd="1" destOrd="0" presId="urn:microsoft.com/office/officeart/2005/8/layout/list1"/>
    <dgm:cxn modelId="{E10A9E20-2EBC-4D08-9B8A-622D4437DEAE}" type="presParOf" srcId="{DED4A118-7C49-4177-AABD-009DCCA8E107}" destId="{C9263EA9-E8CC-49D1-90F4-B6C440B8CEFB}" srcOrd="1" destOrd="0" presId="urn:microsoft.com/office/officeart/2005/8/layout/list1"/>
    <dgm:cxn modelId="{6EB72E68-D4CD-45DB-858C-F85AA08D154E}" type="presParOf" srcId="{DED4A118-7C49-4177-AABD-009DCCA8E107}" destId="{CD72D492-C462-43B6-B216-0267ACEAC90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FF674B1-A5B9-4BD7-9C0F-53560F76B201}" type="doc">
      <dgm:prSet loTypeId="urn:microsoft.com/office/officeart/2005/8/layout/list1" loCatId="list" qsTypeId="urn:microsoft.com/office/officeart/2005/8/quickstyle/simple1" qsCatId="simple" csTypeId="urn:microsoft.com/office/officeart/2005/8/colors/accent2_2" csCatId="accent2" phldr="1"/>
      <dgm:spPr/>
      <dgm:t>
        <a:bodyPr/>
        <a:lstStyle/>
        <a:p>
          <a:endParaRPr lang="en-US"/>
        </a:p>
      </dgm:t>
    </dgm:pt>
    <dgm:pt modelId="{77071C69-02BC-4ED5-941A-6A29D5B63CD2}">
      <dgm:prSet phldrT="[Text]" phldr="0"/>
      <dgm:spPr/>
      <dgm:t>
        <a:bodyPr/>
        <a:lstStyle/>
        <a:p>
          <a:pPr rtl="0"/>
          <a:r>
            <a:rPr lang="en-US" b="1" u="sng" dirty="0">
              <a:latin typeface="Corbel"/>
            </a:rPr>
            <a:t>Đầu vào - Input</a:t>
          </a:r>
        </a:p>
      </dgm:t>
    </dgm:pt>
    <dgm:pt modelId="{CA0BA864-9B9C-470B-B8BB-BEFED826CF32}" type="parTrans" cxnId="{7D4C1D1B-BAC1-4ACF-BAEE-22CB194C44FD}">
      <dgm:prSet/>
      <dgm:spPr/>
      <dgm:t>
        <a:bodyPr/>
        <a:lstStyle/>
        <a:p>
          <a:endParaRPr lang="en-US"/>
        </a:p>
      </dgm:t>
    </dgm:pt>
    <dgm:pt modelId="{7966EE0A-457E-4448-AE15-46BB53876462}" type="sibTrans" cxnId="{7D4C1D1B-BAC1-4ACF-BAEE-22CB194C44FD}">
      <dgm:prSet/>
      <dgm:spPr/>
      <dgm:t>
        <a:bodyPr/>
        <a:lstStyle/>
        <a:p>
          <a:endParaRPr lang="en-US"/>
        </a:p>
      </dgm:t>
    </dgm:pt>
    <dgm:pt modelId="{9F742A8A-34DC-4707-9A94-7B14F989C3F9}">
      <dgm:prSet phldr="0"/>
      <dgm:spPr/>
      <dgm:t>
        <a:bodyPr/>
        <a:lstStyle/>
        <a:p>
          <a:pPr algn="l" rtl="0"/>
          <a:r>
            <a:rPr lang="en-US" b="1" dirty="0">
              <a:latin typeface="Corbel" panose="020B0503020204020204"/>
            </a:rPr>
            <a:t>Camera</a:t>
          </a:r>
          <a:r>
            <a:rPr lang="en-US" b="0" dirty="0">
              <a:latin typeface="Corbel" panose="020B0503020204020204"/>
            </a:rPr>
            <a:t>: </a:t>
          </a:r>
          <a:r>
            <a:rPr lang="en-US" b="0" dirty="0" err="1">
              <a:latin typeface="Corbel" panose="020B0503020204020204"/>
            </a:rPr>
            <a:t>dãy</a:t>
          </a:r>
          <a:r>
            <a:rPr lang="en-US" b="0" dirty="0">
              <a:latin typeface="Corbel" panose="020B0503020204020204"/>
            </a:rPr>
            <a:t> </a:t>
          </a:r>
          <a:r>
            <a:rPr lang="en-US" b="0" dirty="0" err="1">
              <a:latin typeface="Corbel" panose="020B0503020204020204"/>
            </a:rPr>
            <a:t>ảnh</a:t>
          </a:r>
          <a:r>
            <a:rPr lang="en-US" b="0" dirty="0">
              <a:latin typeface="Corbel" panose="020B0503020204020204"/>
            </a:rPr>
            <a:t> f capture liên tục f(x,y,t) với t=1…n, f</a:t>
          </a:r>
          <a:r>
            <a:rPr lang="en-US" b="0" baseline="-25000" dirty="0">
              <a:latin typeface="Corbel" panose="020B0503020204020204"/>
            </a:rPr>
            <a:t>i</a:t>
          </a:r>
          <a:r>
            <a:rPr lang="en-US" b="0" dirty="0">
              <a:latin typeface="Corbel" panose="020B0503020204020204"/>
            </a:rPr>
            <a:t>(x,y) với i=1…n</a:t>
          </a:r>
        </a:p>
      </dgm:t>
    </dgm:pt>
    <dgm:pt modelId="{EBCDFEF0-8816-459F-B271-A0674D77793C}" type="parTrans" cxnId="{B769AC2F-B10D-4D64-8A3F-2C96B1E108A7}">
      <dgm:prSet/>
      <dgm:spPr/>
      <dgm:t>
        <a:bodyPr/>
        <a:lstStyle/>
        <a:p>
          <a:endParaRPr lang="en-US"/>
        </a:p>
      </dgm:t>
    </dgm:pt>
    <dgm:pt modelId="{B956CD82-C6CB-4BA5-BD94-0C10EE7008E9}" type="sibTrans" cxnId="{B769AC2F-B10D-4D64-8A3F-2C96B1E108A7}">
      <dgm:prSet/>
      <dgm:spPr/>
      <dgm:t>
        <a:bodyPr/>
        <a:lstStyle/>
        <a:p>
          <a:endParaRPr lang="en-US"/>
        </a:p>
      </dgm:t>
    </dgm:pt>
    <dgm:pt modelId="{B70DE93B-F588-40B4-A8BC-5590125B7E57}">
      <dgm:prSet phldr="0"/>
      <dgm:spPr/>
      <dgm:t>
        <a:bodyPr/>
        <a:lstStyle/>
        <a:p>
          <a:pPr algn="l" rtl="0"/>
          <a:r>
            <a:rPr lang="en-US" b="0" dirty="0">
              <a:latin typeface="Corbel" panose="020B0503020204020204"/>
            </a:rPr>
            <a:t>Thông tin </a:t>
          </a:r>
          <a:r>
            <a:rPr lang="en-US" b="0" dirty="0" err="1">
              <a:latin typeface="Corbel" panose="020B0503020204020204"/>
            </a:rPr>
            <a:t>từ</a:t>
          </a:r>
          <a:r>
            <a:rPr lang="en-US" b="0" dirty="0">
              <a:latin typeface="Corbel" panose="020B0503020204020204"/>
            </a:rPr>
            <a:t> </a:t>
          </a:r>
          <a:r>
            <a:rPr lang="en-US" b="0" dirty="0" err="1">
              <a:latin typeface="Corbel" panose="020B0503020204020204"/>
            </a:rPr>
            <a:t>các</a:t>
          </a:r>
          <a:r>
            <a:rPr lang="en-US" b="0" dirty="0">
              <a:latin typeface="Corbel" panose="020B0503020204020204"/>
            </a:rPr>
            <a:t> </a:t>
          </a:r>
          <a:r>
            <a:rPr lang="en-US" b="0" dirty="0" err="1">
              <a:latin typeface="Corbel" panose="020B0503020204020204"/>
            </a:rPr>
            <a:t>cảm</a:t>
          </a:r>
          <a:r>
            <a:rPr lang="en-US" b="0" dirty="0">
              <a:latin typeface="Corbel" panose="020B0503020204020204"/>
            </a:rPr>
            <a:t> </a:t>
          </a:r>
          <a:r>
            <a:rPr lang="en-US" b="0" dirty="0" err="1">
              <a:latin typeface="Corbel" panose="020B0503020204020204"/>
            </a:rPr>
            <a:t>biến</a:t>
          </a:r>
          <a:r>
            <a:rPr lang="en-US" b="0" dirty="0">
              <a:latin typeface="Corbel" panose="020B0503020204020204"/>
            </a:rPr>
            <a:t>, bao </a:t>
          </a:r>
          <a:r>
            <a:rPr lang="en-US" b="0" dirty="0" err="1">
              <a:latin typeface="Corbel" panose="020B0503020204020204"/>
            </a:rPr>
            <a:t>gồm</a:t>
          </a:r>
          <a:r>
            <a:rPr lang="en-US" b="0" dirty="0">
              <a:latin typeface="Corbel" panose="020B0503020204020204"/>
            </a:rPr>
            <a:t> camera, lidar, radar, GPS, và các cảm biến khác, để hệ thống có thể nhận biết và định vị vật cản trong môi trường.</a:t>
          </a:r>
        </a:p>
      </dgm:t>
    </dgm:pt>
    <dgm:pt modelId="{640C22E1-29CE-4FC8-82BA-C83B9384EDBA}" type="parTrans" cxnId="{694A076F-1BA8-4B39-A822-7E306A1560D5}">
      <dgm:prSet/>
      <dgm:spPr/>
      <dgm:t>
        <a:bodyPr/>
        <a:lstStyle/>
        <a:p>
          <a:endParaRPr lang="en-US"/>
        </a:p>
      </dgm:t>
    </dgm:pt>
    <dgm:pt modelId="{0553439E-FAAB-45BC-8D7D-701CFFF249AB}" type="sibTrans" cxnId="{694A076F-1BA8-4B39-A822-7E306A1560D5}">
      <dgm:prSet/>
      <dgm:spPr/>
      <dgm:t>
        <a:bodyPr/>
        <a:lstStyle/>
        <a:p>
          <a:endParaRPr lang="en-US"/>
        </a:p>
      </dgm:t>
    </dgm:pt>
    <dgm:pt modelId="{EC77A3D0-B1B6-406F-A5EA-AC79F2F6D637}">
      <dgm:prSet phldr="0"/>
      <dgm:spPr/>
      <dgm:t>
        <a:bodyPr/>
        <a:lstStyle/>
        <a:p>
          <a:pPr rtl="0"/>
          <a:r>
            <a:rPr lang="en-US" b="1" dirty="0">
              <a:latin typeface="Corbel" panose="020B0503020204020204"/>
            </a:rPr>
            <a:t>Lidar</a:t>
          </a:r>
          <a:r>
            <a:rPr lang="en-US" b="0" dirty="0">
              <a:latin typeface="Corbel" panose="020B0503020204020204"/>
            </a:rPr>
            <a:t>: </a:t>
          </a:r>
          <a:r>
            <a:rPr lang="en-US" b="0" dirty="0" err="1">
              <a:latin typeface="Corbel" panose="020B0503020204020204"/>
            </a:rPr>
            <a:t>đám</a:t>
          </a:r>
          <a:r>
            <a:rPr lang="en-US" b="0" dirty="0">
              <a:latin typeface="Corbel" panose="020B0503020204020204"/>
            </a:rPr>
            <a:t> </a:t>
          </a:r>
          <a:r>
            <a:rPr lang="en-US" b="0" dirty="0" err="1">
              <a:latin typeface="Corbel" panose="020B0503020204020204"/>
            </a:rPr>
            <a:t>mấy</a:t>
          </a:r>
          <a:r>
            <a:rPr lang="en-US" b="0" dirty="0">
              <a:latin typeface="Corbel" panose="020B0503020204020204"/>
            </a:rPr>
            <a:t> </a:t>
          </a:r>
          <a:r>
            <a:rPr lang="en-US" b="0" dirty="0" err="1">
              <a:latin typeface="Corbel" panose="020B0503020204020204"/>
            </a:rPr>
            <a:t>điểm</a:t>
          </a:r>
          <a:r>
            <a:rPr lang="en-US" b="0" dirty="0">
              <a:latin typeface="Corbel" panose="020B0503020204020204"/>
            </a:rPr>
            <a:t> 3D(PCL) so với lidar  {x</a:t>
          </a:r>
          <a:r>
            <a:rPr lang="en-US" b="0" baseline="-25000" dirty="0">
              <a:latin typeface="Corbel" panose="020B0503020204020204"/>
            </a:rPr>
            <a:t>i</a:t>
          </a:r>
          <a:r>
            <a:rPr lang="en-US" b="0" dirty="0">
              <a:latin typeface="Corbel" panose="020B0503020204020204"/>
            </a:rPr>
            <a:t>(t), y</a:t>
          </a:r>
          <a:r>
            <a:rPr lang="en-US" b="0" baseline="-25000" dirty="0">
              <a:latin typeface="Corbel" panose="020B0503020204020204"/>
            </a:rPr>
            <a:t>i</a:t>
          </a:r>
          <a:r>
            <a:rPr lang="en-US" b="0" dirty="0">
              <a:latin typeface="Corbel" panose="020B0503020204020204"/>
            </a:rPr>
            <a:t>(t), z</a:t>
          </a:r>
          <a:r>
            <a:rPr lang="en-US" b="0" baseline="-25000" dirty="0">
              <a:latin typeface="Corbel" panose="020B0503020204020204"/>
            </a:rPr>
            <a:t>i</a:t>
          </a:r>
          <a:r>
            <a:rPr lang="en-US" b="0" dirty="0">
              <a:latin typeface="Corbel" panose="020B0503020204020204"/>
            </a:rPr>
            <a:t>(t)} với i=1…n, t=1...n</a:t>
          </a:r>
        </a:p>
      </dgm:t>
    </dgm:pt>
    <dgm:pt modelId="{C086CC60-ABE1-403E-94E8-059E486C4776}" type="parTrans" cxnId="{A459E616-6071-4C13-B9AD-67411DC0EC4D}">
      <dgm:prSet/>
      <dgm:spPr/>
      <dgm:t>
        <a:bodyPr/>
        <a:lstStyle/>
        <a:p>
          <a:endParaRPr lang="en-US"/>
        </a:p>
      </dgm:t>
    </dgm:pt>
    <dgm:pt modelId="{CB4FF5E6-F450-40CA-83AD-5ABEBDE4CC7D}" type="sibTrans" cxnId="{A459E616-6071-4C13-B9AD-67411DC0EC4D}">
      <dgm:prSet/>
      <dgm:spPr/>
      <dgm:t>
        <a:bodyPr/>
        <a:lstStyle/>
        <a:p>
          <a:endParaRPr lang="en-US"/>
        </a:p>
      </dgm:t>
    </dgm:pt>
    <dgm:pt modelId="{6E156FBC-A980-403E-B4D8-3D5B27115F8C}">
      <dgm:prSet phldr="0"/>
      <dgm:spPr/>
      <dgm:t>
        <a:bodyPr/>
        <a:lstStyle/>
        <a:p>
          <a:pPr rtl="0"/>
          <a:r>
            <a:rPr lang="en-US" b="1" dirty="0">
              <a:latin typeface="Corbel" panose="020B0503020204020204"/>
            </a:rPr>
            <a:t>GPS</a:t>
          </a:r>
          <a:r>
            <a:rPr lang="en-US" b="0" dirty="0">
              <a:latin typeface="Corbel" panose="020B0503020204020204"/>
            </a:rPr>
            <a:t>: vị trí của đối tượng so với hệ quy chiếu của nó trong không gian, so với vị trí của đối tượng và vật cản.</a:t>
          </a:r>
        </a:p>
      </dgm:t>
    </dgm:pt>
    <dgm:pt modelId="{AA1337FA-4164-4DCB-AB21-4A55A6201A5D}" type="parTrans" cxnId="{943B55C2-2300-443C-B515-9C1C5BEF451B}">
      <dgm:prSet/>
      <dgm:spPr/>
      <dgm:t>
        <a:bodyPr/>
        <a:lstStyle/>
        <a:p>
          <a:endParaRPr lang="en-US"/>
        </a:p>
      </dgm:t>
    </dgm:pt>
    <dgm:pt modelId="{9141FFBF-E1E8-4078-BADD-AB3DC61049C8}" type="sibTrans" cxnId="{943B55C2-2300-443C-B515-9C1C5BEF451B}">
      <dgm:prSet/>
      <dgm:spPr/>
      <dgm:t>
        <a:bodyPr/>
        <a:lstStyle/>
        <a:p>
          <a:endParaRPr lang="en-US"/>
        </a:p>
      </dgm:t>
    </dgm:pt>
    <dgm:pt modelId="{C53CE690-91E2-4E73-A982-774490830C4D}">
      <dgm:prSet phldr="0"/>
      <dgm:spPr/>
      <dgm:t>
        <a:bodyPr/>
        <a:lstStyle/>
        <a:p>
          <a:pPr rtl="0"/>
          <a:r>
            <a:rPr lang="en-US" b="1" dirty="0">
              <a:latin typeface="Corbel" panose="020B0503020204020204"/>
            </a:rPr>
            <a:t>Radar</a:t>
          </a:r>
          <a:r>
            <a:rPr lang="en-US" b="0" dirty="0">
              <a:latin typeface="Corbel" panose="020B0503020204020204"/>
            </a:rPr>
            <a:t>: quét qua đối tượng động/tĩnh trả về chuyển động của đối tượng</a:t>
          </a:r>
        </a:p>
      </dgm:t>
    </dgm:pt>
    <dgm:pt modelId="{6256FC72-94CF-4262-A4F6-342597FDB16F}" type="parTrans" cxnId="{FC9212BE-2257-4357-8F03-E8D6999B6AA7}">
      <dgm:prSet/>
      <dgm:spPr/>
      <dgm:t>
        <a:bodyPr/>
        <a:lstStyle/>
        <a:p>
          <a:endParaRPr lang="en-US"/>
        </a:p>
      </dgm:t>
    </dgm:pt>
    <dgm:pt modelId="{85E5313C-FB0C-4ABA-B637-A858AC2AEEA5}" type="sibTrans" cxnId="{FC9212BE-2257-4357-8F03-E8D6999B6AA7}">
      <dgm:prSet/>
      <dgm:spPr/>
      <dgm:t>
        <a:bodyPr/>
        <a:lstStyle/>
        <a:p>
          <a:endParaRPr lang="en-US"/>
        </a:p>
      </dgm:t>
    </dgm:pt>
    <dgm:pt modelId="{DED4A118-7C49-4177-AABD-009DCCA8E107}" type="pres">
      <dgm:prSet presAssocID="{3FF674B1-A5B9-4BD7-9C0F-53560F76B201}" presName="linear" presStyleCnt="0">
        <dgm:presLayoutVars>
          <dgm:dir/>
          <dgm:animLvl val="lvl"/>
          <dgm:resizeHandles val="exact"/>
        </dgm:presLayoutVars>
      </dgm:prSet>
      <dgm:spPr/>
    </dgm:pt>
    <dgm:pt modelId="{41D1B8EF-2689-4C50-84CA-8603D92C58C2}" type="pres">
      <dgm:prSet presAssocID="{77071C69-02BC-4ED5-941A-6A29D5B63CD2}" presName="parentLin" presStyleCnt="0"/>
      <dgm:spPr/>
    </dgm:pt>
    <dgm:pt modelId="{8190BD24-E9B9-4817-9B12-45EA63FA8C5A}" type="pres">
      <dgm:prSet presAssocID="{77071C69-02BC-4ED5-941A-6A29D5B63CD2}" presName="parentLeftMargin" presStyleLbl="node1" presStyleIdx="0" presStyleCnt="1"/>
      <dgm:spPr/>
    </dgm:pt>
    <dgm:pt modelId="{DB1BD9AF-198F-4F3A-8885-FE2FAD43E201}" type="pres">
      <dgm:prSet presAssocID="{77071C69-02BC-4ED5-941A-6A29D5B63CD2}" presName="parentText" presStyleLbl="node1" presStyleIdx="0" presStyleCnt="1">
        <dgm:presLayoutVars>
          <dgm:chMax val="0"/>
          <dgm:bulletEnabled val="1"/>
        </dgm:presLayoutVars>
      </dgm:prSet>
      <dgm:spPr/>
    </dgm:pt>
    <dgm:pt modelId="{C9263EA9-E8CC-49D1-90F4-B6C440B8CEFB}" type="pres">
      <dgm:prSet presAssocID="{77071C69-02BC-4ED5-941A-6A29D5B63CD2}" presName="negativeSpace" presStyleCnt="0"/>
      <dgm:spPr/>
    </dgm:pt>
    <dgm:pt modelId="{CD72D492-C462-43B6-B216-0267ACEAC90D}" type="pres">
      <dgm:prSet presAssocID="{77071C69-02BC-4ED5-941A-6A29D5B63CD2}" presName="childText" presStyleLbl="conFgAcc1" presStyleIdx="0" presStyleCnt="1">
        <dgm:presLayoutVars>
          <dgm:bulletEnabled val="1"/>
        </dgm:presLayoutVars>
      </dgm:prSet>
      <dgm:spPr/>
    </dgm:pt>
  </dgm:ptLst>
  <dgm:cxnLst>
    <dgm:cxn modelId="{A459E616-6071-4C13-B9AD-67411DC0EC4D}" srcId="{77071C69-02BC-4ED5-941A-6A29D5B63CD2}" destId="{EC77A3D0-B1B6-406F-A5EA-AC79F2F6D637}" srcOrd="2" destOrd="0" parTransId="{C086CC60-ABE1-403E-94E8-059E486C4776}" sibTransId="{CB4FF5E6-F450-40CA-83AD-5ABEBDE4CC7D}"/>
    <dgm:cxn modelId="{7D4C1D1B-BAC1-4ACF-BAEE-22CB194C44FD}" srcId="{3FF674B1-A5B9-4BD7-9C0F-53560F76B201}" destId="{77071C69-02BC-4ED5-941A-6A29D5B63CD2}" srcOrd="0" destOrd="0" parTransId="{CA0BA864-9B9C-470B-B8BB-BEFED826CF32}" sibTransId="{7966EE0A-457E-4448-AE15-46BB53876462}"/>
    <dgm:cxn modelId="{B769AC2F-B10D-4D64-8A3F-2C96B1E108A7}" srcId="{77071C69-02BC-4ED5-941A-6A29D5B63CD2}" destId="{9F742A8A-34DC-4707-9A94-7B14F989C3F9}" srcOrd="1" destOrd="0" parTransId="{EBCDFEF0-8816-459F-B271-A0674D77793C}" sibTransId="{B956CD82-C6CB-4BA5-BD94-0C10EE7008E9}"/>
    <dgm:cxn modelId="{38457834-49B0-437C-94C9-1DA7BDF53ABC}" type="presOf" srcId="{77071C69-02BC-4ED5-941A-6A29D5B63CD2}" destId="{8190BD24-E9B9-4817-9B12-45EA63FA8C5A}" srcOrd="0" destOrd="0" presId="urn:microsoft.com/office/officeart/2005/8/layout/list1"/>
    <dgm:cxn modelId="{5E623A3B-D721-4BC5-8743-9A60F9CC61E3}" type="presOf" srcId="{3FF674B1-A5B9-4BD7-9C0F-53560F76B201}" destId="{DED4A118-7C49-4177-AABD-009DCCA8E107}" srcOrd="0" destOrd="0" presId="urn:microsoft.com/office/officeart/2005/8/layout/list1"/>
    <dgm:cxn modelId="{188BE442-CAE1-4F41-976C-630A034EA379}" type="presOf" srcId="{9F742A8A-34DC-4707-9A94-7B14F989C3F9}" destId="{CD72D492-C462-43B6-B216-0267ACEAC90D}" srcOrd="0" destOrd="1" presId="urn:microsoft.com/office/officeart/2005/8/layout/list1"/>
    <dgm:cxn modelId="{694A076F-1BA8-4B39-A822-7E306A1560D5}" srcId="{77071C69-02BC-4ED5-941A-6A29D5B63CD2}" destId="{B70DE93B-F588-40B4-A8BC-5590125B7E57}" srcOrd="0" destOrd="0" parTransId="{640C22E1-29CE-4FC8-82BA-C83B9384EDBA}" sibTransId="{0553439E-FAAB-45BC-8D7D-701CFFF249AB}"/>
    <dgm:cxn modelId="{0ECAC873-9D49-4F4F-8644-45F86C148A7D}" type="presOf" srcId="{77071C69-02BC-4ED5-941A-6A29D5B63CD2}" destId="{DB1BD9AF-198F-4F3A-8885-FE2FAD43E201}" srcOrd="1" destOrd="0" presId="urn:microsoft.com/office/officeart/2005/8/layout/list1"/>
    <dgm:cxn modelId="{B5EB3E58-089A-415B-92F7-A2BE0B7A7CBE}" type="presOf" srcId="{C53CE690-91E2-4E73-A982-774490830C4D}" destId="{CD72D492-C462-43B6-B216-0267ACEAC90D}" srcOrd="0" destOrd="4" presId="urn:microsoft.com/office/officeart/2005/8/layout/list1"/>
    <dgm:cxn modelId="{5336B37D-86A0-4509-B71D-4486D6960C3B}" type="presOf" srcId="{B70DE93B-F588-40B4-A8BC-5590125B7E57}" destId="{CD72D492-C462-43B6-B216-0267ACEAC90D}" srcOrd="0" destOrd="0" presId="urn:microsoft.com/office/officeart/2005/8/layout/list1"/>
    <dgm:cxn modelId="{3DC83DBA-F401-497D-9683-E5F0D4AE79A9}" type="presOf" srcId="{EC77A3D0-B1B6-406F-A5EA-AC79F2F6D637}" destId="{CD72D492-C462-43B6-B216-0267ACEAC90D}" srcOrd="0" destOrd="2" presId="urn:microsoft.com/office/officeart/2005/8/layout/list1"/>
    <dgm:cxn modelId="{01FA65BC-3FC8-41EA-8339-40254C84B1BE}" type="presOf" srcId="{6E156FBC-A980-403E-B4D8-3D5B27115F8C}" destId="{CD72D492-C462-43B6-B216-0267ACEAC90D}" srcOrd="0" destOrd="3" presId="urn:microsoft.com/office/officeart/2005/8/layout/list1"/>
    <dgm:cxn modelId="{FC9212BE-2257-4357-8F03-E8D6999B6AA7}" srcId="{77071C69-02BC-4ED5-941A-6A29D5B63CD2}" destId="{C53CE690-91E2-4E73-A982-774490830C4D}" srcOrd="4" destOrd="0" parTransId="{6256FC72-94CF-4262-A4F6-342597FDB16F}" sibTransId="{85E5313C-FB0C-4ABA-B637-A858AC2AEEA5}"/>
    <dgm:cxn modelId="{943B55C2-2300-443C-B515-9C1C5BEF451B}" srcId="{77071C69-02BC-4ED5-941A-6A29D5B63CD2}" destId="{6E156FBC-A980-403E-B4D8-3D5B27115F8C}" srcOrd="3" destOrd="0" parTransId="{AA1337FA-4164-4DCB-AB21-4A55A6201A5D}" sibTransId="{9141FFBF-E1E8-4078-BADD-AB3DC61049C8}"/>
    <dgm:cxn modelId="{717B8817-0F43-419C-823C-8DAAF45794AE}" type="presParOf" srcId="{DED4A118-7C49-4177-AABD-009DCCA8E107}" destId="{41D1B8EF-2689-4C50-84CA-8603D92C58C2}" srcOrd="0" destOrd="0" presId="urn:microsoft.com/office/officeart/2005/8/layout/list1"/>
    <dgm:cxn modelId="{B1E699C2-0F53-4360-8BC4-C53F25BC8B95}" type="presParOf" srcId="{41D1B8EF-2689-4C50-84CA-8603D92C58C2}" destId="{8190BD24-E9B9-4817-9B12-45EA63FA8C5A}" srcOrd="0" destOrd="0" presId="urn:microsoft.com/office/officeart/2005/8/layout/list1"/>
    <dgm:cxn modelId="{113645AD-3E8E-4A32-B9D1-3D2635FC6E45}" type="presParOf" srcId="{41D1B8EF-2689-4C50-84CA-8603D92C58C2}" destId="{DB1BD9AF-198F-4F3A-8885-FE2FAD43E201}" srcOrd="1" destOrd="0" presId="urn:microsoft.com/office/officeart/2005/8/layout/list1"/>
    <dgm:cxn modelId="{11B964D4-185D-48D4-BBD4-D4E434F64BE0}" type="presParOf" srcId="{DED4A118-7C49-4177-AABD-009DCCA8E107}" destId="{C9263EA9-E8CC-49D1-90F4-B6C440B8CEFB}" srcOrd="1" destOrd="0" presId="urn:microsoft.com/office/officeart/2005/8/layout/list1"/>
    <dgm:cxn modelId="{BF5E8991-3FBF-4833-AFD7-DDAC8A1FBF99}" type="presParOf" srcId="{DED4A118-7C49-4177-AABD-009DCCA8E107}" destId="{CD72D492-C462-43B6-B216-0267ACEAC90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FF674B1-A5B9-4BD7-9C0F-53560F76B201}" type="doc">
      <dgm:prSet loTypeId="urn:microsoft.com/office/officeart/2005/8/layout/list1" loCatId="list" qsTypeId="urn:microsoft.com/office/officeart/2005/8/quickstyle/simple1" qsCatId="simple" csTypeId="urn:microsoft.com/office/officeart/2005/8/colors/accent2_2" csCatId="accent2" phldr="1"/>
      <dgm:spPr/>
      <dgm:t>
        <a:bodyPr/>
        <a:lstStyle/>
        <a:p>
          <a:endParaRPr lang="en-US"/>
        </a:p>
      </dgm:t>
    </dgm:pt>
    <dgm:pt modelId="{77071C69-02BC-4ED5-941A-6A29D5B63CD2}">
      <dgm:prSet phldrT="[Text]" phldr="0"/>
      <dgm:spPr/>
      <dgm:t>
        <a:bodyPr/>
        <a:lstStyle/>
        <a:p>
          <a:pPr rtl="0"/>
          <a:r>
            <a:rPr lang="en-US" b="1" u="sng" dirty="0">
              <a:latin typeface="Corbel"/>
            </a:rPr>
            <a:t>Đầu ra - Output</a:t>
          </a:r>
        </a:p>
      </dgm:t>
    </dgm:pt>
    <dgm:pt modelId="{CA0BA864-9B9C-470B-B8BB-BEFED826CF32}" type="parTrans" cxnId="{7D4C1D1B-BAC1-4ACF-BAEE-22CB194C44FD}">
      <dgm:prSet/>
      <dgm:spPr/>
      <dgm:t>
        <a:bodyPr/>
        <a:lstStyle/>
        <a:p>
          <a:endParaRPr lang="en-US"/>
        </a:p>
      </dgm:t>
    </dgm:pt>
    <dgm:pt modelId="{7966EE0A-457E-4448-AE15-46BB53876462}" type="sibTrans" cxnId="{7D4C1D1B-BAC1-4ACF-BAEE-22CB194C44FD}">
      <dgm:prSet/>
      <dgm:spPr/>
      <dgm:t>
        <a:bodyPr/>
        <a:lstStyle/>
        <a:p>
          <a:endParaRPr lang="en-US"/>
        </a:p>
      </dgm:t>
    </dgm:pt>
    <dgm:pt modelId="{9F742A8A-34DC-4707-9A94-7B14F989C3F9}">
      <dgm:prSet phldr="0"/>
      <dgm:spPr/>
      <dgm:t>
        <a:bodyPr/>
        <a:lstStyle/>
        <a:p>
          <a:pPr algn="l" rtl="0"/>
          <a:r>
            <a:rPr lang="en-US" b="0" dirty="0">
              <a:latin typeface="Corbel" panose="020B0503020204020204"/>
            </a:rPr>
            <a:t>Vecto chuyển động của xe(độ lớn, hướng di chuyển)</a:t>
          </a:r>
        </a:p>
      </dgm:t>
    </dgm:pt>
    <dgm:pt modelId="{EBCDFEF0-8816-459F-B271-A0674D77793C}" type="parTrans" cxnId="{B769AC2F-B10D-4D64-8A3F-2C96B1E108A7}">
      <dgm:prSet/>
      <dgm:spPr/>
    </dgm:pt>
    <dgm:pt modelId="{B956CD82-C6CB-4BA5-BD94-0C10EE7008E9}" type="sibTrans" cxnId="{B769AC2F-B10D-4D64-8A3F-2C96B1E108A7}">
      <dgm:prSet/>
      <dgm:spPr/>
      <dgm:t>
        <a:bodyPr/>
        <a:lstStyle/>
        <a:p>
          <a:endParaRPr lang="en-US"/>
        </a:p>
      </dgm:t>
    </dgm:pt>
    <dgm:pt modelId="{B70DE93B-F588-40B4-A8BC-5590125B7E57}">
      <dgm:prSet phldr="0"/>
      <dgm:spPr/>
      <dgm:t>
        <a:bodyPr/>
        <a:lstStyle/>
        <a:p>
          <a:pPr algn="l" rtl="0"/>
          <a:r>
            <a:rPr lang="en-US" b="0" dirty="0">
              <a:latin typeface="Corbel" panose="020B0503020204020204"/>
            </a:rPr>
            <a:t>Các bounding box 3D của đối tượng (vật cản/không phải vật cản)</a:t>
          </a:r>
        </a:p>
      </dgm:t>
    </dgm:pt>
    <dgm:pt modelId="{640C22E1-29CE-4FC8-82BA-C83B9384EDBA}" type="parTrans" cxnId="{694A076F-1BA8-4B39-A822-7E306A1560D5}">
      <dgm:prSet/>
      <dgm:spPr/>
    </dgm:pt>
    <dgm:pt modelId="{0553439E-FAAB-45BC-8D7D-701CFFF249AB}" type="sibTrans" cxnId="{694A076F-1BA8-4B39-A822-7E306A1560D5}">
      <dgm:prSet/>
      <dgm:spPr/>
    </dgm:pt>
    <dgm:pt modelId="{EC77A3D0-B1B6-406F-A5EA-AC79F2F6D637}">
      <dgm:prSet phldr="0"/>
      <dgm:spPr/>
      <dgm:t>
        <a:bodyPr/>
        <a:lstStyle/>
        <a:p>
          <a:pPr rtl="0"/>
          <a:r>
            <a:rPr lang="en-US" b="0" dirty="0">
              <a:latin typeface="Corbel" panose="020B0503020204020204"/>
            </a:rPr>
            <a:t>Phương hướng chuyển động của đối tượng =&gt; có phải vật cản không</a:t>
          </a:r>
        </a:p>
      </dgm:t>
    </dgm:pt>
    <dgm:pt modelId="{C086CC60-ABE1-403E-94E8-059E486C4776}" type="parTrans" cxnId="{A459E616-6071-4C13-B9AD-67411DC0EC4D}">
      <dgm:prSet/>
      <dgm:spPr/>
    </dgm:pt>
    <dgm:pt modelId="{CB4FF5E6-F450-40CA-83AD-5ABEBDE4CC7D}" type="sibTrans" cxnId="{A459E616-6071-4C13-B9AD-67411DC0EC4D}">
      <dgm:prSet/>
      <dgm:spPr/>
    </dgm:pt>
    <dgm:pt modelId="{DED4A118-7C49-4177-AABD-009DCCA8E107}" type="pres">
      <dgm:prSet presAssocID="{3FF674B1-A5B9-4BD7-9C0F-53560F76B201}" presName="linear" presStyleCnt="0">
        <dgm:presLayoutVars>
          <dgm:dir/>
          <dgm:animLvl val="lvl"/>
          <dgm:resizeHandles val="exact"/>
        </dgm:presLayoutVars>
      </dgm:prSet>
      <dgm:spPr/>
    </dgm:pt>
    <dgm:pt modelId="{41D1B8EF-2689-4C50-84CA-8603D92C58C2}" type="pres">
      <dgm:prSet presAssocID="{77071C69-02BC-4ED5-941A-6A29D5B63CD2}" presName="parentLin" presStyleCnt="0"/>
      <dgm:spPr/>
    </dgm:pt>
    <dgm:pt modelId="{8190BD24-E9B9-4817-9B12-45EA63FA8C5A}" type="pres">
      <dgm:prSet presAssocID="{77071C69-02BC-4ED5-941A-6A29D5B63CD2}" presName="parentLeftMargin" presStyleLbl="node1" presStyleIdx="0" presStyleCnt="1"/>
      <dgm:spPr/>
    </dgm:pt>
    <dgm:pt modelId="{DB1BD9AF-198F-4F3A-8885-FE2FAD43E201}" type="pres">
      <dgm:prSet presAssocID="{77071C69-02BC-4ED5-941A-6A29D5B63CD2}" presName="parentText" presStyleLbl="node1" presStyleIdx="0" presStyleCnt="1">
        <dgm:presLayoutVars>
          <dgm:chMax val="0"/>
          <dgm:bulletEnabled val="1"/>
        </dgm:presLayoutVars>
      </dgm:prSet>
      <dgm:spPr/>
    </dgm:pt>
    <dgm:pt modelId="{C9263EA9-E8CC-49D1-90F4-B6C440B8CEFB}" type="pres">
      <dgm:prSet presAssocID="{77071C69-02BC-4ED5-941A-6A29D5B63CD2}" presName="negativeSpace" presStyleCnt="0"/>
      <dgm:spPr/>
    </dgm:pt>
    <dgm:pt modelId="{CD72D492-C462-43B6-B216-0267ACEAC90D}" type="pres">
      <dgm:prSet presAssocID="{77071C69-02BC-4ED5-941A-6A29D5B63CD2}" presName="childText" presStyleLbl="conFgAcc1" presStyleIdx="0" presStyleCnt="1">
        <dgm:presLayoutVars>
          <dgm:bulletEnabled val="1"/>
        </dgm:presLayoutVars>
      </dgm:prSet>
      <dgm:spPr/>
    </dgm:pt>
  </dgm:ptLst>
  <dgm:cxnLst>
    <dgm:cxn modelId="{A459E616-6071-4C13-B9AD-67411DC0EC4D}" srcId="{77071C69-02BC-4ED5-941A-6A29D5B63CD2}" destId="{EC77A3D0-B1B6-406F-A5EA-AC79F2F6D637}" srcOrd="2" destOrd="0" parTransId="{C086CC60-ABE1-403E-94E8-059E486C4776}" sibTransId="{CB4FF5E6-F450-40CA-83AD-5ABEBDE4CC7D}"/>
    <dgm:cxn modelId="{7D4C1D1B-BAC1-4ACF-BAEE-22CB194C44FD}" srcId="{3FF674B1-A5B9-4BD7-9C0F-53560F76B201}" destId="{77071C69-02BC-4ED5-941A-6A29D5B63CD2}" srcOrd="0" destOrd="0" parTransId="{CA0BA864-9B9C-470B-B8BB-BEFED826CF32}" sibTransId="{7966EE0A-457E-4448-AE15-46BB53876462}"/>
    <dgm:cxn modelId="{B769AC2F-B10D-4D64-8A3F-2C96B1E108A7}" srcId="{77071C69-02BC-4ED5-941A-6A29D5B63CD2}" destId="{9F742A8A-34DC-4707-9A94-7B14F989C3F9}" srcOrd="1" destOrd="0" parTransId="{EBCDFEF0-8816-459F-B271-A0674D77793C}" sibTransId="{B956CD82-C6CB-4BA5-BD94-0C10EE7008E9}"/>
    <dgm:cxn modelId="{5E623A3B-D721-4BC5-8743-9A60F9CC61E3}" type="presOf" srcId="{3FF674B1-A5B9-4BD7-9C0F-53560F76B201}" destId="{DED4A118-7C49-4177-AABD-009DCCA8E107}" srcOrd="0" destOrd="0" presId="urn:microsoft.com/office/officeart/2005/8/layout/list1"/>
    <dgm:cxn modelId="{694A076F-1BA8-4B39-A822-7E306A1560D5}" srcId="{77071C69-02BC-4ED5-941A-6A29D5B63CD2}" destId="{B70DE93B-F588-40B4-A8BC-5590125B7E57}" srcOrd="0" destOrd="0" parTransId="{640C22E1-29CE-4FC8-82BA-C83B9384EDBA}" sibTransId="{0553439E-FAAB-45BC-8D7D-701CFFF249AB}"/>
    <dgm:cxn modelId="{C01B54BF-8261-41C6-93E6-F7F4A59571BF}" type="presOf" srcId="{77071C69-02BC-4ED5-941A-6A29D5B63CD2}" destId="{DB1BD9AF-198F-4F3A-8885-FE2FAD43E201}" srcOrd="1" destOrd="0" presId="urn:microsoft.com/office/officeart/2005/8/layout/list1"/>
    <dgm:cxn modelId="{3B1EFEBF-5AF9-49E0-9F7D-E4B48A71437F}" type="presOf" srcId="{B70DE93B-F588-40B4-A8BC-5590125B7E57}" destId="{CD72D492-C462-43B6-B216-0267ACEAC90D}" srcOrd="0" destOrd="0" presId="urn:microsoft.com/office/officeart/2005/8/layout/list1"/>
    <dgm:cxn modelId="{FDD9B6E2-1760-4EE1-AE61-75E3DCBE3163}" type="presOf" srcId="{77071C69-02BC-4ED5-941A-6A29D5B63CD2}" destId="{8190BD24-E9B9-4817-9B12-45EA63FA8C5A}" srcOrd="0" destOrd="0" presId="urn:microsoft.com/office/officeart/2005/8/layout/list1"/>
    <dgm:cxn modelId="{281647F2-E44C-46EB-A349-884B9B5FB99E}" type="presOf" srcId="{9F742A8A-34DC-4707-9A94-7B14F989C3F9}" destId="{CD72D492-C462-43B6-B216-0267ACEAC90D}" srcOrd="0" destOrd="1" presId="urn:microsoft.com/office/officeart/2005/8/layout/list1"/>
    <dgm:cxn modelId="{3E6E93F9-B601-4C79-B8F8-85BF8A5C448F}" type="presOf" srcId="{EC77A3D0-B1B6-406F-A5EA-AC79F2F6D637}" destId="{CD72D492-C462-43B6-B216-0267ACEAC90D}" srcOrd="0" destOrd="2" presId="urn:microsoft.com/office/officeart/2005/8/layout/list1"/>
    <dgm:cxn modelId="{44670090-3EA4-45D1-A16F-7A055AC38122}" type="presParOf" srcId="{DED4A118-7C49-4177-AABD-009DCCA8E107}" destId="{41D1B8EF-2689-4C50-84CA-8603D92C58C2}" srcOrd="0" destOrd="0" presId="urn:microsoft.com/office/officeart/2005/8/layout/list1"/>
    <dgm:cxn modelId="{F0BEF26B-6914-4348-92ED-12D135294796}" type="presParOf" srcId="{41D1B8EF-2689-4C50-84CA-8603D92C58C2}" destId="{8190BD24-E9B9-4817-9B12-45EA63FA8C5A}" srcOrd="0" destOrd="0" presId="urn:microsoft.com/office/officeart/2005/8/layout/list1"/>
    <dgm:cxn modelId="{D7A4BEA2-D3C9-435A-8B00-14C7BFAAAB51}" type="presParOf" srcId="{41D1B8EF-2689-4C50-84CA-8603D92C58C2}" destId="{DB1BD9AF-198F-4F3A-8885-FE2FAD43E201}" srcOrd="1" destOrd="0" presId="urn:microsoft.com/office/officeart/2005/8/layout/list1"/>
    <dgm:cxn modelId="{EAC82CD4-9941-4A11-A6FA-20FD5C977360}" type="presParOf" srcId="{DED4A118-7C49-4177-AABD-009DCCA8E107}" destId="{C9263EA9-E8CC-49D1-90F4-B6C440B8CEFB}" srcOrd="1" destOrd="0" presId="urn:microsoft.com/office/officeart/2005/8/layout/list1"/>
    <dgm:cxn modelId="{31DFAA21-A487-4FCE-A0EA-533EBCD5741C}" type="presParOf" srcId="{DED4A118-7C49-4177-AABD-009DCCA8E107}" destId="{CD72D492-C462-43B6-B216-0267ACEAC90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FF674B1-A5B9-4BD7-9C0F-53560F76B201}" type="doc">
      <dgm:prSet loTypeId="urn:microsoft.com/office/officeart/2005/8/layout/list1" loCatId="list" qsTypeId="urn:microsoft.com/office/officeart/2005/8/quickstyle/simple1" qsCatId="simple" csTypeId="urn:microsoft.com/office/officeart/2005/8/colors/accent2_2" csCatId="accent2" phldr="1"/>
      <dgm:spPr/>
      <dgm:t>
        <a:bodyPr/>
        <a:lstStyle/>
        <a:p>
          <a:endParaRPr lang="en-US"/>
        </a:p>
      </dgm:t>
    </dgm:pt>
    <dgm:pt modelId="{77071C69-02BC-4ED5-941A-6A29D5B63CD2}">
      <dgm:prSet phldrT="[Text]" phldr="0"/>
      <dgm:spPr/>
      <dgm:t>
        <a:bodyPr/>
        <a:lstStyle/>
        <a:p>
          <a:pPr rtl="0"/>
          <a:r>
            <a:rPr lang="en-US" b="1" u="sng" dirty="0">
              <a:latin typeface="Corbel"/>
            </a:rPr>
            <a:t>Thách thức</a:t>
          </a:r>
        </a:p>
      </dgm:t>
    </dgm:pt>
    <dgm:pt modelId="{CA0BA864-9B9C-470B-B8BB-BEFED826CF32}" type="parTrans" cxnId="{7D4C1D1B-BAC1-4ACF-BAEE-22CB194C44FD}">
      <dgm:prSet/>
      <dgm:spPr/>
      <dgm:t>
        <a:bodyPr/>
        <a:lstStyle/>
        <a:p>
          <a:endParaRPr lang="en-US"/>
        </a:p>
      </dgm:t>
    </dgm:pt>
    <dgm:pt modelId="{7966EE0A-457E-4448-AE15-46BB53876462}" type="sibTrans" cxnId="{7D4C1D1B-BAC1-4ACF-BAEE-22CB194C44FD}">
      <dgm:prSet/>
      <dgm:spPr/>
      <dgm:t>
        <a:bodyPr/>
        <a:lstStyle/>
        <a:p>
          <a:endParaRPr lang="en-US"/>
        </a:p>
      </dgm:t>
    </dgm:pt>
    <dgm:pt modelId="{9F742A8A-34DC-4707-9A94-7B14F989C3F9}">
      <dgm:prSet phldr="0"/>
      <dgm:spPr/>
      <dgm:t>
        <a:bodyPr/>
        <a:lstStyle/>
        <a:p>
          <a:pPr algn="l" rtl="0"/>
          <a:r>
            <a:rPr lang="en-US" b="0" dirty="0">
              <a:latin typeface="Corbel" panose="020B0503020204020204"/>
            </a:rPr>
            <a:t>Vật nào là vật cản vật nào không: yếu tố động của vật cản gây cản trở vì mỗi lúc vật trả về 1 kết quả khác nhau là cần hay không cần tránh, không đủ dữ liệu về các yếu tố như vị trí và tốc độ hay hướng di chuyển của vật cản so với hệ thống </a:t>
          </a:r>
        </a:p>
      </dgm:t>
    </dgm:pt>
    <dgm:pt modelId="{EBCDFEF0-8816-459F-B271-A0674D77793C}" type="parTrans" cxnId="{B769AC2F-B10D-4D64-8A3F-2C96B1E108A7}">
      <dgm:prSet/>
      <dgm:spPr/>
    </dgm:pt>
    <dgm:pt modelId="{B956CD82-C6CB-4BA5-BD94-0C10EE7008E9}" type="sibTrans" cxnId="{B769AC2F-B10D-4D64-8A3F-2C96B1E108A7}">
      <dgm:prSet/>
      <dgm:spPr/>
      <dgm:t>
        <a:bodyPr/>
        <a:lstStyle/>
        <a:p>
          <a:endParaRPr lang="en-US"/>
        </a:p>
      </dgm:t>
    </dgm:pt>
    <dgm:pt modelId="{B70DE93B-F588-40B4-A8BC-5590125B7E57}">
      <dgm:prSet phldr="0"/>
      <dgm:spPr/>
      <dgm:t>
        <a:bodyPr/>
        <a:lstStyle/>
        <a:p>
          <a:pPr algn="l" rtl="0"/>
          <a:r>
            <a:rPr lang="en-US" b="0" dirty="0">
              <a:latin typeface="Corbel" panose="020B0503020204020204"/>
            </a:rPr>
            <a:t>Phát hiện </a:t>
          </a:r>
          <a:r>
            <a:rPr lang="en-US" b="0" dirty="0" err="1">
              <a:latin typeface="Corbel" panose="020B0503020204020204"/>
            </a:rPr>
            <a:t>vật</a:t>
          </a:r>
          <a:r>
            <a:rPr lang="en-US" b="0" dirty="0">
              <a:latin typeface="Corbel" panose="020B0503020204020204"/>
            </a:rPr>
            <a:t> cản ở camera ta </a:t>
          </a:r>
          <a:r>
            <a:rPr lang="en-US" b="0" dirty="0" err="1">
              <a:latin typeface="Corbel" panose="020B0503020204020204"/>
            </a:rPr>
            <a:t>thiếu</a:t>
          </a:r>
          <a:r>
            <a:rPr lang="en-US" b="0" dirty="0">
              <a:latin typeface="Corbel" panose="020B0503020204020204"/>
            </a:rPr>
            <a:t> </a:t>
          </a:r>
          <a:r>
            <a:rPr lang="en-US" b="0" dirty="0" err="1">
              <a:latin typeface="Corbel" panose="020B0503020204020204"/>
            </a:rPr>
            <a:t>xác</a:t>
          </a:r>
          <a:r>
            <a:rPr lang="en-US" b="0" dirty="0">
              <a:latin typeface="Corbel" panose="020B0503020204020204"/>
            </a:rPr>
            <a:t> </a:t>
          </a:r>
          <a:r>
            <a:rPr lang="en-US" b="0" dirty="0" err="1">
              <a:latin typeface="Corbel" panose="020B0503020204020204"/>
            </a:rPr>
            <a:t>định</a:t>
          </a:r>
          <a:r>
            <a:rPr lang="en-US" b="0" dirty="0">
              <a:latin typeface="Corbel" panose="020B0503020204020204"/>
            </a:rPr>
            <a:t> </a:t>
          </a:r>
          <a:r>
            <a:rPr lang="en-US" b="0" dirty="0" err="1">
              <a:latin typeface="Corbel" panose="020B0503020204020204"/>
            </a:rPr>
            <a:t>chiều</a:t>
          </a:r>
          <a:r>
            <a:rPr lang="en-US" b="0" dirty="0">
              <a:latin typeface="Corbel" panose="020B0503020204020204"/>
            </a:rPr>
            <a:t> </a:t>
          </a:r>
          <a:r>
            <a:rPr lang="en-US" b="0" dirty="0" err="1">
              <a:latin typeface="Corbel" panose="020B0503020204020204"/>
            </a:rPr>
            <a:t>thứ</a:t>
          </a:r>
          <a:r>
            <a:rPr lang="en-US" b="0" dirty="0">
              <a:latin typeface="Corbel" panose="020B0503020204020204"/>
            </a:rPr>
            <a:t> 3, lidar </a:t>
          </a:r>
          <a:r>
            <a:rPr lang="en-US" b="0" dirty="0" err="1">
              <a:latin typeface="Corbel" panose="020B0503020204020204"/>
            </a:rPr>
            <a:t>thiếu</a:t>
          </a:r>
          <a:r>
            <a:rPr lang="en-US" b="0" dirty="0">
              <a:latin typeface="Corbel" panose="020B0503020204020204"/>
            </a:rPr>
            <a:t> </a:t>
          </a:r>
          <a:r>
            <a:rPr lang="en-US" b="0" dirty="0" err="1">
              <a:latin typeface="Corbel" panose="020B0503020204020204"/>
            </a:rPr>
            <a:t>tập</a:t>
          </a:r>
          <a:r>
            <a:rPr lang="en-US" b="0" dirty="0">
              <a:latin typeface="Corbel" panose="020B0503020204020204"/>
            </a:rPr>
            <a:t> </a:t>
          </a:r>
          <a:r>
            <a:rPr lang="en-US" b="0" dirty="0" err="1">
              <a:latin typeface="Corbel" panose="020B0503020204020204"/>
            </a:rPr>
            <a:t>điểm</a:t>
          </a:r>
          <a:r>
            <a:rPr lang="en-US" b="0" dirty="0">
              <a:latin typeface="Corbel" panose="020B0503020204020204"/>
            </a:rPr>
            <a:t> </a:t>
          </a:r>
          <a:r>
            <a:rPr lang="en-US" b="0" dirty="0" err="1">
              <a:latin typeface="Corbel" panose="020B0503020204020204"/>
            </a:rPr>
            <a:t>thuộc</a:t>
          </a:r>
          <a:r>
            <a:rPr lang="en-US" b="0" dirty="0">
              <a:latin typeface="Corbel" panose="020B0503020204020204"/>
            </a:rPr>
            <a:t> </a:t>
          </a:r>
          <a:r>
            <a:rPr lang="en-US" b="0" dirty="0" err="1">
              <a:latin typeface="Corbel" panose="020B0503020204020204"/>
            </a:rPr>
            <a:t>đối</a:t>
          </a:r>
          <a:r>
            <a:rPr lang="en-US" b="0" dirty="0">
              <a:latin typeface="Corbel" panose="020B0503020204020204"/>
            </a:rPr>
            <a:t> </a:t>
          </a:r>
          <a:r>
            <a:rPr lang="en-US" b="0" dirty="0" err="1">
              <a:latin typeface="Corbel" panose="020B0503020204020204"/>
            </a:rPr>
            <a:t>tượng</a:t>
          </a:r>
        </a:p>
      </dgm:t>
    </dgm:pt>
    <dgm:pt modelId="{640C22E1-29CE-4FC8-82BA-C83B9384EDBA}" type="parTrans" cxnId="{694A076F-1BA8-4B39-A822-7E306A1560D5}">
      <dgm:prSet/>
      <dgm:spPr/>
    </dgm:pt>
    <dgm:pt modelId="{0553439E-FAAB-45BC-8D7D-701CFFF249AB}" type="sibTrans" cxnId="{694A076F-1BA8-4B39-A822-7E306A1560D5}">
      <dgm:prSet/>
      <dgm:spPr/>
    </dgm:pt>
    <dgm:pt modelId="{EC77A3D0-B1B6-406F-A5EA-AC79F2F6D637}">
      <dgm:prSet phldr="0"/>
      <dgm:spPr/>
      <dgm:t>
        <a:bodyPr/>
        <a:lstStyle/>
        <a:p>
          <a:pPr rtl="0"/>
          <a:r>
            <a:rPr lang="en-US" b="0" dirty="0" err="1">
              <a:latin typeface="Corbel" panose="020B0503020204020204"/>
            </a:rPr>
            <a:t>Tránh</a:t>
          </a:r>
          <a:r>
            <a:rPr lang="en-US" b="0" dirty="0">
              <a:latin typeface="Corbel" panose="020B0503020204020204"/>
            </a:rPr>
            <a:t> </a:t>
          </a:r>
          <a:r>
            <a:rPr lang="en-US" b="0" dirty="0" err="1">
              <a:latin typeface="Corbel" panose="020B0503020204020204"/>
            </a:rPr>
            <a:t>vật</a:t>
          </a:r>
          <a:r>
            <a:rPr lang="en-US" b="0" dirty="0">
              <a:latin typeface="Corbel" panose="020B0503020204020204"/>
            </a:rPr>
            <a:t> </a:t>
          </a:r>
          <a:r>
            <a:rPr lang="en-US" b="0" dirty="0" err="1">
              <a:latin typeface="Corbel" panose="020B0503020204020204"/>
            </a:rPr>
            <a:t>cản</a:t>
          </a:r>
          <a:r>
            <a:rPr lang="en-US" b="0" dirty="0">
              <a:latin typeface="Corbel" panose="020B0503020204020204"/>
            </a:rPr>
            <a:t> </a:t>
          </a:r>
          <a:r>
            <a:rPr lang="en-US" b="0" dirty="0" err="1">
              <a:latin typeface="Corbel" panose="020B0503020204020204"/>
            </a:rPr>
            <a:t>khi</a:t>
          </a:r>
          <a:r>
            <a:rPr lang="en-US" b="0" dirty="0">
              <a:latin typeface="Corbel" panose="020B0503020204020204"/>
            </a:rPr>
            <a:t> </a:t>
          </a:r>
          <a:r>
            <a:rPr lang="en-US" b="0" dirty="0" err="1">
              <a:latin typeface="Corbel" panose="020B0503020204020204"/>
            </a:rPr>
            <a:t>vật</a:t>
          </a:r>
          <a:r>
            <a:rPr lang="en-US" b="0" dirty="0">
              <a:latin typeface="Corbel" panose="020B0503020204020204"/>
            </a:rPr>
            <a:t> </a:t>
          </a:r>
          <a:r>
            <a:rPr lang="en-US" b="0" dirty="0" err="1">
              <a:latin typeface="Corbel" panose="020B0503020204020204"/>
            </a:rPr>
            <a:t>cản</a:t>
          </a:r>
          <a:r>
            <a:rPr lang="en-US" b="0" dirty="0">
              <a:latin typeface="Corbel" panose="020B0503020204020204"/>
            </a:rPr>
            <a:t> đang di chuyển gây nhiễu việc tránh, tránh như nào để về đích sớm đôi lúc sẽ đi xa khỏi đích</a:t>
          </a:r>
        </a:p>
      </dgm:t>
    </dgm:pt>
    <dgm:pt modelId="{C086CC60-ABE1-403E-94E8-059E486C4776}" type="parTrans" cxnId="{A459E616-6071-4C13-B9AD-67411DC0EC4D}">
      <dgm:prSet/>
      <dgm:spPr/>
    </dgm:pt>
    <dgm:pt modelId="{CB4FF5E6-F450-40CA-83AD-5ABEBDE4CC7D}" type="sibTrans" cxnId="{A459E616-6071-4C13-B9AD-67411DC0EC4D}">
      <dgm:prSet/>
      <dgm:spPr/>
    </dgm:pt>
    <dgm:pt modelId="{DED4A118-7C49-4177-AABD-009DCCA8E107}" type="pres">
      <dgm:prSet presAssocID="{3FF674B1-A5B9-4BD7-9C0F-53560F76B201}" presName="linear" presStyleCnt="0">
        <dgm:presLayoutVars>
          <dgm:dir/>
          <dgm:animLvl val="lvl"/>
          <dgm:resizeHandles val="exact"/>
        </dgm:presLayoutVars>
      </dgm:prSet>
      <dgm:spPr/>
    </dgm:pt>
    <dgm:pt modelId="{41D1B8EF-2689-4C50-84CA-8603D92C58C2}" type="pres">
      <dgm:prSet presAssocID="{77071C69-02BC-4ED5-941A-6A29D5B63CD2}" presName="parentLin" presStyleCnt="0"/>
      <dgm:spPr/>
    </dgm:pt>
    <dgm:pt modelId="{8190BD24-E9B9-4817-9B12-45EA63FA8C5A}" type="pres">
      <dgm:prSet presAssocID="{77071C69-02BC-4ED5-941A-6A29D5B63CD2}" presName="parentLeftMargin" presStyleLbl="node1" presStyleIdx="0" presStyleCnt="1"/>
      <dgm:spPr/>
    </dgm:pt>
    <dgm:pt modelId="{DB1BD9AF-198F-4F3A-8885-FE2FAD43E201}" type="pres">
      <dgm:prSet presAssocID="{77071C69-02BC-4ED5-941A-6A29D5B63CD2}" presName="parentText" presStyleLbl="node1" presStyleIdx="0" presStyleCnt="1">
        <dgm:presLayoutVars>
          <dgm:chMax val="0"/>
          <dgm:bulletEnabled val="1"/>
        </dgm:presLayoutVars>
      </dgm:prSet>
      <dgm:spPr/>
    </dgm:pt>
    <dgm:pt modelId="{C9263EA9-E8CC-49D1-90F4-B6C440B8CEFB}" type="pres">
      <dgm:prSet presAssocID="{77071C69-02BC-4ED5-941A-6A29D5B63CD2}" presName="negativeSpace" presStyleCnt="0"/>
      <dgm:spPr/>
    </dgm:pt>
    <dgm:pt modelId="{CD72D492-C462-43B6-B216-0267ACEAC90D}" type="pres">
      <dgm:prSet presAssocID="{77071C69-02BC-4ED5-941A-6A29D5B63CD2}" presName="childText" presStyleLbl="conFgAcc1" presStyleIdx="0" presStyleCnt="1">
        <dgm:presLayoutVars>
          <dgm:bulletEnabled val="1"/>
        </dgm:presLayoutVars>
      </dgm:prSet>
      <dgm:spPr/>
    </dgm:pt>
  </dgm:ptLst>
  <dgm:cxnLst>
    <dgm:cxn modelId="{A459E616-6071-4C13-B9AD-67411DC0EC4D}" srcId="{77071C69-02BC-4ED5-941A-6A29D5B63CD2}" destId="{EC77A3D0-B1B6-406F-A5EA-AC79F2F6D637}" srcOrd="2" destOrd="0" parTransId="{C086CC60-ABE1-403E-94E8-059E486C4776}" sibTransId="{CB4FF5E6-F450-40CA-83AD-5ABEBDE4CC7D}"/>
    <dgm:cxn modelId="{7D4C1D1B-BAC1-4ACF-BAEE-22CB194C44FD}" srcId="{3FF674B1-A5B9-4BD7-9C0F-53560F76B201}" destId="{77071C69-02BC-4ED5-941A-6A29D5B63CD2}" srcOrd="0" destOrd="0" parTransId="{CA0BA864-9B9C-470B-B8BB-BEFED826CF32}" sibTransId="{7966EE0A-457E-4448-AE15-46BB53876462}"/>
    <dgm:cxn modelId="{B769AC2F-B10D-4D64-8A3F-2C96B1E108A7}" srcId="{77071C69-02BC-4ED5-941A-6A29D5B63CD2}" destId="{9F742A8A-34DC-4707-9A94-7B14F989C3F9}" srcOrd="1" destOrd="0" parTransId="{EBCDFEF0-8816-459F-B271-A0674D77793C}" sibTransId="{B956CD82-C6CB-4BA5-BD94-0C10EE7008E9}"/>
    <dgm:cxn modelId="{5E623A3B-D721-4BC5-8743-9A60F9CC61E3}" type="presOf" srcId="{3FF674B1-A5B9-4BD7-9C0F-53560F76B201}" destId="{DED4A118-7C49-4177-AABD-009DCCA8E107}" srcOrd="0" destOrd="0" presId="urn:microsoft.com/office/officeart/2005/8/layout/list1"/>
    <dgm:cxn modelId="{694A076F-1BA8-4B39-A822-7E306A1560D5}" srcId="{77071C69-02BC-4ED5-941A-6A29D5B63CD2}" destId="{B70DE93B-F588-40B4-A8BC-5590125B7E57}" srcOrd="0" destOrd="0" parTransId="{640C22E1-29CE-4FC8-82BA-C83B9384EDBA}" sibTransId="{0553439E-FAAB-45BC-8D7D-701CFFF249AB}"/>
    <dgm:cxn modelId="{C01B54BF-8261-41C6-93E6-F7F4A59571BF}" type="presOf" srcId="{77071C69-02BC-4ED5-941A-6A29D5B63CD2}" destId="{DB1BD9AF-198F-4F3A-8885-FE2FAD43E201}" srcOrd="1" destOrd="0" presId="urn:microsoft.com/office/officeart/2005/8/layout/list1"/>
    <dgm:cxn modelId="{3B1EFEBF-5AF9-49E0-9F7D-E4B48A71437F}" type="presOf" srcId="{B70DE93B-F588-40B4-A8BC-5590125B7E57}" destId="{CD72D492-C462-43B6-B216-0267ACEAC90D}" srcOrd="0" destOrd="0" presId="urn:microsoft.com/office/officeart/2005/8/layout/list1"/>
    <dgm:cxn modelId="{FDD9B6E2-1760-4EE1-AE61-75E3DCBE3163}" type="presOf" srcId="{77071C69-02BC-4ED5-941A-6A29D5B63CD2}" destId="{8190BD24-E9B9-4817-9B12-45EA63FA8C5A}" srcOrd="0" destOrd="0" presId="urn:microsoft.com/office/officeart/2005/8/layout/list1"/>
    <dgm:cxn modelId="{281647F2-E44C-46EB-A349-884B9B5FB99E}" type="presOf" srcId="{9F742A8A-34DC-4707-9A94-7B14F989C3F9}" destId="{CD72D492-C462-43B6-B216-0267ACEAC90D}" srcOrd="0" destOrd="1" presId="urn:microsoft.com/office/officeart/2005/8/layout/list1"/>
    <dgm:cxn modelId="{3E6E93F9-B601-4C79-B8F8-85BF8A5C448F}" type="presOf" srcId="{EC77A3D0-B1B6-406F-A5EA-AC79F2F6D637}" destId="{CD72D492-C462-43B6-B216-0267ACEAC90D}" srcOrd="0" destOrd="2" presId="urn:microsoft.com/office/officeart/2005/8/layout/list1"/>
    <dgm:cxn modelId="{44670090-3EA4-45D1-A16F-7A055AC38122}" type="presParOf" srcId="{DED4A118-7C49-4177-AABD-009DCCA8E107}" destId="{41D1B8EF-2689-4C50-84CA-8603D92C58C2}" srcOrd="0" destOrd="0" presId="urn:microsoft.com/office/officeart/2005/8/layout/list1"/>
    <dgm:cxn modelId="{F0BEF26B-6914-4348-92ED-12D135294796}" type="presParOf" srcId="{41D1B8EF-2689-4C50-84CA-8603D92C58C2}" destId="{8190BD24-E9B9-4817-9B12-45EA63FA8C5A}" srcOrd="0" destOrd="0" presId="urn:microsoft.com/office/officeart/2005/8/layout/list1"/>
    <dgm:cxn modelId="{D7A4BEA2-D3C9-435A-8B00-14C7BFAAAB51}" type="presParOf" srcId="{41D1B8EF-2689-4C50-84CA-8603D92C58C2}" destId="{DB1BD9AF-198F-4F3A-8885-FE2FAD43E201}" srcOrd="1" destOrd="0" presId="urn:microsoft.com/office/officeart/2005/8/layout/list1"/>
    <dgm:cxn modelId="{EAC82CD4-9941-4A11-A6FA-20FD5C977360}" type="presParOf" srcId="{DED4A118-7C49-4177-AABD-009DCCA8E107}" destId="{C9263EA9-E8CC-49D1-90F4-B6C440B8CEFB}" srcOrd="1" destOrd="0" presId="urn:microsoft.com/office/officeart/2005/8/layout/list1"/>
    <dgm:cxn modelId="{31DFAA21-A487-4FCE-A0EA-533EBCD5741C}" type="presParOf" srcId="{DED4A118-7C49-4177-AABD-009DCCA8E107}" destId="{CD72D492-C462-43B6-B216-0267ACEAC90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DD6F845-78ED-4466-B476-005707816FC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EC3FBE2-4950-4E9A-9D80-AE9AD4A0F880}">
      <dgm:prSet phldrT="[Text]" phldr="0"/>
      <dgm:spPr/>
      <dgm:t>
        <a:bodyPr/>
        <a:lstStyle/>
        <a:p>
          <a:pPr rtl="0"/>
          <a:r>
            <a:rPr lang="en-US" dirty="0" err="1">
              <a:latin typeface="Century Gothic" panose="020B0502020202020204"/>
            </a:rPr>
            <a:t>Bộ</a:t>
          </a:r>
          <a:r>
            <a:rPr lang="en-US" dirty="0">
              <a:latin typeface="Century Gothic" panose="020B0502020202020204"/>
            </a:rPr>
            <a:t> </a:t>
          </a:r>
          <a:r>
            <a:rPr lang="en-US" dirty="0" err="1">
              <a:latin typeface="Century Gothic" panose="020B0502020202020204"/>
            </a:rPr>
            <a:t>phận</a:t>
          </a:r>
          <a:r>
            <a:rPr lang="en-US" dirty="0">
              <a:latin typeface="Century Gothic" panose="020B0502020202020204"/>
            </a:rPr>
            <a:t> </a:t>
          </a:r>
          <a:r>
            <a:rPr lang="en-US" dirty="0" err="1">
              <a:latin typeface="Century Gothic" panose="020B0502020202020204"/>
            </a:rPr>
            <a:t>cảm</a:t>
          </a:r>
          <a:r>
            <a:rPr lang="en-US" dirty="0">
              <a:latin typeface="Century Gothic" panose="020B0502020202020204"/>
            </a:rPr>
            <a:t> </a:t>
          </a:r>
          <a:r>
            <a:rPr lang="en-US" dirty="0" err="1">
              <a:latin typeface="Century Gothic" panose="020B0502020202020204"/>
            </a:rPr>
            <a:t>biến</a:t>
          </a:r>
          <a:endParaRPr lang="en-US" dirty="0" err="1"/>
        </a:p>
      </dgm:t>
    </dgm:pt>
    <dgm:pt modelId="{17FA135F-318D-4B30-A4F4-D4C82E8991FC}" type="parTrans" cxnId="{8C5F298B-3EDD-4136-AB15-D22E72297CE7}">
      <dgm:prSet/>
      <dgm:spPr/>
      <dgm:t>
        <a:bodyPr/>
        <a:lstStyle/>
        <a:p>
          <a:endParaRPr lang="en-US"/>
        </a:p>
      </dgm:t>
    </dgm:pt>
    <dgm:pt modelId="{FBA947D0-5544-44E9-9416-D19F0B626B1A}" type="sibTrans" cxnId="{8C5F298B-3EDD-4136-AB15-D22E72297CE7}">
      <dgm:prSet/>
      <dgm:spPr/>
      <dgm:t>
        <a:bodyPr/>
        <a:lstStyle/>
        <a:p>
          <a:endParaRPr lang="en-US"/>
        </a:p>
      </dgm:t>
    </dgm:pt>
    <dgm:pt modelId="{C14AC573-39F3-4818-BDCC-D13656C1D1DD}">
      <dgm:prSet phldrT="[Text]" phldr="0"/>
      <dgm:spPr/>
      <dgm:t>
        <a:bodyPr/>
        <a:lstStyle/>
        <a:p>
          <a:pPr rtl="0"/>
          <a:r>
            <a:rPr lang="en-US" dirty="0">
              <a:latin typeface="Century Gothic" panose="020B0502020202020204"/>
            </a:rPr>
            <a:t>Bộ phận phân tích</a:t>
          </a:r>
          <a:endParaRPr lang="en-US" dirty="0"/>
        </a:p>
      </dgm:t>
    </dgm:pt>
    <dgm:pt modelId="{AAD2B3A2-36EB-46BE-B2FD-71F199D81CAD}" type="parTrans" cxnId="{154A8AB2-E795-4F9A-8A9C-7936990B6E2D}">
      <dgm:prSet/>
      <dgm:spPr/>
      <dgm:t>
        <a:bodyPr/>
        <a:lstStyle/>
        <a:p>
          <a:endParaRPr lang="en-US"/>
        </a:p>
      </dgm:t>
    </dgm:pt>
    <dgm:pt modelId="{5499CD22-1DD0-49FA-B651-D06A77F3BBCA}" type="sibTrans" cxnId="{154A8AB2-E795-4F9A-8A9C-7936990B6E2D}">
      <dgm:prSet/>
      <dgm:spPr/>
      <dgm:t>
        <a:bodyPr/>
        <a:lstStyle/>
        <a:p>
          <a:endParaRPr lang="en-US"/>
        </a:p>
      </dgm:t>
    </dgm:pt>
    <dgm:pt modelId="{41451E36-91FF-40A3-A278-5BCB7D8B45B7}">
      <dgm:prSet phldrT="[Text]" phldr="0"/>
      <dgm:spPr/>
      <dgm:t>
        <a:bodyPr/>
        <a:lstStyle/>
        <a:p>
          <a:pPr rtl="0"/>
          <a:r>
            <a:rPr lang="en-US" dirty="0">
              <a:latin typeface="Century Gothic" panose="020B0502020202020204"/>
            </a:rPr>
            <a:t>Né </a:t>
          </a:r>
          <a:r>
            <a:rPr lang="en-US" dirty="0" err="1">
              <a:latin typeface="Century Gothic" panose="020B0502020202020204"/>
            </a:rPr>
            <a:t>tránh</a:t>
          </a:r>
          <a:r>
            <a:rPr lang="en-US" dirty="0">
              <a:latin typeface="Century Gothic" panose="020B0502020202020204"/>
            </a:rPr>
            <a:t> </a:t>
          </a:r>
          <a:r>
            <a:rPr lang="en-US" dirty="0" err="1">
              <a:latin typeface="Century Gothic" panose="020B0502020202020204"/>
            </a:rPr>
            <a:t>vật</a:t>
          </a:r>
          <a:r>
            <a:rPr lang="en-US" dirty="0">
              <a:latin typeface="Century Gothic" panose="020B0502020202020204"/>
            </a:rPr>
            <a:t> </a:t>
          </a:r>
          <a:r>
            <a:rPr lang="en-US" dirty="0" err="1">
              <a:latin typeface="Century Gothic" panose="020B0502020202020204"/>
            </a:rPr>
            <a:t>cản</a:t>
          </a:r>
          <a:endParaRPr lang="en-US" dirty="0" err="1"/>
        </a:p>
      </dgm:t>
    </dgm:pt>
    <dgm:pt modelId="{CE5A38D8-D5E3-428C-90FA-FE23E680A1A0}" type="parTrans" cxnId="{8D680531-E73C-42A3-A394-E15080640AAA}">
      <dgm:prSet/>
      <dgm:spPr/>
      <dgm:t>
        <a:bodyPr/>
        <a:lstStyle/>
        <a:p>
          <a:endParaRPr lang="en-US"/>
        </a:p>
      </dgm:t>
    </dgm:pt>
    <dgm:pt modelId="{E6773E51-17FE-4229-B3D6-1A28D540D064}" type="sibTrans" cxnId="{8D680531-E73C-42A3-A394-E15080640AAA}">
      <dgm:prSet/>
      <dgm:spPr/>
      <dgm:t>
        <a:bodyPr/>
        <a:lstStyle/>
        <a:p>
          <a:endParaRPr lang="en-US"/>
        </a:p>
      </dgm:t>
    </dgm:pt>
    <dgm:pt modelId="{603001C8-503B-4CEA-A35E-8467F3953EB5}" type="pres">
      <dgm:prSet presAssocID="{2DD6F845-78ED-4466-B476-005707816FC8}" presName="Name0" presStyleCnt="0">
        <dgm:presLayoutVars>
          <dgm:dir/>
          <dgm:animLvl val="lvl"/>
          <dgm:resizeHandles val="exact"/>
        </dgm:presLayoutVars>
      </dgm:prSet>
      <dgm:spPr/>
    </dgm:pt>
    <dgm:pt modelId="{F93F3A25-1B06-4DB8-812B-9FF00E8DBDF5}" type="pres">
      <dgm:prSet presAssocID="{BEC3FBE2-4950-4E9A-9D80-AE9AD4A0F880}" presName="parTxOnly" presStyleLbl="node1" presStyleIdx="0" presStyleCnt="3">
        <dgm:presLayoutVars>
          <dgm:chMax val="0"/>
          <dgm:chPref val="0"/>
          <dgm:bulletEnabled val="1"/>
        </dgm:presLayoutVars>
      </dgm:prSet>
      <dgm:spPr/>
    </dgm:pt>
    <dgm:pt modelId="{B4042FDE-34CA-4DD4-ACE7-1ED8015F246E}" type="pres">
      <dgm:prSet presAssocID="{FBA947D0-5544-44E9-9416-D19F0B626B1A}" presName="parTxOnlySpace" presStyleCnt="0"/>
      <dgm:spPr/>
    </dgm:pt>
    <dgm:pt modelId="{2A38A1DB-B98D-494A-BFFE-5012C9073DB1}" type="pres">
      <dgm:prSet presAssocID="{C14AC573-39F3-4818-BDCC-D13656C1D1DD}" presName="parTxOnly" presStyleLbl="node1" presStyleIdx="1" presStyleCnt="3">
        <dgm:presLayoutVars>
          <dgm:chMax val="0"/>
          <dgm:chPref val="0"/>
          <dgm:bulletEnabled val="1"/>
        </dgm:presLayoutVars>
      </dgm:prSet>
      <dgm:spPr/>
    </dgm:pt>
    <dgm:pt modelId="{28857DEC-2D89-4B19-833D-08C23CC9284C}" type="pres">
      <dgm:prSet presAssocID="{5499CD22-1DD0-49FA-B651-D06A77F3BBCA}" presName="parTxOnlySpace" presStyleCnt="0"/>
      <dgm:spPr/>
    </dgm:pt>
    <dgm:pt modelId="{3E3F3748-CCFD-460D-8CC4-A550E6D55866}" type="pres">
      <dgm:prSet presAssocID="{41451E36-91FF-40A3-A278-5BCB7D8B45B7}" presName="parTxOnly" presStyleLbl="node1" presStyleIdx="2" presStyleCnt="3">
        <dgm:presLayoutVars>
          <dgm:chMax val="0"/>
          <dgm:chPref val="0"/>
          <dgm:bulletEnabled val="1"/>
        </dgm:presLayoutVars>
      </dgm:prSet>
      <dgm:spPr/>
    </dgm:pt>
  </dgm:ptLst>
  <dgm:cxnLst>
    <dgm:cxn modelId="{CBD3550A-D0EB-4A9F-BBA9-BE01E423F65B}" type="presOf" srcId="{41451E36-91FF-40A3-A278-5BCB7D8B45B7}" destId="{3E3F3748-CCFD-460D-8CC4-A550E6D55866}" srcOrd="0" destOrd="0" presId="urn:microsoft.com/office/officeart/2005/8/layout/chevron1"/>
    <dgm:cxn modelId="{256E9E21-A750-4060-A03A-027740D34C17}" type="presOf" srcId="{BEC3FBE2-4950-4E9A-9D80-AE9AD4A0F880}" destId="{F93F3A25-1B06-4DB8-812B-9FF00E8DBDF5}" srcOrd="0" destOrd="0" presId="urn:microsoft.com/office/officeart/2005/8/layout/chevron1"/>
    <dgm:cxn modelId="{8275A423-B49A-4C00-8969-75907D0DDAF7}" type="presOf" srcId="{C14AC573-39F3-4818-BDCC-D13656C1D1DD}" destId="{2A38A1DB-B98D-494A-BFFE-5012C9073DB1}" srcOrd="0" destOrd="0" presId="urn:microsoft.com/office/officeart/2005/8/layout/chevron1"/>
    <dgm:cxn modelId="{8D680531-E73C-42A3-A394-E15080640AAA}" srcId="{2DD6F845-78ED-4466-B476-005707816FC8}" destId="{41451E36-91FF-40A3-A278-5BCB7D8B45B7}" srcOrd="2" destOrd="0" parTransId="{CE5A38D8-D5E3-428C-90FA-FE23E680A1A0}" sibTransId="{E6773E51-17FE-4229-B3D6-1A28D540D064}"/>
    <dgm:cxn modelId="{8C5F298B-3EDD-4136-AB15-D22E72297CE7}" srcId="{2DD6F845-78ED-4466-B476-005707816FC8}" destId="{BEC3FBE2-4950-4E9A-9D80-AE9AD4A0F880}" srcOrd="0" destOrd="0" parTransId="{17FA135F-318D-4B30-A4F4-D4C82E8991FC}" sibTransId="{FBA947D0-5544-44E9-9416-D19F0B626B1A}"/>
    <dgm:cxn modelId="{154A8AB2-E795-4F9A-8A9C-7936990B6E2D}" srcId="{2DD6F845-78ED-4466-B476-005707816FC8}" destId="{C14AC573-39F3-4818-BDCC-D13656C1D1DD}" srcOrd="1" destOrd="0" parTransId="{AAD2B3A2-36EB-46BE-B2FD-71F199D81CAD}" sibTransId="{5499CD22-1DD0-49FA-B651-D06A77F3BBCA}"/>
    <dgm:cxn modelId="{91B5D3DF-AC00-4A48-A05B-0C1DB6E20270}" type="presOf" srcId="{2DD6F845-78ED-4466-B476-005707816FC8}" destId="{603001C8-503B-4CEA-A35E-8467F3953EB5}" srcOrd="0" destOrd="0" presId="urn:microsoft.com/office/officeart/2005/8/layout/chevron1"/>
    <dgm:cxn modelId="{C1E41214-1DD7-4415-951A-CFE1930E5AA8}" type="presParOf" srcId="{603001C8-503B-4CEA-A35E-8467F3953EB5}" destId="{F93F3A25-1B06-4DB8-812B-9FF00E8DBDF5}" srcOrd="0" destOrd="0" presId="urn:microsoft.com/office/officeart/2005/8/layout/chevron1"/>
    <dgm:cxn modelId="{7476D233-9073-4A7D-AEDB-A1F87BF9990F}" type="presParOf" srcId="{603001C8-503B-4CEA-A35E-8467F3953EB5}" destId="{B4042FDE-34CA-4DD4-ACE7-1ED8015F246E}" srcOrd="1" destOrd="0" presId="urn:microsoft.com/office/officeart/2005/8/layout/chevron1"/>
    <dgm:cxn modelId="{C27657B8-E023-4040-A194-3874CB7A41A8}" type="presParOf" srcId="{603001C8-503B-4CEA-A35E-8467F3953EB5}" destId="{2A38A1DB-B98D-494A-BFFE-5012C9073DB1}" srcOrd="2" destOrd="0" presId="urn:microsoft.com/office/officeart/2005/8/layout/chevron1"/>
    <dgm:cxn modelId="{5CEA04D7-5C57-478A-9FDD-36492C63DF98}" type="presParOf" srcId="{603001C8-503B-4CEA-A35E-8467F3953EB5}" destId="{28857DEC-2D89-4B19-833D-08C23CC9284C}" srcOrd="3" destOrd="0" presId="urn:microsoft.com/office/officeart/2005/8/layout/chevron1"/>
    <dgm:cxn modelId="{2F4D0B04-FA4F-482F-9B78-92F7481433F0}" type="presParOf" srcId="{603001C8-503B-4CEA-A35E-8467F3953EB5}" destId="{3E3F3748-CCFD-460D-8CC4-A550E6D55866}" srcOrd="4"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FF674B1-A5B9-4BD7-9C0F-53560F76B20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77071C69-02BC-4ED5-941A-6A29D5B63CD2}">
      <dgm:prSet phldrT="[Text]" phldr="0"/>
      <dgm:spPr/>
      <dgm:t>
        <a:bodyPr/>
        <a:lstStyle/>
        <a:p>
          <a:pPr rtl="0"/>
          <a:r>
            <a:rPr lang="en-US" dirty="0">
              <a:latin typeface="Corbel" panose="020B0503020204020204"/>
            </a:rPr>
            <a:t>Calculation guide angle with FGM</a:t>
          </a:r>
          <a:endParaRPr lang="en-US" dirty="0"/>
        </a:p>
      </dgm:t>
    </dgm:pt>
    <dgm:pt modelId="{CA0BA864-9B9C-470B-B8BB-BEFED826CF32}" type="parTrans" cxnId="{7D4C1D1B-BAC1-4ACF-BAEE-22CB194C44FD}">
      <dgm:prSet/>
      <dgm:spPr/>
      <dgm:t>
        <a:bodyPr/>
        <a:lstStyle/>
        <a:p>
          <a:endParaRPr lang="en-US"/>
        </a:p>
      </dgm:t>
    </dgm:pt>
    <dgm:pt modelId="{7966EE0A-457E-4448-AE15-46BB53876462}" type="sibTrans" cxnId="{7D4C1D1B-BAC1-4ACF-BAEE-22CB194C44FD}">
      <dgm:prSet/>
      <dgm:spPr/>
      <dgm:t>
        <a:bodyPr/>
        <a:lstStyle/>
        <a:p>
          <a:endParaRPr lang="en-US"/>
        </a:p>
      </dgm:t>
    </dgm:pt>
    <dgm:pt modelId="{9F742A8A-34DC-4707-9A94-7B14F989C3F9}">
      <dgm:prSet phldr="0"/>
      <dgm:spPr/>
      <dgm:t>
        <a:bodyPr/>
        <a:lstStyle/>
        <a:p>
          <a:pPr algn="l" rtl="0"/>
          <a:r>
            <a:rPr lang="en-US" dirty="0" err="1">
              <a:latin typeface="Corbel" panose="020B0503020204020204"/>
            </a:rPr>
            <a:t>Góc</a:t>
          </a:r>
          <a:r>
            <a:rPr lang="en-US" dirty="0">
              <a:latin typeface="Corbel" panose="020B0503020204020204"/>
            </a:rPr>
            <a:t> </a:t>
          </a:r>
          <a:r>
            <a:rPr lang="en-US" dirty="0" err="1">
              <a:latin typeface="Corbel" panose="020B0503020204020204"/>
            </a:rPr>
            <a:t>dẫn</a:t>
          </a:r>
          <a:r>
            <a:rPr lang="en-US" dirty="0">
              <a:latin typeface="Corbel" panose="020B0503020204020204"/>
            </a:rPr>
            <a:t> </a:t>
          </a:r>
          <a:r>
            <a:rPr lang="en-US" dirty="0" err="1">
              <a:latin typeface="Corbel" panose="020B0503020204020204"/>
            </a:rPr>
            <a:t>hướng</a:t>
          </a:r>
          <a:r>
            <a:rPr lang="en-US" dirty="0">
              <a:latin typeface="Corbel" panose="020B0503020204020204"/>
            </a:rPr>
            <a:t> </a:t>
          </a:r>
          <a:r>
            <a:rPr lang="en-US" dirty="0" err="1">
              <a:latin typeface="Corbel" panose="020B0503020204020204"/>
            </a:rPr>
            <a:t>có</a:t>
          </a:r>
          <a:r>
            <a:rPr lang="en-US" dirty="0">
              <a:latin typeface="Corbel" panose="020B0503020204020204"/>
            </a:rPr>
            <a:t> </a:t>
          </a:r>
          <a:r>
            <a:rPr lang="en-US" dirty="0" err="1">
              <a:latin typeface="Corbel" panose="020B0503020204020204"/>
            </a:rPr>
            <a:t>thể</a:t>
          </a:r>
          <a:r>
            <a:rPr lang="en-US" dirty="0">
              <a:latin typeface="Corbel" panose="020B0503020204020204"/>
            </a:rPr>
            <a:t> </a:t>
          </a:r>
          <a:r>
            <a:rPr lang="en-US" dirty="0" err="1">
              <a:latin typeface="Corbel" panose="020B0503020204020204"/>
            </a:rPr>
            <a:t>được</a:t>
          </a:r>
          <a:r>
            <a:rPr lang="en-US" dirty="0">
              <a:latin typeface="Corbel" panose="020B0503020204020204"/>
            </a:rPr>
            <a:t> </a:t>
          </a:r>
          <a:r>
            <a:rPr lang="en-US" dirty="0" err="1">
              <a:latin typeface="Corbel" panose="020B0503020204020204"/>
            </a:rPr>
            <a:t>suy</a:t>
          </a:r>
          <a:r>
            <a:rPr lang="en-US" dirty="0">
              <a:latin typeface="Corbel" panose="020B0503020204020204"/>
            </a:rPr>
            <a:t> </a:t>
          </a:r>
          <a:r>
            <a:rPr lang="en-US" dirty="0" err="1">
              <a:latin typeface="Corbel" panose="020B0503020204020204"/>
            </a:rPr>
            <a:t>ra</a:t>
          </a:r>
          <a:r>
            <a:rPr lang="en-US" dirty="0">
              <a:latin typeface="Corbel" panose="020B0503020204020204"/>
            </a:rPr>
            <a:t> </a:t>
          </a:r>
          <a:r>
            <a:rPr lang="en-US" dirty="0" err="1">
              <a:latin typeface="Corbel" panose="020B0503020204020204"/>
            </a:rPr>
            <a:t>từ</a:t>
          </a:r>
          <a:r>
            <a:rPr lang="en-US" dirty="0">
              <a:latin typeface="Corbel" panose="020B0503020204020204"/>
            </a:rPr>
            <a:t> </a:t>
          </a:r>
          <a:r>
            <a:rPr lang="en-US" dirty="0" err="1">
              <a:latin typeface="Corbel" panose="020B0503020204020204"/>
            </a:rPr>
            <a:t>biểu</a:t>
          </a:r>
          <a:r>
            <a:rPr lang="en-US" dirty="0">
              <a:latin typeface="Corbel" panose="020B0503020204020204"/>
            </a:rPr>
            <a:t> </a:t>
          </a:r>
          <a:r>
            <a:rPr lang="en-US" dirty="0" err="1">
              <a:latin typeface="Corbel" panose="020B0503020204020204"/>
            </a:rPr>
            <a:t>thức</a:t>
          </a:r>
          <a:r>
            <a:rPr lang="en-US" dirty="0">
              <a:latin typeface="Corbel" panose="020B0503020204020204"/>
            </a:rPr>
            <a:t> (8). </a:t>
          </a:r>
          <a:r>
            <a:rPr lang="en-US" dirty="0" err="1">
              <a:latin typeface="Corbel" panose="020B0503020204020204"/>
            </a:rPr>
            <a:t>Người</a:t>
          </a:r>
          <a:r>
            <a:rPr lang="en-US" dirty="0">
              <a:latin typeface="Corbel" panose="020B0503020204020204"/>
            </a:rPr>
            <a:t> ta </a:t>
          </a:r>
          <a:r>
            <a:rPr lang="en-US" dirty="0" err="1">
              <a:latin typeface="Corbel" panose="020B0503020204020204"/>
            </a:rPr>
            <a:t>cũng</a:t>
          </a:r>
          <a:r>
            <a:rPr lang="en-US" dirty="0">
              <a:latin typeface="Corbel" panose="020B0503020204020204"/>
            </a:rPr>
            <a:t> </a:t>
          </a:r>
          <a:r>
            <a:rPr lang="en-US" dirty="0" err="1">
              <a:latin typeface="Corbel" panose="020B0503020204020204"/>
            </a:rPr>
            <a:t>chỉ</a:t>
          </a:r>
          <a:r>
            <a:rPr lang="en-US" dirty="0">
              <a:latin typeface="Corbel" panose="020B0503020204020204"/>
            </a:rPr>
            <a:t> </a:t>
          </a:r>
          <a:r>
            <a:rPr lang="en-US" dirty="0" err="1">
              <a:latin typeface="Corbel" panose="020B0503020204020204"/>
            </a:rPr>
            <a:t>ra</a:t>
          </a:r>
          <a:r>
            <a:rPr lang="en-US" dirty="0">
              <a:latin typeface="Corbel" panose="020B0503020204020204"/>
            </a:rPr>
            <a:t> </a:t>
          </a:r>
          <a:r>
            <a:rPr lang="en-US" dirty="0" err="1">
              <a:latin typeface="Corbel" panose="020B0503020204020204"/>
            </a:rPr>
            <a:t>rằng</a:t>
          </a:r>
          <a:r>
            <a:rPr lang="en-US" dirty="0">
              <a:latin typeface="Corbel" panose="020B0503020204020204"/>
            </a:rPr>
            <a:t> </a:t>
          </a:r>
          <a:r>
            <a:rPr lang="en-US" dirty="0" err="1">
              <a:latin typeface="Corbel" panose="020B0503020204020204"/>
            </a:rPr>
            <a:t>trong</a:t>
          </a:r>
          <a:r>
            <a:rPr lang="en-US" dirty="0">
              <a:latin typeface="Corbel" panose="020B0503020204020204"/>
            </a:rPr>
            <a:t> </a:t>
          </a:r>
          <a:r>
            <a:rPr lang="en-US" dirty="0" err="1">
              <a:latin typeface="Corbel" panose="020B0503020204020204"/>
            </a:rPr>
            <a:t>phương</a:t>
          </a:r>
          <a:r>
            <a:rPr lang="en-US" dirty="0">
              <a:latin typeface="Corbel" panose="020B0503020204020204"/>
            </a:rPr>
            <a:t> </a:t>
          </a:r>
          <a:r>
            <a:rPr lang="en-US" dirty="0" err="1">
              <a:latin typeface="Corbel" panose="020B0503020204020204"/>
            </a:rPr>
            <a:t>trình</a:t>
          </a:r>
          <a:r>
            <a:rPr lang="en-US" dirty="0">
              <a:latin typeface="Corbel" panose="020B0503020204020204"/>
            </a:rPr>
            <a:t> </a:t>
          </a:r>
          <a:r>
            <a:rPr lang="en-US" dirty="0" err="1">
              <a:latin typeface="Corbel" panose="020B0503020204020204"/>
            </a:rPr>
            <a:t>này</a:t>
          </a:r>
          <a:r>
            <a:rPr lang="en-US" dirty="0">
              <a:latin typeface="Corbel" panose="020B0503020204020204"/>
            </a:rPr>
            <a:t>, </a:t>
          </a:r>
          <a:r>
            <a:rPr lang="en-US" dirty="0" err="1">
              <a:latin typeface="Corbel" panose="020B0503020204020204"/>
            </a:rPr>
            <a:t>các</a:t>
          </a:r>
          <a:r>
            <a:rPr lang="en-US" dirty="0">
              <a:latin typeface="Corbel" panose="020B0503020204020204"/>
            </a:rPr>
            <a:t> </a:t>
          </a:r>
          <a:r>
            <a:rPr lang="en-US" dirty="0" err="1">
              <a:latin typeface="Corbel" panose="020B0503020204020204"/>
            </a:rPr>
            <a:t>giá</a:t>
          </a:r>
          <a:r>
            <a:rPr lang="en-US" dirty="0">
              <a:latin typeface="Corbel" panose="020B0503020204020204"/>
            </a:rPr>
            <a:t> </a:t>
          </a:r>
          <a:r>
            <a:rPr lang="en-US" dirty="0" err="1">
              <a:latin typeface="Corbel" panose="020B0503020204020204"/>
            </a:rPr>
            <a:t>trị</a:t>
          </a:r>
          <a:r>
            <a:rPr lang="en-US" dirty="0">
              <a:latin typeface="Corbel" panose="020B0503020204020204"/>
            </a:rPr>
            <a:t> α </a:t>
          </a:r>
          <a:r>
            <a:rPr lang="en-US" dirty="0" err="1">
              <a:latin typeface="Corbel" panose="020B0503020204020204"/>
            </a:rPr>
            <a:t>và</a:t>
          </a:r>
          <a:r>
            <a:rPr lang="en-US" dirty="0">
              <a:latin typeface="Corbel" panose="020B0503020204020204"/>
            </a:rPr>
            <a:t> </a:t>
          </a:r>
          <a:r>
            <a:rPr lang="en-US" dirty="0" err="1">
              <a:latin typeface="Corbel" panose="020B0503020204020204"/>
            </a:rPr>
            <a:t>dmin</a:t>
          </a:r>
          <a:r>
            <a:rPr lang="en-US" dirty="0">
              <a:latin typeface="Corbel" panose="020B0503020204020204"/>
            </a:rPr>
            <a:t> </a:t>
          </a:r>
          <a:r>
            <a:rPr lang="en-US" dirty="0" err="1">
              <a:latin typeface="Corbel" panose="020B0503020204020204"/>
            </a:rPr>
            <a:t>xác</a:t>
          </a:r>
          <a:r>
            <a:rPr lang="en-US" dirty="0">
              <a:latin typeface="Corbel" panose="020B0503020204020204"/>
            </a:rPr>
            <a:t> </a:t>
          </a:r>
          <a:r>
            <a:rPr lang="en-US" dirty="0" err="1">
              <a:latin typeface="Corbel" panose="020B0503020204020204"/>
            </a:rPr>
            <a:t>định</a:t>
          </a:r>
          <a:r>
            <a:rPr lang="en-US" dirty="0">
              <a:latin typeface="Corbel" panose="020B0503020204020204"/>
            </a:rPr>
            <a:t> </a:t>
          </a:r>
          <a:r>
            <a:rPr lang="en-US" dirty="0" err="1">
              <a:latin typeface="Corbel" panose="020B0503020204020204"/>
            </a:rPr>
            <a:t>góc</a:t>
          </a:r>
          <a:r>
            <a:rPr lang="en-US" dirty="0">
              <a:latin typeface="Corbel" panose="020B0503020204020204"/>
            </a:rPr>
            <a:t> </a:t>
          </a:r>
          <a:r>
            <a:rPr lang="en-US" dirty="0" err="1">
              <a:latin typeface="Corbel" panose="020B0503020204020204"/>
            </a:rPr>
            <a:t>dẫn</a:t>
          </a:r>
          <a:r>
            <a:rPr lang="en-US" dirty="0">
              <a:latin typeface="Corbel" panose="020B0503020204020204"/>
            </a:rPr>
            <a:t> </a:t>
          </a:r>
          <a:r>
            <a:rPr lang="en-US" dirty="0" err="1">
              <a:latin typeface="Corbel" panose="020B0503020204020204"/>
            </a:rPr>
            <a:t>hướng</a:t>
          </a:r>
          <a:r>
            <a:rPr lang="en-US" dirty="0">
              <a:latin typeface="Corbel" panose="020B0503020204020204"/>
            </a:rPr>
            <a:t> </a:t>
          </a:r>
          <a:r>
            <a:rPr lang="en-US" dirty="0" err="1">
              <a:latin typeface="Corbel" panose="020B0503020204020204"/>
            </a:rPr>
            <a:t>gần</a:t>
          </a:r>
          <a:r>
            <a:rPr lang="en-US" dirty="0">
              <a:latin typeface="Corbel" panose="020B0503020204020204"/>
            </a:rPr>
            <a:t> </a:t>
          </a:r>
          <a:r>
            <a:rPr lang="en-US" dirty="0" err="1">
              <a:latin typeface="Corbel" panose="020B0503020204020204"/>
            </a:rPr>
            <a:t>đúng</a:t>
          </a:r>
          <a:r>
            <a:rPr lang="en-US" dirty="0">
              <a:latin typeface="Corbel" panose="020B0503020204020204"/>
            </a:rPr>
            <a:t> </a:t>
          </a:r>
          <a:r>
            <a:rPr lang="en-US" dirty="0" err="1">
              <a:latin typeface="Corbel" panose="020B0503020204020204"/>
            </a:rPr>
            <a:t>với</a:t>
          </a:r>
          <a:r>
            <a:rPr lang="en-US" dirty="0">
              <a:latin typeface="Corbel" panose="020B0503020204020204"/>
            </a:rPr>
            <a:t> </a:t>
          </a:r>
          <a:r>
            <a:rPr lang="en-US" dirty="0" err="1">
              <a:latin typeface="Corbel" panose="020B0503020204020204"/>
            </a:rPr>
            <a:t>góc</a:t>
          </a:r>
          <a:r>
            <a:rPr lang="en-US" dirty="0">
              <a:latin typeface="Corbel" panose="020B0503020204020204"/>
            </a:rPr>
            <a:t> </a:t>
          </a:r>
          <a:r>
            <a:rPr lang="en-US" dirty="0" err="1">
              <a:latin typeface="Corbel" panose="020B0503020204020204"/>
            </a:rPr>
            <a:t>khe</a:t>
          </a:r>
          <a:r>
            <a:rPr lang="en-US" dirty="0">
              <a:latin typeface="Corbel" panose="020B0503020204020204"/>
            </a:rPr>
            <a:t> </a:t>
          </a:r>
          <a:r>
            <a:rPr lang="en-US" dirty="0" err="1">
              <a:latin typeface="Corbel" panose="020B0503020204020204"/>
            </a:rPr>
            <a:t>hở</a:t>
          </a:r>
          <a:r>
            <a:rPr lang="en-US" dirty="0">
              <a:latin typeface="Corbel" panose="020B0503020204020204"/>
            </a:rPr>
            <a:t> </a:t>
          </a:r>
          <a:r>
            <a:rPr lang="en-US" dirty="0" err="1">
              <a:latin typeface="Corbel" panose="020B0503020204020204"/>
            </a:rPr>
            <a:t>tối</a:t>
          </a:r>
          <a:r>
            <a:rPr lang="en-US" dirty="0">
              <a:latin typeface="Corbel" panose="020B0503020204020204"/>
            </a:rPr>
            <a:t> </a:t>
          </a:r>
          <a:r>
            <a:rPr lang="en-US" dirty="0" err="1">
              <a:latin typeface="Corbel" panose="020B0503020204020204"/>
            </a:rPr>
            <a:t>đa</a:t>
          </a:r>
          <a:r>
            <a:rPr lang="en-US" dirty="0">
              <a:latin typeface="Corbel" panose="020B0503020204020204"/>
            </a:rPr>
            <a:t>. </a:t>
          </a:r>
          <a:r>
            <a:rPr lang="en-US" dirty="0" err="1">
              <a:latin typeface="Corbel" panose="020B0503020204020204"/>
            </a:rPr>
            <a:t>d</a:t>
          </a:r>
          <a:r>
            <a:rPr lang="en-US" baseline="-25000" dirty="0" err="1">
              <a:latin typeface="Corbel" panose="020B0503020204020204"/>
            </a:rPr>
            <a:t>min</a:t>
          </a:r>
          <a:r>
            <a:rPr lang="en-US" dirty="0">
              <a:latin typeface="Corbel" panose="020B0503020204020204"/>
            </a:rPr>
            <a:t> </a:t>
          </a:r>
          <a:r>
            <a:rPr lang="en-US" dirty="0" err="1">
              <a:latin typeface="Corbel" panose="020B0503020204020204"/>
            </a:rPr>
            <a:t>là</a:t>
          </a:r>
          <a:r>
            <a:rPr lang="en-US" dirty="0">
              <a:latin typeface="Corbel" panose="020B0503020204020204"/>
            </a:rPr>
            <a:t> </a:t>
          </a:r>
          <a:r>
            <a:rPr lang="en-US" dirty="0" err="1">
              <a:latin typeface="Corbel" panose="020B0503020204020204"/>
            </a:rPr>
            <a:t>khoảng</a:t>
          </a:r>
          <a:r>
            <a:rPr lang="en-US" dirty="0">
              <a:latin typeface="Corbel" panose="020B0503020204020204"/>
            </a:rPr>
            <a:t> </a:t>
          </a:r>
          <a:r>
            <a:rPr lang="en-US" dirty="0" err="1">
              <a:latin typeface="Corbel" panose="020B0503020204020204"/>
            </a:rPr>
            <a:t>cách</a:t>
          </a:r>
          <a:r>
            <a:rPr lang="en-US" dirty="0">
              <a:latin typeface="Corbel" panose="020B0503020204020204"/>
            </a:rPr>
            <a:t> </a:t>
          </a:r>
          <a:r>
            <a:rPr lang="en-US" dirty="0" err="1">
              <a:latin typeface="Corbel" panose="020B0503020204020204"/>
            </a:rPr>
            <a:t>của</a:t>
          </a:r>
          <a:r>
            <a:rPr lang="en-US" dirty="0">
              <a:latin typeface="Corbel" panose="020B0503020204020204"/>
            </a:rPr>
            <a:t> </a:t>
          </a:r>
          <a:r>
            <a:rPr lang="en-US" dirty="0" err="1">
              <a:latin typeface="Corbel" panose="020B0503020204020204"/>
            </a:rPr>
            <a:t>rô-bốt</a:t>
          </a:r>
          <a:r>
            <a:rPr lang="en-US" dirty="0">
              <a:latin typeface="Corbel" panose="020B0503020204020204"/>
            </a:rPr>
            <a:t> </a:t>
          </a:r>
          <a:r>
            <a:rPr lang="en-US" dirty="0" err="1">
              <a:latin typeface="Corbel" panose="020B0503020204020204"/>
            </a:rPr>
            <a:t>tính</a:t>
          </a:r>
          <a:r>
            <a:rPr lang="en-US" dirty="0">
              <a:latin typeface="Corbel" panose="020B0503020204020204"/>
            </a:rPr>
            <a:t> </a:t>
          </a:r>
          <a:r>
            <a:rPr lang="en-US" dirty="0" err="1">
              <a:latin typeface="Corbel" panose="020B0503020204020204"/>
            </a:rPr>
            <a:t>từ</a:t>
          </a:r>
          <a:r>
            <a:rPr lang="en-US" dirty="0">
              <a:latin typeface="Corbel" panose="020B0503020204020204"/>
            </a:rPr>
            <a:t> </a:t>
          </a:r>
          <a:r>
            <a:rPr lang="en-US" dirty="0" err="1">
              <a:latin typeface="Corbel" panose="020B0503020204020204"/>
            </a:rPr>
            <a:t>chướng</a:t>
          </a:r>
          <a:r>
            <a:rPr lang="en-US" dirty="0">
              <a:latin typeface="Corbel" panose="020B0503020204020204"/>
            </a:rPr>
            <a:t> </a:t>
          </a:r>
          <a:r>
            <a:rPr lang="en-US" dirty="0" err="1">
              <a:latin typeface="Corbel" panose="020B0503020204020204"/>
            </a:rPr>
            <a:t>ngại</a:t>
          </a:r>
          <a:r>
            <a:rPr lang="en-US" dirty="0">
              <a:latin typeface="Corbel" panose="020B0503020204020204"/>
            </a:rPr>
            <a:t> </a:t>
          </a:r>
          <a:r>
            <a:rPr lang="en-US" dirty="0" err="1">
              <a:latin typeface="Corbel" panose="020B0503020204020204"/>
            </a:rPr>
            <a:t>vật</a:t>
          </a:r>
          <a:r>
            <a:rPr lang="en-US" dirty="0">
              <a:latin typeface="Corbel" panose="020B0503020204020204"/>
            </a:rPr>
            <a:t> </a:t>
          </a:r>
          <a:r>
            <a:rPr lang="en-US" dirty="0" err="1">
              <a:latin typeface="Corbel" panose="020B0503020204020204"/>
            </a:rPr>
            <a:t>gần</a:t>
          </a:r>
          <a:r>
            <a:rPr lang="en-US" dirty="0">
              <a:latin typeface="Corbel" panose="020B0503020204020204"/>
            </a:rPr>
            <a:t> </a:t>
          </a:r>
          <a:r>
            <a:rPr lang="en-US" dirty="0" err="1">
              <a:latin typeface="Corbel" panose="020B0503020204020204"/>
            </a:rPr>
            <a:t>nhất</a:t>
          </a:r>
          <a:r>
            <a:rPr lang="en-US" dirty="0">
              <a:latin typeface="Corbel" panose="020B0503020204020204"/>
            </a:rPr>
            <a:t>. </a:t>
          </a:r>
          <a:r>
            <a:rPr lang="en-US" dirty="0" err="1">
              <a:latin typeface="Corbel" panose="020B0503020204020204"/>
            </a:rPr>
            <a:t>Nếu</a:t>
          </a:r>
          <a:r>
            <a:rPr lang="en-US" dirty="0">
              <a:latin typeface="Corbel" panose="020B0503020204020204"/>
            </a:rPr>
            <a:t> </a:t>
          </a:r>
          <a:r>
            <a:rPr lang="en-US" dirty="0" err="1">
              <a:latin typeface="Corbel" panose="020B0503020204020204"/>
            </a:rPr>
            <a:t>rô-bốt</a:t>
          </a:r>
          <a:r>
            <a:rPr lang="en-US" dirty="0">
              <a:latin typeface="Corbel" panose="020B0503020204020204"/>
            </a:rPr>
            <a:t> ở </a:t>
          </a:r>
          <a:r>
            <a:rPr lang="en-US" dirty="0" err="1">
              <a:latin typeface="Corbel" panose="020B0503020204020204"/>
            </a:rPr>
            <a:t>gần</a:t>
          </a:r>
          <a:r>
            <a:rPr lang="en-US" dirty="0">
              <a:latin typeface="Corbel" panose="020B0503020204020204"/>
            </a:rPr>
            <a:t> </a:t>
          </a:r>
          <a:r>
            <a:rPr lang="en-US" dirty="0" err="1">
              <a:latin typeface="Corbel" panose="020B0503020204020204"/>
            </a:rPr>
            <a:t>chướng</a:t>
          </a:r>
          <a:r>
            <a:rPr lang="en-US" dirty="0">
              <a:latin typeface="Corbel" panose="020B0503020204020204"/>
            </a:rPr>
            <a:t> </a:t>
          </a:r>
          <a:r>
            <a:rPr lang="en-US" dirty="0" err="1">
              <a:latin typeface="Corbel" panose="020B0503020204020204"/>
            </a:rPr>
            <a:t>ngại</a:t>
          </a:r>
          <a:r>
            <a:rPr lang="en-US" dirty="0">
              <a:latin typeface="Corbel" panose="020B0503020204020204"/>
            </a:rPr>
            <a:t> </a:t>
          </a:r>
          <a:r>
            <a:rPr lang="en-US" dirty="0" err="1">
              <a:latin typeface="Corbel" panose="020B0503020204020204"/>
            </a:rPr>
            <a:t>vật</a:t>
          </a:r>
          <a:r>
            <a:rPr lang="en-US" dirty="0">
              <a:latin typeface="Corbel" panose="020B0503020204020204"/>
            </a:rPr>
            <a:t>, </a:t>
          </a:r>
          <a:r>
            <a:rPr lang="en-US" dirty="0" err="1">
              <a:latin typeface="Corbel" panose="020B0503020204020204"/>
            </a:rPr>
            <a:t>dmin</a:t>
          </a:r>
          <a:r>
            <a:rPr lang="en-US" dirty="0">
              <a:latin typeface="Corbel" panose="020B0503020204020204"/>
            </a:rPr>
            <a:t> </a:t>
          </a:r>
          <a:r>
            <a:rPr lang="en-US" dirty="0" err="1">
              <a:latin typeface="Corbel" panose="020B0503020204020204"/>
            </a:rPr>
            <a:t>tiến</a:t>
          </a:r>
          <a:r>
            <a:rPr lang="en-US" dirty="0">
              <a:latin typeface="Corbel" panose="020B0503020204020204"/>
            </a:rPr>
            <a:t> </a:t>
          </a:r>
          <a:r>
            <a:rPr lang="en-US" dirty="0" err="1">
              <a:latin typeface="Corbel" panose="020B0503020204020204"/>
            </a:rPr>
            <a:t>dần</a:t>
          </a:r>
          <a:r>
            <a:rPr lang="en-US" dirty="0">
              <a:latin typeface="Corbel" panose="020B0503020204020204"/>
            </a:rPr>
            <a:t> </a:t>
          </a:r>
          <a:r>
            <a:rPr lang="en-US" dirty="0" err="1">
              <a:latin typeface="Corbel" panose="020B0503020204020204"/>
            </a:rPr>
            <a:t>đến</a:t>
          </a:r>
          <a:r>
            <a:rPr lang="en-US" dirty="0">
              <a:latin typeface="Corbel" panose="020B0503020204020204"/>
            </a:rPr>
            <a:t> 0, </a:t>
          </a:r>
          <a:r>
            <a:rPr lang="en-US" dirty="0" err="1">
              <a:latin typeface="Corbel" panose="020B0503020204020204"/>
            </a:rPr>
            <a:t>nghĩa</a:t>
          </a:r>
          <a:r>
            <a:rPr lang="en-US" dirty="0">
              <a:latin typeface="Corbel" panose="020B0503020204020204"/>
            </a:rPr>
            <a:t> </a:t>
          </a:r>
          <a:r>
            <a:rPr lang="en-US" dirty="0" err="1">
              <a:latin typeface="Corbel" panose="020B0503020204020204"/>
            </a:rPr>
            <a:t>là</a:t>
          </a:r>
          <a:r>
            <a:rPr lang="en-US" dirty="0">
              <a:latin typeface="Corbel" panose="020B0503020204020204"/>
            </a:rPr>
            <a:t> </a:t>
          </a:r>
          <a:r>
            <a:rPr lang="en-US" dirty="0" err="1">
              <a:latin typeface="Corbel" panose="020B0503020204020204"/>
            </a:rPr>
            <a:t>rô-bốt</a:t>
          </a:r>
          <a:r>
            <a:rPr lang="en-US" dirty="0">
              <a:latin typeface="Corbel" panose="020B0503020204020204"/>
            </a:rPr>
            <a:t> </a:t>
          </a:r>
          <a:r>
            <a:rPr lang="en-US" dirty="0" err="1">
              <a:latin typeface="Corbel" panose="020B0503020204020204"/>
            </a:rPr>
            <a:t>chủ</a:t>
          </a:r>
          <a:r>
            <a:rPr lang="en-US" dirty="0">
              <a:latin typeface="Corbel" panose="020B0503020204020204"/>
            </a:rPr>
            <a:t> </a:t>
          </a:r>
          <a:r>
            <a:rPr lang="en-US" dirty="0" err="1">
              <a:latin typeface="Corbel" panose="020B0503020204020204"/>
            </a:rPr>
            <a:t>yếu</a:t>
          </a:r>
          <a:r>
            <a:rPr lang="en-US" dirty="0">
              <a:latin typeface="Corbel" panose="020B0503020204020204"/>
            </a:rPr>
            <a:t> </a:t>
          </a:r>
          <a:r>
            <a:rPr lang="en-US" dirty="0" err="1">
              <a:latin typeface="Corbel" panose="020B0503020204020204"/>
            </a:rPr>
            <a:t>hướng</a:t>
          </a:r>
          <a:r>
            <a:rPr lang="en-US" dirty="0">
              <a:latin typeface="Corbel" panose="020B0503020204020204"/>
            </a:rPr>
            <a:t> </a:t>
          </a:r>
          <a:r>
            <a:rPr lang="en-US" dirty="0" err="1">
              <a:latin typeface="Corbel" panose="020B0503020204020204"/>
            </a:rPr>
            <a:t>đến</a:t>
          </a:r>
          <a:r>
            <a:rPr lang="en-US" dirty="0">
              <a:latin typeface="Corbel" panose="020B0503020204020204"/>
            </a:rPr>
            <a:t> </a:t>
          </a:r>
          <a:r>
            <a:rPr lang="en-US" dirty="0" err="1">
              <a:latin typeface="Corbel" panose="020B0503020204020204"/>
            </a:rPr>
            <a:t>tâm</a:t>
          </a:r>
          <a:r>
            <a:rPr lang="en-US" dirty="0">
              <a:latin typeface="Corbel" panose="020B0503020204020204"/>
            </a:rPr>
            <a:t> </a:t>
          </a:r>
          <a:r>
            <a:rPr lang="en-US" dirty="0" err="1">
              <a:latin typeface="Corbel" panose="020B0503020204020204"/>
            </a:rPr>
            <a:t>khoảng</a:t>
          </a:r>
          <a:r>
            <a:rPr lang="en-US" dirty="0">
              <a:latin typeface="Corbel" panose="020B0503020204020204"/>
            </a:rPr>
            <a:t> </a:t>
          </a:r>
          <a:r>
            <a:rPr lang="en-US" dirty="0" err="1">
              <a:latin typeface="Corbel" panose="020B0503020204020204"/>
            </a:rPr>
            <a:t>cách</a:t>
          </a:r>
          <a:r>
            <a:rPr lang="en-US" dirty="0">
              <a:latin typeface="Corbel" panose="020B0503020204020204"/>
            </a:rPr>
            <a:t> an </a:t>
          </a:r>
          <a:r>
            <a:rPr lang="en-US" dirty="0" err="1">
              <a:latin typeface="Corbel" panose="020B0503020204020204"/>
            </a:rPr>
            <a:t>toàn</a:t>
          </a:r>
          <a:r>
            <a:rPr lang="en-US" dirty="0">
              <a:latin typeface="Corbel" panose="020B0503020204020204"/>
            </a:rPr>
            <a:t> </a:t>
          </a:r>
          <a:r>
            <a:rPr lang="en-US" dirty="0" err="1">
              <a:latin typeface="Corbel" panose="020B0503020204020204"/>
            </a:rPr>
            <a:t>nhất</a:t>
          </a:r>
          <a:r>
            <a:rPr lang="en-US" dirty="0">
              <a:latin typeface="Corbel" panose="020B0503020204020204"/>
            </a:rPr>
            <a:t> </a:t>
          </a:r>
          <a:r>
            <a:rPr lang="en-US" dirty="0" err="1">
              <a:latin typeface="Corbel" panose="020B0503020204020204"/>
            </a:rPr>
            <a:t>còn</a:t>
          </a:r>
          <a:r>
            <a:rPr lang="en-US" dirty="0">
              <a:latin typeface="Corbel" panose="020B0503020204020204"/>
            </a:rPr>
            <a:t> </a:t>
          </a:r>
          <a:r>
            <a:rPr lang="en-US" dirty="0" err="1">
              <a:latin typeface="Corbel" panose="020B0503020204020204"/>
            </a:rPr>
            <a:t>nếu</a:t>
          </a:r>
          <a:r>
            <a:rPr lang="en-US" dirty="0">
              <a:latin typeface="Corbel" panose="020B0503020204020204"/>
            </a:rPr>
            <a:t> </a:t>
          </a:r>
          <a:r>
            <a:rPr lang="en-US" dirty="0" err="1">
              <a:latin typeface="Corbel" panose="020B0503020204020204"/>
            </a:rPr>
            <a:t>không</a:t>
          </a:r>
          <a:r>
            <a:rPr lang="en-US" dirty="0">
              <a:latin typeface="Corbel" panose="020B0503020204020204"/>
            </a:rPr>
            <a:t>, </a:t>
          </a:r>
          <a:r>
            <a:rPr lang="en-US" dirty="0" err="1">
              <a:latin typeface="Corbel" panose="020B0503020204020204"/>
            </a:rPr>
            <a:t>nó</a:t>
          </a:r>
          <a:r>
            <a:rPr lang="en-US" dirty="0">
              <a:latin typeface="Corbel" panose="020B0503020204020204"/>
            </a:rPr>
            <a:t> </a:t>
          </a:r>
          <a:r>
            <a:rPr lang="en-US" dirty="0" err="1">
              <a:latin typeface="Corbel" panose="020B0503020204020204"/>
            </a:rPr>
            <a:t>chủ</a:t>
          </a:r>
          <a:r>
            <a:rPr lang="en-US" dirty="0">
              <a:latin typeface="Corbel" panose="020B0503020204020204"/>
            </a:rPr>
            <a:t> </a:t>
          </a:r>
          <a:r>
            <a:rPr lang="en-US" dirty="0" err="1">
              <a:latin typeface="Corbel" panose="020B0503020204020204"/>
            </a:rPr>
            <a:t>yếu</a:t>
          </a:r>
          <a:r>
            <a:rPr lang="en-US" dirty="0">
              <a:latin typeface="Corbel" panose="020B0503020204020204"/>
            </a:rPr>
            <a:t> </a:t>
          </a:r>
          <a:r>
            <a:rPr lang="en-US" dirty="0" err="1">
              <a:latin typeface="Corbel" panose="020B0503020204020204"/>
            </a:rPr>
            <a:t>hướng</a:t>
          </a:r>
          <a:r>
            <a:rPr lang="en-US" dirty="0">
              <a:latin typeface="Corbel" panose="020B0503020204020204"/>
            </a:rPr>
            <a:t> </a:t>
          </a:r>
          <a:r>
            <a:rPr lang="en-US" dirty="0" err="1">
              <a:latin typeface="Corbel" panose="020B0503020204020204"/>
            </a:rPr>
            <a:t>đến</a:t>
          </a:r>
          <a:r>
            <a:rPr lang="en-US" dirty="0">
              <a:latin typeface="Corbel" panose="020B0503020204020204"/>
            </a:rPr>
            <a:t> </a:t>
          </a:r>
          <a:r>
            <a:rPr lang="en-US" dirty="0" err="1">
              <a:latin typeface="Corbel" panose="020B0503020204020204"/>
            </a:rPr>
            <a:t>mục</a:t>
          </a:r>
          <a:r>
            <a:rPr lang="en-US" dirty="0">
              <a:latin typeface="Corbel" panose="020B0503020204020204"/>
            </a:rPr>
            <a:t> </a:t>
          </a:r>
          <a:r>
            <a:rPr lang="en-US" dirty="0" err="1">
              <a:latin typeface="Corbel" panose="020B0503020204020204"/>
            </a:rPr>
            <a:t>tiêu</a:t>
          </a:r>
          <a:r>
            <a:rPr lang="en-US" dirty="0">
              <a:latin typeface="Corbel" panose="020B0503020204020204"/>
            </a:rPr>
            <a:t>.</a:t>
          </a:r>
          <a:endParaRPr lang="en-US" dirty="0"/>
        </a:p>
      </dgm:t>
    </dgm:pt>
    <dgm:pt modelId="{EBCDFEF0-8816-459F-B271-A0674D77793C}" type="parTrans" cxnId="{B769AC2F-B10D-4D64-8A3F-2C96B1E108A7}">
      <dgm:prSet/>
      <dgm:spPr/>
      <dgm:t>
        <a:bodyPr/>
        <a:lstStyle/>
        <a:p>
          <a:endParaRPr lang="en-US"/>
        </a:p>
      </dgm:t>
    </dgm:pt>
    <dgm:pt modelId="{B956CD82-C6CB-4BA5-BD94-0C10EE7008E9}" type="sibTrans" cxnId="{B769AC2F-B10D-4D64-8A3F-2C96B1E108A7}">
      <dgm:prSet/>
      <dgm:spPr/>
      <dgm:t>
        <a:bodyPr/>
        <a:lstStyle/>
        <a:p>
          <a:endParaRPr lang="en-US"/>
        </a:p>
      </dgm:t>
    </dgm:pt>
    <dgm:pt modelId="{B70DE93B-F588-40B4-A8BC-5590125B7E57}">
      <dgm:prSet phldr="0"/>
      <dgm:spPr/>
      <dgm:t>
        <a:bodyPr/>
        <a:lstStyle/>
        <a:p>
          <a:pPr algn="l" rtl="0"/>
          <a:r>
            <a:rPr lang="en-US" dirty="0" err="1">
              <a:latin typeface="Corbel" panose="020B0503020204020204"/>
            </a:rPr>
            <a:t>Góc</a:t>
          </a:r>
          <a:r>
            <a:rPr lang="en-US" dirty="0">
              <a:latin typeface="Corbel" panose="020B0503020204020204"/>
            </a:rPr>
            <a:t> </a:t>
          </a:r>
          <a:r>
            <a:rPr lang="en-US" dirty="0" err="1">
              <a:latin typeface="Corbel" panose="020B0503020204020204"/>
            </a:rPr>
            <a:t>dẫn</a:t>
          </a:r>
          <a:r>
            <a:rPr lang="en-US" dirty="0">
              <a:latin typeface="Corbel" panose="020B0503020204020204"/>
            </a:rPr>
            <a:t> </a:t>
          </a:r>
          <a:r>
            <a:rPr lang="en-US" dirty="0" err="1">
              <a:latin typeface="Corbel" panose="020B0503020204020204"/>
            </a:rPr>
            <a:t>hướng</a:t>
          </a:r>
          <a:r>
            <a:rPr lang="en-US" dirty="0">
              <a:latin typeface="Corbel" panose="020B0503020204020204"/>
            </a:rPr>
            <a:t> </a:t>
          </a:r>
          <a:r>
            <a:rPr lang="en-US" dirty="0" err="1">
              <a:latin typeface="Corbel" panose="020B0503020204020204"/>
            </a:rPr>
            <a:t>là</a:t>
          </a:r>
          <a:r>
            <a:rPr lang="en-US" dirty="0">
              <a:latin typeface="Corbel" panose="020B0503020204020204"/>
            </a:rPr>
            <a:t> </a:t>
          </a:r>
          <a:r>
            <a:rPr lang="en-US" dirty="0" err="1">
              <a:latin typeface="Corbel" panose="020B0503020204020204"/>
            </a:rPr>
            <a:t>một</a:t>
          </a:r>
          <a:r>
            <a:rPr lang="en-US" dirty="0">
              <a:latin typeface="Corbel" panose="020B0503020204020204"/>
            </a:rPr>
            <a:t> </a:t>
          </a:r>
          <a:r>
            <a:rPr lang="en-US" dirty="0" err="1">
              <a:latin typeface="Corbel" panose="020B0503020204020204"/>
            </a:rPr>
            <a:t>thành</a:t>
          </a:r>
          <a:r>
            <a:rPr lang="en-US" dirty="0">
              <a:latin typeface="Corbel" panose="020B0503020204020204"/>
            </a:rPr>
            <a:t> </a:t>
          </a:r>
          <a:r>
            <a:rPr lang="en-US" dirty="0" err="1">
              <a:latin typeface="Corbel" panose="020B0503020204020204"/>
            </a:rPr>
            <a:t>phần</a:t>
          </a:r>
          <a:r>
            <a:rPr lang="en-US" dirty="0">
              <a:latin typeface="Corbel" panose="020B0503020204020204"/>
            </a:rPr>
            <a:t> </a:t>
          </a:r>
          <a:r>
            <a:rPr lang="en-US" dirty="0" err="1">
              <a:latin typeface="Corbel" panose="020B0503020204020204"/>
            </a:rPr>
            <a:t>của</a:t>
          </a:r>
          <a:r>
            <a:rPr lang="en-US" dirty="0">
              <a:latin typeface="Corbel" panose="020B0503020204020204"/>
            </a:rPr>
            <a:t> </a:t>
          </a:r>
          <a:r>
            <a:rPr lang="en-US" dirty="0" err="1">
              <a:latin typeface="Corbel" panose="020B0503020204020204"/>
            </a:rPr>
            <a:t>góc</a:t>
          </a:r>
          <a:r>
            <a:rPr lang="en-US" dirty="0">
              <a:latin typeface="Corbel" panose="020B0503020204020204"/>
            </a:rPr>
            <a:t> </a:t>
          </a:r>
          <a:r>
            <a:rPr lang="en-US" dirty="0" err="1">
              <a:latin typeface="Corbel" panose="020B0503020204020204"/>
            </a:rPr>
            <a:t>mục</a:t>
          </a:r>
          <a:r>
            <a:rPr lang="en-US" dirty="0">
              <a:latin typeface="Corbel" panose="020B0503020204020204"/>
            </a:rPr>
            <a:t> </a:t>
          </a:r>
          <a:r>
            <a:rPr lang="en-US" dirty="0" err="1">
              <a:latin typeface="Corbel" panose="020B0503020204020204"/>
            </a:rPr>
            <a:t>tiêu</a:t>
          </a:r>
          <a:r>
            <a:rPr lang="en-US" dirty="0">
              <a:latin typeface="Corbel" panose="020B0503020204020204"/>
            </a:rPr>
            <a:t> </a:t>
          </a:r>
          <a:r>
            <a:rPr lang="en-US" dirty="0" err="1">
              <a:latin typeface="Corbel" panose="020B0503020204020204"/>
            </a:rPr>
            <a:t>và</a:t>
          </a:r>
          <a:r>
            <a:rPr lang="en-US" dirty="0">
              <a:latin typeface="Corbel" panose="020B0503020204020204"/>
            </a:rPr>
            <a:t> </a:t>
          </a:r>
          <a:r>
            <a:rPr lang="en-US" dirty="0" err="1">
              <a:latin typeface="Corbel" panose="020B0503020204020204"/>
            </a:rPr>
            <a:t>góc</a:t>
          </a:r>
          <a:r>
            <a:rPr lang="en-US" dirty="0">
              <a:latin typeface="Corbel" panose="020B0503020204020204"/>
            </a:rPr>
            <a:t> </a:t>
          </a:r>
          <a:r>
            <a:rPr lang="en-US" dirty="0" err="1">
              <a:latin typeface="Corbel" panose="020B0503020204020204"/>
            </a:rPr>
            <a:t>khoảng</a:t>
          </a:r>
          <a:r>
            <a:rPr lang="en-US" dirty="0">
              <a:latin typeface="Corbel" panose="020B0503020204020204"/>
            </a:rPr>
            <a:t> </a:t>
          </a:r>
          <a:r>
            <a:rPr lang="en-US" dirty="0" err="1">
              <a:latin typeface="Corbel" panose="020B0503020204020204"/>
            </a:rPr>
            <a:t>cách</a:t>
          </a:r>
          <a:r>
            <a:rPr lang="en-US" dirty="0">
              <a:latin typeface="Corbel" panose="020B0503020204020204"/>
            </a:rPr>
            <a:t> </a:t>
          </a:r>
          <a:r>
            <a:rPr lang="en-US" dirty="0" err="1">
              <a:latin typeface="Corbel" panose="020B0503020204020204"/>
            </a:rPr>
            <a:t>và</a:t>
          </a:r>
          <a:r>
            <a:rPr lang="en-US" dirty="0">
              <a:latin typeface="Corbel" panose="020B0503020204020204"/>
            </a:rPr>
            <a:t> </a:t>
          </a:r>
          <a:r>
            <a:rPr lang="en-US" dirty="0" err="1">
              <a:latin typeface="Corbel" panose="020B0503020204020204"/>
            </a:rPr>
            <a:t>nó</a:t>
          </a:r>
          <a:r>
            <a:rPr lang="en-US" dirty="0">
              <a:latin typeface="Corbel" panose="020B0503020204020204"/>
            </a:rPr>
            <a:t> </a:t>
          </a:r>
          <a:r>
            <a:rPr lang="en-US" dirty="0" err="1">
              <a:latin typeface="Corbel" panose="020B0503020204020204"/>
            </a:rPr>
            <a:t>dần</a:t>
          </a:r>
          <a:r>
            <a:rPr lang="en-US" dirty="0">
              <a:latin typeface="Corbel" panose="020B0503020204020204"/>
            </a:rPr>
            <a:t> </a:t>
          </a:r>
          <a:r>
            <a:rPr lang="en-US" dirty="0" err="1">
              <a:latin typeface="Corbel" panose="020B0503020204020204"/>
            </a:rPr>
            <a:t>dần</a:t>
          </a:r>
          <a:r>
            <a:rPr lang="en-US" dirty="0">
              <a:latin typeface="Corbel" panose="020B0503020204020204"/>
            </a:rPr>
            <a:t> </a:t>
          </a:r>
          <a:r>
            <a:rPr lang="en-US" dirty="0" err="1">
              <a:latin typeface="Corbel" panose="020B0503020204020204"/>
            </a:rPr>
            <a:t>hướng</a:t>
          </a:r>
          <a:r>
            <a:rPr lang="en-US" dirty="0">
              <a:latin typeface="Corbel" panose="020B0503020204020204"/>
            </a:rPr>
            <a:t> robot </a:t>
          </a:r>
          <a:r>
            <a:rPr lang="en-US" dirty="0" err="1">
              <a:latin typeface="Corbel" panose="020B0503020204020204"/>
            </a:rPr>
            <a:t>đến</a:t>
          </a:r>
          <a:r>
            <a:rPr lang="en-US" dirty="0">
              <a:latin typeface="Corbel" panose="020B0503020204020204"/>
            </a:rPr>
            <a:t> </a:t>
          </a:r>
          <a:r>
            <a:rPr lang="en-US" dirty="0" err="1">
              <a:latin typeface="Corbel" panose="020B0503020204020204"/>
            </a:rPr>
            <a:t>vị</a:t>
          </a:r>
          <a:r>
            <a:rPr lang="en-US" dirty="0">
              <a:latin typeface="Corbel" panose="020B0503020204020204"/>
            </a:rPr>
            <a:t> </a:t>
          </a:r>
          <a:r>
            <a:rPr lang="en-US" dirty="0" err="1">
              <a:latin typeface="Corbel" panose="020B0503020204020204"/>
            </a:rPr>
            <a:t>trí</a:t>
          </a:r>
          <a:r>
            <a:rPr lang="en-US" dirty="0">
              <a:latin typeface="Corbel" panose="020B0503020204020204"/>
            </a:rPr>
            <a:t> </a:t>
          </a:r>
          <a:r>
            <a:rPr lang="en-US" dirty="0" err="1">
              <a:latin typeface="Corbel" panose="020B0503020204020204"/>
            </a:rPr>
            <a:t>mục</a:t>
          </a:r>
          <a:r>
            <a:rPr lang="en-US" dirty="0">
              <a:latin typeface="Corbel" panose="020B0503020204020204"/>
            </a:rPr>
            <a:t> </a:t>
          </a:r>
          <a:r>
            <a:rPr lang="en-US" dirty="0" err="1">
              <a:latin typeface="Corbel" panose="020B0503020204020204"/>
            </a:rPr>
            <a:t>tiêu</a:t>
          </a:r>
          <a:r>
            <a:rPr lang="en-US" dirty="0">
              <a:latin typeface="Corbel" panose="020B0503020204020204"/>
            </a:rPr>
            <a:t>.</a:t>
          </a:r>
        </a:p>
      </dgm:t>
    </dgm:pt>
    <dgm:pt modelId="{640C22E1-29CE-4FC8-82BA-C83B9384EDBA}" type="parTrans" cxnId="{694A076F-1BA8-4B39-A822-7E306A1560D5}">
      <dgm:prSet/>
      <dgm:spPr/>
      <dgm:t>
        <a:bodyPr/>
        <a:lstStyle/>
        <a:p>
          <a:endParaRPr lang="en-US"/>
        </a:p>
      </dgm:t>
    </dgm:pt>
    <dgm:pt modelId="{0553439E-FAAB-45BC-8D7D-701CFFF249AB}" type="sibTrans" cxnId="{694A076F-1BA8-4B39-A822-7E306A1560D5}">
      <dgm:prSet/>
      <dgm:spPr/>
      <dgm:t>
        <a:bodyPr/>
        <a:lstStyle/>
        <a:p>
          <a:endParaRPr lang="en-US"/>
        </a:p>
      </dgm:t>
    </dgm:pt>
    <dgm:pt modelId="{DED4A118-7C49-4177-AABD-009DCCA8E107}" type="pres">
      <dgm:prSet presAssocID="{3FF674B1-A5B9-4BD7-9C0F-53560F76B201}" presName="linear" presStyleCnt="0">
        <dgm:presLayoutVars>
          <dgm:dir/>
          <dgm:animLvl val="lvl"/>
          <dgm:resizeHandles val="exact"/>
        </dgm:presLayoutVars>
      </dgm:prSet>
      <dgm:spPr/>
    </dgm:pt>
    <dgm:pt modelId="{41D1B8EF-2689-4C50-84CA-8603D92C58C2}" type="pres">
      <dgm:prSet presAssocID="{77071C69-02BC-4ED5-941A-6A29D5B63CD2}" presName="parentLin" presStyleCnt="0"/>
      <dgm:spPr/>
    </dgm:pt>
    <dgm:pt modelId="{8190BD24-E9B9-4817-9B12-45EA63FA8C5A}" type="pres">
      <dgm:prSet presAssocID="{77071C69-02BC-4ED5-941A-6A29D5B63CD2}" presName="parentLeftMargin" presStyleLbl="node1" presStyleIdx="0" presStyleCnt="1"/>
      <dgm:spPr/>
    </dgm:pt>
    <dgm:pt modelId="{DB1BD9AF-198F-4F3A-8885-FE2FAD43E201}" type="pres">
      <dgm:prSet presAssocID="{77071C69-02BC-4ED5-941A-6A29D5B63CD2}" presName="parentText" presStyleLbl="node1" presStyleIdx="0" presStyleCnt="1">
        <dgm:presLayoutVars>
          <dgm:chMax val="0"/>
          <dgm:bulletEnabled val="1"/>
        </dgm:presLayoutVars>
      </dgm:prSet>
      <dgm:spPr/>
    </dgm:pt>
    <dgm:pt modelId="{C9263EA9-E8CC-49D1-90F4-B6C440B8CEFB}" type="pres">
      <dgm:prSet presAssocID="{77071C69-02BC-4ED5-941A-6A29D5B63CD2}" presName="negativeSpace" presStyleCnt="0"/>
      <dgm:spPr/>
    </dgm:pt>
    <dgm:pt modelId="{CD72D492-C462-43B6-B216-0267ACEAC90D}" type="pres">
      <dgm:prSet presAssocID="{77071C69-02BC-4ED5-941A-6A29D5B63CD2}" presName="childText" presStyleLbl="conFgAcc1" presStyleIdx="0" presStyleCnt="1">
        <dgm:presLayoutVars>
          <dgm:bulletEnabled val="1"/>
        </dgm:presLayoutVars>
      </dgm:prSet>
      <dgm:spPr/>
    </dgm:pt>
  </dgm:ptLst>
  <dgm:cxnLst>
    <dgm:cxn modelId="{A0D55C0E-8667-4FDA-967D-23C07DC1F2E6}" type="presOf" srcId="{9F742A8A-34DC-4707-9A94-7B14F989C3F9}" destId="{CD72D492-C462-43B6-B216-0267ACEAC90D}" srcOrd="0" destOrd="1" presId="urn:microsoft.com/office/officeart/2005/8/layout/list1"/>
    <dgm:cxn modelId="{7D4C1D1B-BAC1-4ACF-BAEE-22CB194C44FD}" srcId="{3FF674B1-A5B9-4BD7-9C0F-53560F76B201}" destId="{77071C69-02BC-4ED5-941A-6A29D5B63CD2}" srcOrd="0" destOrd="0" parTransId="{CA0BA864-9B9C-470B-B8BB-BEFED826CF32}" sibTransId="{7966EE0A-457E-4448-AE15-46BB53876462}"/>
    <dgm:cxn modelId="{B769AC2F-B10D-4D64-8A3F-2C96B1E108A7}" srcId="{77071C69-02BC-4ED5-941A-6A29D5B63CD2}" destId="{9F742A8A-34DC-4707-9A94-7B14F989C3F9}" srcOrd="1" destOrd="0" parTransId="{EBCDFEF0-8816-459F-B271-A0674D77793C}" sibTransId="{B956CD82-C6CB-4BA5-BD94-0C10EE7008E9}"/>
    <dgm:cxn modelId="{5E623A3B-D721-4BC5-8743-9A60F9CC61E3}" type="presOf" srcId="{3FF674B1-A5B9-4BD7-9C0F-53560F76B201}" destId="{DED4A118-7C49-4177-AABD-009DCCA8E107}" srcOrd="0" destOrd="0" presId="urn:microsoft.com/office/officeart/2005/8/layout/list1"/>
    <dgm:cxn modelId="{694A076F-1BA8-4B39-A822-7E306A1560D5}" srcId="{77071C69-02BC-4ED5-941A-6A29D5B63CD2}" destId="{B70DE93B-F588-40B4-A8BC-5590125B7E57}" srcOrd="0" destOrd="0" parTransId="{640C22E1-29CE-4FC8-82BA-C83B9384EDBA}" sibTransId="{0553439E-FAAB-45BC-8D7D-701CFFF249AB}"/>
    <dgm:cxn modelId="{ECD8D051-CC0D-4FA3-9AB9-250DFB616EB2}" type="presOf" srcId="{77071C69-02BC-4ED5-941A-6A29D5B63CD2}" destId="{8190BD24-E9B9-4817-9B12-45EA63FA8C5A}" srcOrd="0" destOrd="0" presId="urn:microsoft.com/office/officeart/2005/8/layout/list1"/>
    <dgm:cxn modelId="{93F72AA9-C5D4-4264-A875-146B65B8F11C}" type="presOf" srcId="{77071C69-02BC-4ED5-941A-6A29D5B63CD2}" destId="{DB1BD9AF-198F-4F3A-8885-FE2FAD43E201}" srcOrd="1" destOrd="0" presId="urn:microsoft.com/office/officeart/2005/8/layout/list1"/>
    <dgm:cxn modelId="{068256C5-E98E-42BF-8FA3-372D1C4DB6F9}" type="presOf" srcId="{B70DE93B-F588-40B4-A8BC-5590125B7E57}" destId="{CD72D492-C462-43B6-B216-0267ACEAC90D}" srcOrd="0" destOrd="0" presId="urn:microsoft.com/office/officeart/2005/8/layout/list1"/>
    <dgm:cxn modelId="{70E40D75-F29A-45DB-B575-16F8A2A1CC2B}" type="presParOf" srcId="{DED4A118-7C49-4177-AABD-009DCCA8E107}" destId="{41D1B8EF-2689-4C50-84CA-8603D92C58C2}" srcOrd="0" destOrd="0" presId="urn:microsoft.com/office/officeart/2005/8/layout/list1"/>
    <dgm:cxn modelId="{FC220422-EEDA-4D20-B081-5F8AABBBEC3E}" type="presParOf" srcId="{41D1B8EF-2689-4C50-84CA-8603D92C58C2}" destId="{8190BD24-E9B9-4817-9B12-45EA63FA8C5A}" srcOrd="0" destOrd="0" presId="urn:microsoft.com/office/officeart/2005/8/layout/list1"/>
    <dgm:cxn modelId="{37E741DE-B77F-43A1-881E-EA5F50F8D651}" type="presParOf" srcId="{41D1B8EF-2689-4C50-84CA-8603D92C58C2}" destId="{DB1BD9AF-198F-4F3A-8885-FE2FAD43E201}" srcOrd="1" destOrd="0" presId="urn:microsoft.com/office/officeart/2005/8/layout/list1"/>
    <dgm:cxn modelId="{B7A5C7FB-3160-4B4D-ACD4-946114FB40B5}" type="presParOf" srcId="{DED4A118-7C49-4177-AABD-009DCCA8E107}" destId="{C9263EA9-E8CC-49D1-90F4-B6C440B8CEFB}" srcOrd="1" destOrd="0" presId="urn:microsoft.com/office/officeart/2005/8/layout/list1"/>
    <dgm:cxn modelId="{C123EF5E-2C4A-47FE-8F28-82BBF87D091D}" type="presParOf" srcId="{DED4A118-7C49-4177-AABD-009DCCA8E107}" destId="{CD72D492-C462-43B6-B216-0267ACEAC90D}"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FF674B1-A5B9-4BD7-9C0F-53560F76B20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39E302F-E1E1-4403-9C9E-E8B8ED37E372}">
      <dgm:prSet phldrT="[Text]" phldr="0"/>
      <dgm:spPr/>
      <dgm:t>
        <a:bodyPr/>
        <a:lstStyle/>
        <a:p>
          <a:pPr rtl="0"/>
          <a:r>
            <a:rPr lang="en-US" dirty="0">
              <a:latin typeface="Corbel" panose="020B0503020204020204"/>
            </a:rPr>
            <a:t>Calculating admissible velocities</a:t>
          </a:r>
          <a:endParaRPr lang="en-US" dirty="0"/>
        </a:p>
      </dgm:t>
    </dgm:pt>
    <dgm:pt modelId="{0ED6EE75-9C21-4BAE-A04C-CD63381DA256}" type="parTrans" cxnId="{29AC4ACD-4EEC-4BAF-9004-F6C5D68440CC}">
      <dgm:prSet/>
      <dgm:spPr/>
      <dgm:t>
        <a:bodyPr/>
        <a:lstStyle/>
        <a:p>
          <a:endParaRPr lang="en-US"/>
        </a:p>
      </dgm:t>
    </dgm:pt>
    <dgm:pt modelId="{60018C89-0216-4FDB-A823-889088559318}" type="sibTrans" cxnId="{29AC4ACD-4EEC-4BAF-9004-F6C5D68440CC}">
      <dgm:prSet/>
      <dgm:spPr/>
      <dgm:t>
        <a:bodyPr/>
        <a:lstStyle/>
        <a:p>
          <a:endParaRPr lang="en-US"/>
        </a:p>
      </dgm:t>
    </dgm:pt>
    <dgm:pt modelId="{76367A03-F7A5-42BC-B243-842179F4CF69}">
      <dgm:prSet phldrT="[Text]" phldr="0"/>
      <dgm:spPr/>
      <dgm:t>
        <a:bodyPr/>
        <a:lstStyle/>
        <a:p>
          <a:pPr rtl="0"/>
          <a:r>
            <a:rPr lang="en-US" dirty="0">
              <a:latin typeface="Corbel" panose="020B0503020204020204"/>
            </a:rPr>
            <a:t>DWA </a:t>
          </a:r>
          <a:r>
            <a:rPr lang="en-US" dirty="0" err="1">
              <a:latin typeface="Corbel" panose="020B0503020204020204"/>
            </a:rPr>
            <a:t>sử</a:t>
          </a:r>
          <a:r>
            <a:rPr lang="en-US" dirty="0">
              <a:latin typeface="Corbel" panose="020B0503020204020204"/>
            </a:rPr>
            <a:t> </a:t>
          </a:r>
          <a:r>
            <a:rPr lang="en-US" dirty="0" err="1">
              <a:latin typeface="Corbel" panose="020B0503020204020204"/>
            </a:rPr>
            <a:t>dụng</a:t>
          </a:r>
          <a:r>
            <a:rPr lang="en-US" dirty="0">
              <a:latin typeface="Corbel" panose="020B0503020204020204"/>
            </a:rPr>
            <a:t> </a:t>
          </a:r>
          <a:r>
            <a:rPr lang="en-US" dirty="0" err="1">
              <a:latin typeface="Corbel" panose="020B0503020204020204"/>
            </a:rPr>
            <a:t>gia</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góc</a:t>
          </a:r>
          <a:r>
            <a:rPr lang="en-US" dirty="0">
              <a:latin typeface="Corbel" panose="020B0503020204020204"/>
            </a:rPr>
            <a:t> </a:t>
          </a:r>
          <a:r>
            <a:rPr lang="en-US" dirty="0" err="1">
              <a:latin typeface="Corbel" panose="020B0503020204020204"/>
            </a:rPr>
            <a:t>và</a:t>
          </a:r>
          <a:r>
            <a:rPr lang="en-US" dirty="0">
              <a:latin typeface="Corbel" panose="020B0503020204020204"/>
            </a:rPr>
            <a:t> </a:t>
          </a:r>
          <a:r>
            <a:rPr lang="en-US" dirty="0" err="1">
              <a:latin typeface="Corbel" panose="020B0503020204020204"/>
            </a:rPr>
            <a:t>tuyến</a:t>
          </a:r>
          <a:r>
            <a:rPr lang="en-US" dirty="0">
              <a:latin typeface="Corbel" panose="020B0503020204020204"/>
            </a:rPr>
            <a:t> </a:t>
          </a:r>
          <a:r>
            <a:rPr lang="en-US" dirty="0" err="1">
              <a:latin typeface="Corbel" panose="020B0503020204020204"/>
            </a:rPr>
            <a:t>tính</a:t>
          </a:r>
          <a:r>
            <a:rPr lang="en-US" dirty="0">
              <a:latin typeface="Corbel" panose="020B0503020204020204"/>
            </a:rPr>
            <a:t> (V, w˙) </a:t>
          </a:r>
          <a:r>
            <a:rPr lang="en-US" dirty="0" err="1">
              <a:latin typeface="Corbel" panose="020B0503020204020204"/>
            </a:rPr>
            <a:t>để</a:t>
          </a:r>
          <a:r>
            <a:rPr lang="en-US" dirty="0">
              <a:latin typeface="Corbel" panose="020B0503020204020204"/>
            </a:rPr>
            <a:t> </a:t>
          </a:r>
          <a:r>
            <a:rPr lang="en-US" dirty="0" err="1">
              <a:latin typeface="Corbel" panose="020B0503020204020204"/>
            </a:rPr>
            <a:t>tính</a:t>
          </a:r>
          <a:r>
            <a:rPr lang="en-US" dirty="0">
              <a:latin typeface="Corbel" panose="020B0503020204020204"/>
            </a:rPr>
            <a:t> </a:t>
          </a:r>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có</a:t>
          </a:r>
          <a:r>
            <a:rPr lang="en-US" dirty="0">
              <a:latin typeface="Corbel" panose="020B0503020204020204"/>
            </a:rPr>
            <a:t> </a:t>
          </a:r>
          <a:r>
            <a:rPr lang="en-US" dirty="0" err="1">
              <a:latin typeface="Corbel" panose="020B0503020204020204"/>
            </a:rPr>
            <a:t>thể</a:t>
          </a:r>
          <a:r>
            <a:rPr lang="en-US" dirty="0">
              <a:latin typeface="Corbel" panose="020B0503020204020204"/>
            </a:rPr>
            <a:t> </a:t>
          </a:r>
          <a:r>
            <a:rPr lang="en-US" dirty="0" err="1">
              <a:latin typeface="Corbel" panose="020B0503020204020204"/>
            </a:rPr>
            <a:t>đạt</a:t>
          </a:r>
          <a:r>
            <a:rPr lang="en-US" dirty="0">
              <a:latin typeface="Corbel" panose="020B0503020204020204"/>
            </a:rPr>
            <a:t> </a:t>
          </a:r>
          <a:r>
            <a:rPr lang="en-US" dirty="0" err="1">
              <a:latin typeface="Corbel" panose="020B0503020204020204"/>
            </a:rPr>
            <a:t>được</a:t>
          </a:r>
          <a:r>
            <a:rPr lang="en-US" dirty="0">
              <a:latin typeface="Corbel" panose="020B0503020204020204"/>
            </a:rPr>
            <a:t> </a:t>
          </a:r>
          <a:r>
            <a:rPr lang="en-US" dirty="0" err="1">
              <a:latin typeface="Corbel" panose="020B0503020204020204"/>
            </a:rPr>
            <a:t>từ</a:t>
          </a:r>
          <a:r>
            <a:rPr lang="en-US" dirty="0">
              <a:latin typeface="Corbel" panose="020B0503020204020204"/>
            </a:rPr>
            <a:t> </a:t>
          </a:r>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hiện</a:t>
          </a:r>
          <a:r>
            <a:rPr lang="en-US" dirty="0">
              <a:latin typeface="Corbel" panose="020B0503020204020204"/>
            </a:rPr>
            <a:t> </a:t>
          </a:r>
          <a:r>
            <a:rPr lang="en-US" dirty="0" err="1">
              <a:latin typeface="Corbel" panose="020B0503020204020204"/>
            </a:rPr>
            <a:t>tại</a:t>
          </a:r>
          <a:r>
            <a:rPr lang="en-US" dirty="0">
              <a:latin typeface="Corbel" panose="020B0503020204020204"/>
            </a:rPr>
            <a:t> (</a:t>
          </a:r>
          <a:r>
            <a:rPr lang="en-US" dirty="0" err="1">
              <a:latin typeface="Corbel" panose="020B0503020204020204"/>
            </a:rPr>
            <a:t>V</a:t>
          </a:r>
          <a:r>
            <a:rPr lang="en-US" baseline="-25000" dirty="0" err="1">
              <a:latin typeface="Corbel" panose="020B0503020204020204"/>
            </a:rPr>
            <a:t>n</a:t>
          </a:r>
          <a:r>
            <a:rPr lang="en-US" dirty="0">
              <a:latin typeface="Corbel" panose="020B0503020204020204"/>
            </a:rPr>
            <a:t>, </a:t>
          </a:r>
          <a:r>
            <a:rPr lang="en-US" dirty="0" err="1">
              <a:latin typeface="Corbel" panose="020B0503020204020204"/>
            </a:rPr>
            <a:t>w</a:t>
          </a:r>
          <a:r>
            <a:rPr lang="en-US" baseline="-25000" dirty="0" err="1">
              <a:latin typeface="Corbel" panose="020B0503020204020204"/>
            </a:rPr>
            <a:t>n</a:t>
          </a:r>
          <a:r>
            <a:rPr lang="en-US" dirty="0">
              <a:latin typeface="Corbel" panose="020B0503020204020204"/>
            </a:rPr>
            <a:t>) </a:t>
          </a:r>
          <a:r>
            <a:rPr lang="en-US" dirty="0" err="1">
              <a:latin typeface="Corbel" panose="020B0503020204020204"/>
            </a:rPr>
            <a:t>trong</a:t>
          </a:r>
          <a:r>
            <a:rPr lang="en-US" dirty="0">
              <a:latin typeface="Corbel" panose="020B0503020204020204"/>
            </a:rPr>
            <a:t> </a:t>
          </a:r>
          <a:r>
            <a:rPr lang="en-US" dirty="0" err="1">
              <a:latin typeface="Corbel" panose="020B0503020204020204"/>
            </a:rPr>
            <a:t>một</a:t>
          </a:r>
          <a:r>
            <a:rPr lang="en-US" dirty="0">
              <a:latin typeface="Corbel" panose="020B0503020204020204"/>
            </a:rPr>
            <a:t> </a:t>
          </a:r>
          <a:r>
            <a:rPr lang="en-US" dirty="0" err="1">
              <a:latin typeface="Corbel" panose="020B0503020204020204"/>
            </a:rPr>
            <a:t>khoảng</a:t>
          </a:r>
          <a:r>
            <a:rPr lang="en-US" dirty="0">
              <a:latin typeface="Corbel" panose="020B0503020204020204"/>
            </a:rPr>
            <a:t> </a:t>
          </a:r>
          <a:r>
            <a:rPr lang="en-US" dirty="0" err="1">
              <a:latin typeface="Corbel" panose="020B0503020204020204"/>
            </a:rPr>
            <a:t>thời</a:t>
          </a:r>
          <a:r>
            <a:rPr lang="en-US" dirty="0">
              <a:latin typeface="Corbel" panose="020B0503020204020204"/>
            </a:rPr>
            <a:t> </a:t>
          </a:r>
          <a:r>
            <a:rPr lang="en-US" dirty="0" err="1">
              <a:latin typeface="Corbel" panose="020B0503020204020204"/>
            </a:rPr>
            <a:t>gian</a:t>
          </a:r>
          <a:r>
            <a:rPr lang="en-US" dirty="0">
              <a:latin typeface="Corbel" panose="020B0503020204020204"/>
            </a:rPr>
            <a:t> </a:t>
          </a:r>
          <a:r>
            <a:rPr lang="en-US" dirty="0" err="1">
              <a:latin typeface="Corbel" panose="020B0503020204020204"/>
            </a:rPr>
            <a:t>ngắn</a:t>
          </a:r>
          <a:r>
            <a:rPr lang="en-US" dirty="0">
              <a:latin typeface="Corbel" panose="020B0503020204020204"/>
            </a:rPr>
            <a:t> (t). </a:t>
          </a:r>
          <a:r>
            <a:rPr lang="en-US" dirty="0" err="1">
              <a:latin typeface="Corbel" panose="020B0503020204020204"/>
            </a:rPr>
            <a:t>Việc</a:t>
          </a:r>
          <a:r>
            <a:rPr lang="en-US" dirty="0">
              <a:latin typeface="Corbel" panose="020B0503020204020204"/>
            </a:rPr>
            <a:t> </a:t>
          </a:r>
          <a:r>
            <a:rPr lang="en-US" dirty="0" err="1">
              <a:latin typeface="Corbel" panose="020B0503020204020204"/>
            </a:rPr>
            <a:t>tính</a:t>
          </a:r>
          <a:r>
            <a:rPr lang="en-US" dirty="0">
              <a:latin typeface="Corbel" panose="020B0503020204020204"/>
            </a:rPr>
            <a:t> </a:t>
          </a:r>
          <a:r>
            <a:rPr lang="en-US" dirty="0" err="1">
              <a:latin typeface="Corbel" panose="020B0503020204020204"/>
            </a:rPr>
            <a:t>toán</a:t>
          </a:r>
          <a:r>
            <a:rPr lang="en-US" dirty="0">
              <a:latin typeface="Corbel" panose="020B0503020204020204"/>
            </a:rPr>
            <a:t> </a:t>
          </a:r>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có</a:t>
          </a:r>
          <a:r>
            <a:rPr lang="en-US" dirty="0">
              <a:latin typeface="Corbel" panose="020B0503020204020204"/>
            </a:rPr>
            <a:t> </a:t>
          </a:r>
          <a:r>
            <a:rPr lang="en-US" dirty="0" err="1">
              <a:latin typeface="Corbel" panose="020B0503020204020204"/>
            </a:rPr>
            <a:t>thể</a:t>
          </a:r>
          <a:r>
            <a:rPr lang="en-US" dirty="0">
              <a:latin typeface="Corbel" panose="020B0503020204020204"/>
            </a:rPr>
            <a:t> </a:t>
          </a:r>
          <a:r>
            <a:rPr lang="en-US" dirty="0" err="1">
              <a:latin typeface="Corbel" panose="020B0503020204020204"/>
            </a:rPr>
            <a:t>đạt</a:t>
          </a:r>
          <a:r>
            <a:rPr lang="en-US" dirty="0">
              <a:latin typeface="Corbel" panose="020B0503020204020204"/>
            </a:rPr>
            <a:t> </a:t>
          </a:r>
          <a:r>
            <a:rPr lang="en-US" dirty="0" err="1">
              <a:latin typeface="Corbel" panose="020B0503020204020204"/>
            </a:rPr>
            <a:t>được</a:t>
          </a:r>
          <a:r>
            <a:rPr lang="en-US" dirty="0">
              <a:latin typeface="Corbel" panose="020B0503020204020204"/>
            </a:rPr>
            <a:t> (</a:t>
          </a:r>
          <a:r>
            <a:rPr lang="en-US" dirty="0" err="1">
              <a:latin typeface="Corbel" panose="020B0503020204020204"/>
            </a:rPr>
            <a:t>V</a:t>
          </a:r>
          <a:r>
            <a:rPr lang="en-US" baseline="-25000" dirty="0" err="1">
              <a:latin typeface="Corbel" panose="020B0503020204020204"/>
            </a:rPr>
            <a:t>r</a:t>
          </a:r>
          <a:r>
            <a:rPr lang="en-US" dirty="0">
              <a:latin typeface="Corbel" panose="020B0503020204020204"/>
            </a:rPr>
            <a:t>) </a:t>
          </a:r>
          <a:r>
            <a:rPr lang="en-US" dirty="0" err="1">
              <a:latin typeface="Corbel" panose="020B0503020204020204"/>
            </a:rPr>
            <a:t>được</a:t>
          </a:r>
          <a:r>
            <a:rPr lang="en-US" dirty="0">
              <a:latin typeface="Corbel" panose="020B0503020204020204"/>
            </a:rPr>
            <a:t> </a:t>
          </a:r>
          <a:r>
            <a:rPr lang="en-US" dirty="0" err="1">
              <a:latin typeface="Corbel" panose="020B0503020204020204"/>
            </a:rPr>
            <a:t>hiển</a:t>
          </a:r>
          <a:r>
            <a:rPr lang="en-US" dirty="0">
              <a:latin typeface="Corbel" panose="020B0503020204020204"/>
            </a:rPr>
            <a:t> </a:t>
          </a:r>
          <a:r>
            <a:rPr lang="en-US" dirty="0" err="1">
              <a:latin typeface="Corbel" panose="020B0503020204020204"/>
            </a:rPr>
            <a:t>thị</a:t>
          </a:r>
          <a:r>
            <a:rPr lang="en-US" dirty="0">
              <a:latin typeface="Corbel" panose="020B0503020204020204"/>
            </a:rPr>
            <a:t> </a:t>
          </a:r>
          <a:r>
            <a:rPr lang="en-US" dirty="0" err="1">
              <a:latin typeface="Corbel" panose="020B0503020204020204"/>
            </a:rPr>
            <a:t>trong</a:t>
          </a:r>
          <a:r>
            <a:rPr lang="en-US" dirty="0">
              <a:latin typeface="Corbel" panose="020B0503020204020204"/>
            </a:rPr>
            <a:t> </a:t>
          </a:r>
          <a:r>
            <a:rPr lang="en-US" dirty="0" err="1">
              <a:latin typeface="Corbel" panose="020B0503020204020204"/>
            </a:rPr>
            <a:t>biểu</a:t>
          </a:r>
          <a:r>
            <a:rPr lang="en-US" dirty="0">
              <a:latin typeface="Corbel" panose="020B0503020204020204"/>
            </a:rPr>
            <a:t> </a:t>
          </a:r>
          <a:r>
            <a:rPr lang="en-US" dirty="0" err="1">
              <a:latin typeface="Corbel" panose="020B0503020204020204"/>
            </a:rPr>
            <a:t>thức</a:t>
          </a:r>
          <a:r>
            <a:rPr lang="en-US" dirty="0">
              <a:latin typeface="Corbel" panose="020B0503020204020204"/>
            </a:rPr>
            <a:t>:</a:t>
          </a:r>
          <a:endParaRPr lang="en-US" dirty="0"/>
        </a:p>
      </dgm:t>
    </dgm:pt>
    <dgm:pt modelId="{FA8C126C-7B9B-44FC-9891-B9B3A473AF4A}" type="parTrans" cxnId="{E1EA5534-8523-464E-A52F-A576AC191742}">
      <dgm:prSet/>
      <dgm:spPr/>
      <dgm:t>
        <a:bodyPr/>
        <a:lstStyle/>
        <a:p>
          <a:endParaRPr lang="en-US"/>
        </a:p>
      </dgm:t>
    </dgm:pt>
    <dgm:pt modelId="{57CE4EAF-29FB-4A48-9F7B-6C5047D7389A}" type="sibTrans" cxnId="{E1EA5534-8523-464E-A52F-A576AC191742}">
      <dgm:prSet/>
      <dgm:spPr/>
      <dgm:t>
        <a:bodyPr/>
        <a:lstStyle/>
        <a:p>
          <a:endParaRPr lang="en-US"/>
        </a:p>
      </dgm:t>
    </dgm:pt>
    <dgm:pt modelId="{E5E988B8-57E2-48E6-BCF9-D120522155FA}">
      <dgm:prSet phldr="0"/>
      <dgm:spPr/>
      <dgm:t>
        <a:bodyPr/>
        <a:lstStyle/>
        <a:p>
          <a:pPr algn="l" rtl="0"/>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cho</a:t>
          </a:r>
          <a:r>
            <a:rPr lang="en-US" dirty="0">
              <a:latin typeface="Corbel" panose="020B0503020204020204"/>
            </a:rPr>
            <a:t> </a:t>
          </a:r>
          <a:r>
            <a:rPr lang="en-US" dirty="0" err="1">
              <a:latin typeface="Corbel" panose="020B0503020204020204"/>
            </a:rPr>
            <a:t>phép</a:t>
          </a:r>
          <a:r>
            <a:rPr lang="en-US" dirty="0">
              <a:latin typeface="Corbel" panose="020B0503020204020204"/>
            </a:rPr>
            <a:t> </a:t>
          </a:r>
          <a:r>
            <a:rPr lang="en-US" dirty="0" err="1">
              <a:latin typeface="Corbel" panose="020B0503020204020204"/>
            </a:rPr>
            <a:t>là</a:t>
          </a:r>
          <a:r>
            <a:rPr lang="en-US" dirty="0">
              <a:latin typeface="Corbel" panose="020B0503020204020204"/>
            </a:rPr>
            <a:t> </a:t>
          </a:r>
          <a:r>
            <a:rPr lang="en-US" dirty="0" err="1">
              <a:latin typeface="Corbel" panose="020B0503020204020204"/>
            </a:rPr>
            <a:t>các</a:t>
          </a:r>
          <a:r>
            <a:rPr lang="en-US" dirty="0">
              <a:latin typeface="Corbel" panose="020B0503020204020204"/>
            </a:rPr>
            <a:t> </a:t>
          </a:r>
          <a:r>
            <a:rPr lang="en-US" dirty="0" err="1">
              <a:latin typeface="Corbel" panose="020B0503020204020204"/>
            </a:rPr>
            <a:t>cặp</a:t>
          </a:r>
          <a:r>
            <a:rPr lang="en-US" dirty="0">
              <a:latin typeface="Corbel" panose="020B0503020204020204"/>
            </a:rPr>
            <a:t> </a:t>
          </a:r>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có</a:t>
          </a:r>
          <a:r>
            <a:rPr lang="en-US" dirty="0">
              <a:latin typeface="Corbel" panose="020B0503020204020204"/>
            </a:rPr>
            <a:t> </a:t>
          </a:r>
          <a:r>
            <a:rPr lang="en-US" dirty="0" err="1">
              <a:latin typeface="Corbel" panose="020B0503020204020204"/>
            </a:rPr>
            <a:t>thể</a:t>
          </a:r>
          <a:r>
            <a:rPr lang="en-US" dirty="0">
              <a:latin typeface="Corbel" panose="020B0503020204020204"/>
            </a:rPr>
            <a:t> </a:t>
          </a:r>
          <a:r>
            <a:rPr lang="en-US" dirty="0" err="1">
              <a:latin typeface="Corbel" panose="020B0503020204020204"/>
            </a:rPr>
            <a:t>đạt</a:t>
          </a:r>
          <a:r>
            <a:rPr lang="en-US" dirty="0">
              <a:latin typeface="Corbel" panose="020B0503020204020204"/>
            </a:rPr>
            <a:t> </a:t>
          </a:r>
          <a:r>
            <a:rPr lang="en-US" dirty="0" err="1">
              <a:latin typeface="Corbel" panose="020B0503020204020204"/>
            </a:rPr>
            <a:t>được</a:t>
          </a:r>
          <a:r>
            <a:rPr lang="en-US" dirty="0">
              <a:latin typeface="Corbel" panose="020B0503020204020204"/>
            </a:rPr>
            <a:t>, </a:t>
          </a:r>
          <a:r>
            <a:rPr lang="en-US" dirty="0" err="1">
              <a:latin typeface="Corbel" panose="020B0503020204020204"/>
            </a:rPr>
            <a:t>có</a:t>
          </a:r>
          <a:r>
            <a:rPr lang="en-US" dirty="0">
              <a:latin typeface="Corbel" panose="020B0503020204020204"/>
            </a:rPr>
            <a:t> </a:t>
          </a:r>
          <a:r>
            <a:rPr lang="en-US" dirty="0" err="1">
              <a:latin typeface="Corbel" panose="020B0503020204020204"/>
            </a:rPr>
            <a:t>khả</a:t>
          </a:r>
          <a:r>
            <a:rPr lang="en-US" dirty="0">
              <a:latin typeface="Corbel" panose="020B0503020204020204"/>
            </a:rPr>
            <a:t> </a:t>
          </a:r>
          <a:r>
            <a:rPr lang="en-US" dirty="0" err="1">
              <a:latin typeface="Corbel" panose="020B0503020204020204"/>
            </a:rPr>
            <a:t>năng</a:t>
          </a:r>
          <a:r>
            <a:rPr lang="en-US" dirty="0">
              <a:latin typeface="Corbel" panose="020B0503020204020204"/>
            </a:rPr>
            <a:t> </a:t>
          </a:r>
          <a:r>
            <a:rPr lang="en-US" dirty="0" err="1">
              <a:latin typeface="Corbel" panose="020B0503020204020204"/>
            </a:rPr>
            <a:t>dừng</a:t>
          </a:r>
          <a:r>
            <a:rPr lang="en-US" dirty="0">
              <a:latin typeface="Corbel" panose="020B0503020204020204"/>
            </a:rPr>
            <a:t> </a:t>
          </a:r>
          <a:r>
            <a:rPr lang="en-US" dirty="0" err="1">
              <a:latin typeface="Corbel" panose="020B0503020204020204"/>
            </a:rPr>
            <a:t>rô-bốt</a:t>
          </a:r>
          <a:r>
            <a:rPr lang="en-US" dirty="0">
              <a:latin typeface="Corbel" panose="020B0503020204020204"/>
            </a:rPr>
            <a:t> </a:t>
          </a:r>
          <a:r>
            <a:rPr lang="en-US" dirty="0" err="1">
              <a:latin typeface="Corbel" panose="020B0503020204020204"/>
            </a:rPr>
            <a:t>trước</a:t>
          </a:r>
          <a:r>
            <a:rPr lang="en-US" dirty="0">
              <a:latin typeface="Corbel" panose="020B0503020204020204"/>
            </a:rPr>
            <a:t> </a:t>
          </a:r>
          <a:r>
            <a:rPr lang="en-US" dirty="0" err="1">
              <a:latin typeface="Corbel" panose="020B0503020204020204"/>
            </a:rPr>
            <a:t>khi</a:t>
          </a:r>
          <a:r>
            <a:rPr lang="en-US" dirty="0">
              <a:latin typeface="Corbel" panose="020B0503020204020204"/>
            </a:rPr>
            <a:t> </a:t>
          </a:r>
          <a:r>
            <a:rPr lang="en-US" dirty="0" err="1">
              <a:latin typeface="Corbel" panose="020B0503020204020204"/>
            </a:rPr>
            <a:t>va</a:t>
          </a:r>
          <a:r>
            <a:rPr lang="en-US" dirty="0">
              <a:latin typeface="Corbel" panose="020B0503020204020204"/>
            </a:rPr>
            <a:t> </a:t>
          </a:r>
          <a:r>
            <a:rPr lang="en-US" dirty="0" err="1">
              <a:latin typeface="Corbel" panose="020B0503020204020204"/>
            </a:rPr>
            <a:t>chạm</a:t>
          </a:r>
          <a:r>
            <a:rPr lang="en-US" dirty="0">
              <a:latin typeface="Corbel" panose="020B0503020204020204"/>
            </a:rPr>
            <a:t>. </a:t>
          </a:r>
          <a:r>
            <a:rPr lang="en-US" dirty="0" err="1">
              <a:latin typeface="Corbel" panose="020B0503020204020204"/>
            </a:rPr>
            <a:t>Việc</a:t>
          </a:r>
          <a:r>
            <a:rPr lang="en-US" dirty="0">
              <a:latin typeface="Corbel" panose="020B0503020204020204"/>
            </a:rPr>
            <a:t> </a:t>
          </a:r>
          <a:r>
            <a:rPr lang="en-US" dirty="0" err="1">
              <a:latin typeface="Corbel" panose="020B0503020204020204"/>
            </a:rPr>
            <a:t>tính</a:t>
          </a:r>
          <a:r>
            <a:rPr lang="en-US" dirty="0">
              <a:latin typeface="Corbel" panose="020B0503020204020204"/>
            </a:rPr>
            <a:t> </a:t>
          </a:r>
          <a:r>
            <a:rPr lang="en-US" dirty="0" err="1">
              <a:latin typeface="Corbel" panose="020B0503020204020204"/>
            </a:rPr>
            <a:t>toán</a:t>
          </a:r>
          <a:r>
            <a:rPr lang="en-US" dirty="0">
              <a:latin typeface="Corbel" panose="020B0503020204020204"/>
            </a:rPr>
            <a:t> </a:t>
          </a:r>
          <a:r>
            <a:rPr lang="en-US" dirty="0" err="1">
              <a:latin typeface="Corbel" panose="020B0503020204020204"/>
            </a:rPr>
            <a:t>các</a:t>
          </a:r>
          <a:r>
            <a:rPr lang="en-US" dirty="0">
              <a:latin typeface="Corbel" panose="020B0503020204020204"/>
            </a:rPr>
            <a:t> </a:t>
          </a:r>
          <a:r>
            <a:rPr lang="en-US" dirty="0" err="1">
              <a:latin typeface="Corbel" panose="020B0503020204020204"/>
            </a:rPr>
            <a:t>cặp</a:t>
          </a:r>
          <a:r>
            <a:rPr lang="en-US" dirty="0">
              <a:latin typeface="Corbel" panose="020B0503020204020204"/>
            </a:rPr>
            <a:t> </a:t>
          </a:r>
          <a:r>
            <a:rPr lang="en-US" dirty="0" err="1">
              <a:latin typeface="Corbel" panose="020B0503020204020204"/>
            </a:rPr>
            <a:t>này</a:t>
          </a:r>
          <a:r>
            <a:rPr lang="en-US" dirty="0">
              <a:latin typeface="Corbel" panose="020B0503020204020204"/>
            </a:rPr>
            <a:t> </a:t>
          </a:r>
          <a:r>
            <a:rPr lang="en-US" dirty="0" err="1">
              <a:latin typeface="Corbel" panose="020B0503020204020204"/>
            </a:rPr>
            <a:t>phụ</a:t>
          </a:r>
          <a:r>
            <a:rPr lang="en-US" dirty="0">
              <a:latin typeface="Corbel" panose="020B0503020204020204"/>
            </a:rPr>
            <a:t> </a:t>
          </a:r>
          <a:r>
            <a:rPr lang="en-US" dirty="0" err="1">
              <a:latin typeface="Corbel" panose="020B0503020204020204"/>
            </a:rPr>
            <a:t>thuộc</a:t>
          </a:r>
          <a:r>
            <a:rPr lang="en-US" dirty="0">
              <a:latin typeface="Corbel" panose="020B0503020204020204"/>
            </a:rPr>
            <a:t> </a:t>
          </a:r>
          <a:r>
            <a:rPr lang="en-US" dirty="0" err="1">
              <a:latin typeface="Corbel" panose="020B0503020204020204"/>
            </a:rPr>
            <a:t>vào</a:t>
          </a:r>
          <a:r>
            <a:rPr lang="en-US" dirty="0">
              <a:latin typeface="Corbel" panose="020B0503020204020204"/>
            </a:rPr>
            <a:t> </a:t>
          </a:r>
          <a:r>
            <a:rPr lang="en-US" dirty="0" err="1">
              <a:latin typeface="Corbel" panose="020B0503020204020204"/>
            </a:rPr>
            <a:t>độ</a:t>
          </a:r>
          <a:r>
            <a:rPr lang="en-US" dirty="0">
              <a:latin typeface="Corbel" panose="020B0503020204020204"/>
            </a:rPr>
            <a:t> </a:t>
          </a:r>
          <a:r>
            <a:rPr lang="en-US" dirty="0" err="1">
              <a:latin typeface="Corbel" panose="020B0503020204020204"/>
            </a:rPr>
            <a:t>giảm</a:t>
          </a:r>
          <a:r>
            <a:rPr lang="en-US" dirty="0">
              <a:latin typeface="Corbel" panose="020B0503020204020204"/>
            </a:rPr>
            <a:t> </a:t>
          </a:r>
          <a:r>
            <a:rPr lang="en-US" dirty="0" err="1">
              <a:latin typeface="Corbel" panose="020B0503020204020204"/>
            </a:rPr>
            <a:t>tốc</a:t>
          </a:r>
          <a:r>
            <a:rPr lang="en-US" dirty="0">
              <a:latin typeface="Corbel" panose="020B0503020204020204"/>
            </a:rPr>
            <a:t> (V˙ break, w˙ break) </a:t>
          </a:r>
          <a:r>
            <a:rPr lang="en-US" dirty="0" err="1">
              <a:latin typeface="Corbel" panose="020B0503020204020204"/>
            </a:rPr>
            <a:t>của</a:t>
          </a:r>
          <a:r>
            <a:rPr lang="en-US" dirty="0">
              <a:latin typeface="Corbel" panose="020B0503020204020204"/>
            </a:rPr>
            <a:t> robot </a:t>
          </a:r>
          <a:r>
            <a:rPr lang="en-US" dirty="0" err="1">
              <a:latin typeface="Corbel" panose="020B0503020204020204"/>
            </a:rPr>
            <a:t>và</a:t>
          </a:r>
          <a:r>
            <a:rPr lang="en-US" dirty="0">
              <a:latin typeface="Corbel" panose="020B0503020204020204"/>
            </a:rPr>
            <a:t> </a:t>
          </a:r>
          <a:r>
            <a:rPr lang="en-US" dirty="0" err="1">
              <a:latin typeface="Corbel" panose="020B0503020204020204"/>
            </a:rPr>
            <a:t>khoảng</a:t>
          </a:r>
          <a:r>
            <a:rPr lang="en-US" dirty="0">
              <a:latin typeface="Corbel" panose="020B0503020204020204"/>
            </a:rPr>
            <a:t> </a:t>
          </a:r>
          <a:r>
            <a:rPr lang="en-US" dirty="0" err="1">
              <a:latin typeface="Corbel" panose="020B0503020204020204"/>
            </a:rPr>
            <a:t>cách</a:t>
          </a:r>
          <a:r>
            <a:rPr lang="en-US" dirty="0">
              <a:latin typeface="Corbel" panose="020B0503020204020204"/>
            </a:rPr>
            <a:t> </a:t>
          </a:r>
          <a:r>
            <a:rPr lang="en-US" dirty="0" err="1">
              <a:latin typeface="Corbel" panose="020B0503020204020204"/>
            </a:rPr>
            <a:t>tối</a:t>
          </a:r>
          <a:r>
            <a:rPr lang="en-US" dirty="0">
              <a:latin typeface="Corbel" panose="020B0503020204020204"/>
            </a:rPr>
            <a:t> </a:t>
          </a:r>
          <a:r>
            <a:rPr lang="en-US" dirty="0" err="1">
              <a:latin typeface="Corbel" panose="020B0503020204020204"/>
            </a:rPr>
            <a:t>thiểu</a:t>
          </a:r>
          <a:r>
            <a:rPr lang="en-US" dirty="0">
              <a:latin typeface="Corbel" panose="020B0503020204020204"/>
            </a:rPr>
            <a:t> </a:t>
          </a:r>
          <a:r>
            <a:rPr lang="en-US" dirty="0" err="1">
              <a:latin typeface="Corbel" panose="020B0503020204020204"/>
            </a:rPr>
            <a:t>giữa</a:t>
          </a:r>
          <a:r>
            <a:rPr lang="en-US" dirty="0">
              <a:latin typeface="Corbel" panose="020B0503020204020204"/>
            </a:rPr>
            <a:t> </a:t>
          </a:r>
          <a:r>
            <a:rPr lang="en-US" dirty="0" err="1">
              <a:latin typeface="Corbel" panose="020B0503020204020204"/>
            </a:rPr>
            <a:t>các</a:t>
          </a:r>
          <a:r>
            <a:rPr lang="en-US" dirty="0">
              <a:latin typeface="Corbel" panose="020B0503020204020204"/>
            </a:rPr>
            <a:t> </a:t>
          </a:r>
          <a:r>
            <a:rPr lang="en-US" dirty="0" err="1">
              <a:latin typeface="Corbel" panose="020B0503020204020204"/>
            </a:rPr>
            <a:t>chướng</a:t>
          </a:r>
          <a:r>
            <a:rPr lang="en-US" dirty="0">
              <a:latin typeface="Corbel" panose="020B0503020204020204"/>
            </a:rPr>
            <a:t> </a:t>
          </a:r>
          <a:r>
            <a:rPr lang="en-US" dirty="0" err="1">
              <a:latin typeface="Corbel" panose="020B0503020204020204"/>
            </a:rPr>
            <a:t>ngại</a:t>
          </a:r>
          <a:r>
            <a:rPr lang="en-US" dirty="0">
              <a:latin typeface="Corbel" panose="020B0503020204020204"/>
            </a:rPr>
            <a:t> </a:t>
          </a:r>
          <a:r>
            <a:rPr lang="en-US" dirty="0" err="1">
              <a:latin typeface="Corbel" panose="020B0503020204020204"/>
            </a:rPr>
            <a:t>vật</a:t>
          </a:r>
          <a:r>
            <a:rPr lang="en-US" dirty="0">
              <a:latin typeface="Corbel" panose="020B0503020204020204"/>
            </a:rPr>
            <a:t> </a:t>
          </a:r>
          <a:r>
            <a:rPr lang="en-US" dirty="0" err="1">
              <a:latin typeface="Corbel" panose="020B0503020204020204"/>
            </a:rPr>
            <a:t>và</a:t>
          </a:r>
          <a:r>
            <a:rPr lang="en-US" dirty="0">
              <a:latin typeface="Corbel" panose="020B0503020204020204"/>
            </a:rPr>
            <a:t> </a:t>
          </a:r>
          <a:r>
            <a:rPr lang="en-US" dirty="0" err="1">
              <a:latin typeface="Corbel" panose="020B0503020204020204"/>
            </a:rPr>
            <a:t>quỹ</a:t>
          </a:r>
          <a:r>
            <a:rPr lang="en-US" dirty="0">
              <a:latin typeface="Corbel" panose="020B0503020204020204"/>
            </a:rPr>
            <a:t> </a:t>
          </a:r>
          <a:r>
            <a:rPr lang="en-US" dirty="0" err="1">
              <a:latin typeface="Corbel" panose="020B0503020204020204"/>
            </a:rPr>
            <a:t>đạo</a:t>
          </a:r>
          <a:r>
            <a:rPr lang="en-US" dirty="0">
              <a:latin typeface="Corbel" panose="020B0503020204020204"/>
            </a:rPr>
            <a:t> </a:t>
          </a:r>
          <a:r>
            <a:rPr lang="en-US" dirty="0" err="1">
              <a:latin typeface="Corbel" panose="020B0503020204020204"/>
            </a:rPr>
            <a:t>tạo</a:t>
          </a:r>
          <a:r>
            <a:rPr lang="en-US" dirty="0">
              <a:latin typeface="Corbel" panose="020B0503020204020204"/>
            </a:rPr>
            <a:t> </a:t>
          </a:r>
          <a:r>
            <a:rPr lang="en-US" dirty="0" err="1">
              <a:latin typeface="Corbel" panose="020B0503020204020204"/>
            </a:rPr>
            <a:t>ra</a:t>
          </a:r>
          <a:r>
            <a:rPr lang="en-US" dirty="0">
              <a:latin typeface="Corbel" panose="020B0503020204020204"/>
            </a:rPr>
            <a:t> </a:t>
          </a:r>
          <a:r>
            <a:rPr lang="en-US" dirty="0" err="1">
              <a:latin typeface="Corbel" panose="020B0503020204020204"/>
            </a:rPr>
            <a:t>với</a:t>
          </a:r>
          <a:r>
            <a:rPr lang="en-US" dirty="0">
              <a:latin typeface="Corbel" panose="020B0503020204020204"/>
            </a:rPr>
            <a:t> </a:t>
          </a:r>
          <a:r>
            <a:rPr lang="en-US" dirty="0" err="1">
              <a:latin typeface="Corbel" panose="020B0503020204020204"/>
            </a:rPr>
            <a:t>cặp</a:t>
          </a:r>
          <a:r>
            <a:rPr lang="en-US" dirty="0">
              <a:latin typeface="Corbel" panose="020B0503020204020204"/>
            </a:rPr>
            <a:t> </a:t>
          </a:r>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tâm</a:t>
          </a:r>
          <a:r>
            <a:rPr lang="en-US" dirty="0">
              <a:latin typeface="Corbel" panose="020B0503020204020204"/>
            </a:rPr>
            <a:t> (V, w)). </a:t>
          </a:r>
          <a:r>
            <a:rPr lang="en-US" dirty="0" err="1">
              <a:latin typeface="Corbel" panose="020B0503020204020204"/>
            </a:rPr>
            <a:t>Tính</a:t>
          </a:r>
          <a:r>
            <a:rPr lang="en-US" dirty="0">
              <a:latin typeface="Corbel" panose="020B0503020204020204"/>
            </a:rPr>
            <a:t> </a:t>
          </a:r>
          <a:r>
            <a:rPr lang="en-US" dirty="0" err="1">
              <a:latin typeface="Corbel" panose="020B0503020204020204"/>
            </a:rPr>
            <a:t>toán</a:t>
          </a:r>
          <a:r>
            <a:rPr lang="en-US" dirty="0">
              <a:latin typeface="Corbel" panose="020B0503020204020204"/>
            </a:rPr>
            <a:t> </a:t>
          </a:r>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cho</a:t>
          </a:r>
          <a:r>
            <a:rPr lang="en-US" dirty="0">
              <a:latin typeface="Corbel" panose="020B0503020204020204"/>
            </a:rPr>
            <a:t> </a:t>
          </a:r>
          <a:r>
            <a:rPr lang="en-US" dirty="0" err="1">
              <a:latin typeface="Corbel" panose="020B0503020204020204"/>
            </a:rPr>
            <a:t>phép</a:t>
          </a:r>
          <a:r>
            <a:rPr lang="en-US" dirty="0">
              <a:latin typeface="Corbel" panose="020B0503020204020204"/>
            </a:rPr>
            <a:t> (</a:t>
          </a:r>
          <a:r>
            <a:rPr lang="en-US" dirty="0" err="1">
              <a:latin typeface="Corbel" panose="020B0503020204020204"/>
            </a:rPr>
            <a:t>V</a:t>
          </a:r>
          <a:r>
            <a:rPr lang="en-US" baseline="-25000" dirty="0" err="1">
              <a:latin typeface="Corbel" panose="020B0503020204020204"/>
            </a:rPr>
            <a:t>a</a:t>
          </a:r>
          <a:r>
            <a:rPr lang="en-US" dirty="0">
              <a:latin typeface="Corbel" panose="020B0503020204020204"/>
            </a:rPr>
            <a:t>) </a:t>
          </a:r>
          <a:r>
            <a:rPr lang="en-US" dirty="0" err="1">
              <a:latin typeface="Corbel" panose="020B0503020204020204"/>
            </a:rPr>
            <a:t>được</a:t>
          </a:r>
          <a:r>
            <a:rPr lang="en-US" dirty="0">
              <a:latin typeface="Corbel" panose="020B0503020204020204"/>
            </a:rPr>
            <a:t> </a:t>
          </a:r>
          <a:r>
            <a:rPr lang="en-US" dirty="0" err="1">
              <a:latin typeface="Corbel" panose="020B0503020204020204"/>
            </a:rPr>
            <a:t>hiển</a:t>
          </a:r>
          <a:r>
            <a:rPr lang="en-US" dirty="0">
              <a:latin typeface="Corbel" panose="020B0503020204020204"/>
            </a:rPr>
            <a:t> </a:t>
          </a:r>
          <a:r>
            <a:rPr lang="en-US" dirty="0" err="1">
              <a:latin typeface="Corbel" panose="020B0503020204020204"/>
            </a:rPr>
            <a:t>thị</a:t>
          </a:r>
          <a:r>
            <a:rPr lang="en-US" dirty="0">
              <a:latin typeface="Corbel" panose="020B0503020204020204"/>
            </a:rPr>
            <a:t> </a:t>
          </a:r>
          <a:r>
            <a:rPr lang="en-US" dirty="0" err="1">
              <a:latin typeface="Corbel" panose="020B0503020204020204"/>
            </a:rPr>
            <a:t>trong</a:t>
          </a:r>
          <a:r>
            <a:rPr lang="en-US" dirty="0">
              <a:latin typeface="Corbel" panose="020B0503020204020204"/>
            </a:rPr>
            <a:t> </a:t>
          </a:r>
          <a:r>
            <a:rPr lang="en-US" dirty="0" err="1">
              <a:latin typeface="Corbel" panose="020B0503020204020204"/>
            </a:rPr>
            <a:t>biểu</a:t>
          </a:r>
          <a:r>
            <a:rPr lang="en-US" dirty="0">
              <a:latin typeface="Corbel" panose="020B0503020204020204"/>
            </a:rPr>
            <a:t> </a:t>
          </a:r>
          <a:r>
            <a:rPr lang="en-US" dirty="0" err="1">
              <a:latin typeface="Corbel" panose="020B0503020204020204"/>
            </a:rPr>
            <a:t>thức</a:t>
          </a:r>
          <a:r>
            <a:rPr lang="en-US" dirty="0">
              <a:latin typeface="Corbel" panose="020B0503020204020204"/>
            </a:rPr>
            <a:t> (3). Phương </a:t>
          </a:r>
          <a:r>
            <a:rPr lang="en-US" dirty="0" err="1">
              <a:latin typeface="Corbel" panose="020B0503020204020204"/>
            </a:rPr>
            <a:t>trình</a:t>
          </a:r>
          <a:r>
            <a:rPr lang="en-US" dirty="0">
              <a:latin typeface="Corbel" panose="020B0503020204020204"/>
            </a:rPr>
            <a:t> </a:t>
          </a:r>
          <a:r>
            <a:rPr lang="en-US" dirty="0" err="1">
              <a:latin typeface="Corbel" panose="020B0503020204020204"/>
            </a:rPr>
            <a:t>này</a:t>
          </a:r>
          <a:r>
            <a:rPr lang="en-US" dirty="0">
              <a:latin typeface="Corbel" panose="020B0503020204020204"/>
            </a:rPr>
            <a:t> </a:t>
          </a:r>
          <a:r>
            <a:rPr lang="en-US" dirty="0" err="1">
              <a:latin typeface="Corbel" panose="020B0503020204020204"/>
            </a:rPr>
            <a:t>xuất</a:t>
          </a:r>
          <a:r>
            <a:rPr lang="en-US" dirty="0">
              <a:latin typeface="Corbel" panose="020B0503020204020204"/>
            </a:rPr>
            <a:t> </a:t>
          </a:r>
          <a:r>
            <a:rPr lang="en-US" dirty="0" err="1">
              <a:latin typeface="Corbel" panose="020B0503020204020204"/>
            </a:rPr>
            <a:t>phát</a:t>
          </a:r>
          <a:r>
            <a:rPr lang="en-US" dirty="0">
              <a:latin typeface="Corbel" panose="020B0503020204020204"/>
            </a:rPr>
            <a:t> </a:t>
          </a:r>
          <a:r>
            <a:rPr lang="en-US" dirty="0" err="1">
              <a:latin typeface="Corbel" panose="020B0503020204020204"/>
            </a:rPr>
            <a:t>từ</a:t>
          </a:r>
          <a:r>
            <a:rPr lang="en-US" dirty="0">
              <a:latin typeface="Corbel" panose="020B0503020204020204"/>
            </a:rPr>
            <a:t> </a:t>
          </a:r>
          <a:r>
            <a:rPr lang="en-US" dirty="0" err="1">
              <a:latin typeface="Corbel" panose="020B0503020204020204"/>
            </a:rPr>
            <a:t>tính</a:t>
          </a:r>
          <a:r>
            <a:rPr lang="en-US" dirty="0">
              <a:latin typeface="Corbel" panose="020B0503020204020204"/>
            </a:rPr>
            <a:t> </a:t>
          </a:r>
          <a:r>
            <a:rPr lang="en-US" dirty="0" err="1">
              <a:latin typeface="Corbel" panose="020B0503020204020204"/>
            </a:rPr>
            <a:t>toán</a:t>
          </a:r>
          <a:r>
            <a:rPr lang="en-US" dirty="0">
              <a:latin typeface="Corbel" panose="020B0503020204020204"/>
            </a:rPr>
            <a:t> </a:t>
          </a:r>
          <a:r>
            <a:rPr lang="en-US" dirty="0" err="1">
              <a:latin typeface="Corbel" panose="020B0503020204020204"/>
            </a:rPr>
            <a:t>chuyển</a:t>
          </a:r>
          <a:r>
            <a:rPr lang="en-US" dirty="0">
              <a:latin typeface="Corbel" panose="020B0503020204020204"/>
            </a:rPr>
            <a:t> </a:t>
          </a:r>
          <a:r>
            <a:rPr lang="en-US" dirty="0" err="1">
              <a:latin typeface="Corbel" panose="020B0503020204020204"/>
            </a:rPr>
            <a:t>vị</a:t>
          </a:r>
          <a:r>
            <a:rPr lang="en-US" dirty="0">
              <a:latin typeface="Corbel" panose="020B0503020204020204"/>
            </a:rPr>
            <a:t> </a:t>
          </a:r>
          <a:r>
            <a:rPr lang="en-US" dirty="0" err="1">
              <a:latin typeface="Corbel" panose="020B0503020204020204"/>
            </a:rPr>
            <a:t>của</a:t>
          </a:r>
          <a:r>
            <a:rPr lang="en-US" dirty="0">
              <a:latin typeface="Corbel" panose="020B0503020204020204"/>
            </a:rPr>
            <a:t> </a:t>
          </a:r>
          <a:r>
            <a:rPr lang="en-US" dirty="0" err="1">
              <a:latin typeface="Corbel" panose="020B0503020204020204"/>
            </a:rPr>
            <a:t>đối</a:t>
          </a:r>
          <a:r>
            <a:rPr lang="en-US" dirty="0">
              <a:latin typeface="Corbel" panose="020B0503020204020204"/>
            </a:rPr>
            <a:t> </a:t>
          </a:r>
          <a:r>
            <a:rPr lang="en-US" dirty="0" err="1">
              <a:latin typeface="Corbel" panose="020B0503020204020204"/>
            </a:rPr>
            <a:t>tượng</a:t>
          </a:r>
          <a:r>
            <a:rPr lang="en-US" dirty="0">
              <a:latin typeface="Corbel" panose="020B0503020204020204"/>
            </a:rPr>
            <a:t> </a:t>
          </a:r>
          <a:r>
            <a:rPr lang="en-US" dirty="0" err="1">
              <a:latin typeface="Corbel" panose="020B0503020204020204"/>
            </a:rPr>
            <a:t>giảm</a:t>
          </a:r>
          <a:r>
            <a:rPr lang="en-US" dirty="0">
              <a:latin typeface="Corbel" panose="020B0503020204020204"/>
            </a:rPr>
            <a:t> </a:t>
          </a:r>
          <a:r>
            <a:rPr lang="en-US" dirty="0" err="1">
              <a:latin typeface="Corbel" panose="020B0503020204020204"/>
            </a:rPr>
            <a:t>tốc</a:t>
          </a:r>
          <a:r>
            <a:rPr lang="en-US" dirty="0">
              <a:latin typeface="Corbel" panose="020B0503020204020204"/>
            </a:rPr>
            <a:t>. Trong </a:t>
          </a:r>
          <a:r>
            <a:rPr lang="en-US" dirty="0" err="1">
              <a:latin typeface="Corbel" panose="020B0503020204020204"/>
            </a:rPr>
            <a:t>bài</a:t>
          </a:r>
          <a:r>
            <a:rPr lang="en-US" dirty="0">
              <a:latin typeface="Corbel" panose="020B0503020204020204"/>
            </a:rPr>
            <a:t> </a:t>
          </a:r>
          <a:r>
            <a:rPr lang="en-US" dirty="0" err="1">
              <a:latin typeface="Corbel" panose="020B0503020204020204"/>
            </a:rPr>
            <a:t>báo</a:t>
          </a:r>
          <a:r>
            <a:rPr lang="en-US" dirty="0">
              <a:latin typeface="Corbel" panose="020B0503020204020204"/>
            </a:rPr>
            <a:t> </a:t>
          </a:r>
          <a:r>
            <a:rPr lang="en-US" dirty="0" err="1">
              <a:latin typeface="Corbel" panose="020B0503020204020204"/>
            </a:rPr>
            <a:t>gốc</a:t>
          </a:r>
          <a:r>
            <a:rPr lang="en-US" dirty="0">
              <a:latin typeface="Corbel" panose="020B0503020204020204"/>
            </a:rPr>
            <a:t> </a:t>
          </a:r>
          <a:r>
            <a:rPr lang="en-US" dirty="0" err="1">
              <a:latin typeface="Corbel" panose="020B0503020204020204"/>
            </a:rPr>
            <a:t>của</a:t>
          </a:r>
          <a:r>
            <a:rPr lang="en-US" dirty="0">
              <a:latin typeface="Corbel" panose="020B0503020204020204"/>
            </a:rPr>
            <a:t> DWA [12], </a:t>
          </a:r>
          <a:r>
            <a:rPr lang="en-US" dirty="0" err="1">
              <a:latin typeface="Corbel" panose="020B0503020204020204"/>
            </a:rPr>
            <a:t>một</a:t>
          </a:r>
          <a:r>
            <a:rPr lang="en-US" dirty="0">
              <a:latin typeface="Corbel" panose="020B0503020204020204"/>
            </a:rPr>
            <a:t> </a:t>
          </a:r>
          <a:r>
            <a:rPr lang="en-US" dirty="0" err="1">
              <a:latin typeface="Corbel" panose="020B0503020204020204"/>
            </a:rPr>
            <a:t>cặp</a:t>
          </a:r>
          <a:r>
            <a:rPr lang="en-US" dirty="0">
              <a:latin typeface="Corbel" panose="020B0503020204020204"/>
            </a:rPr>
            <a:t> </a:t>
          </a:r>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có</a:t>
          </a:r>
          <a:r>
            <a:rPr lang="en-US" dirty="0">
              <a:latin typeface="Corbel" panose="020B0503020204020204"/>
            </a:rPr>
            <a:t> </a:t>
          </a:r>
          <a:r>
            <a:rPr lang="en-US" dirty="0" err="1">
              <a:latin typeface="Corbel" panose="020B0503020204020204"/>
            </a:rPr>
            <a:t>thể</a:t>
          </a:r>
          <a:r>
            <a:rPr lang="en-US" dirty="0">
              <a:latin typeface="Corbel" panose="020B0503020204020204"/>
            </a:rPr>
            <a:t> </a:t>
          </a:r>
          <a:r>
            <a:rPr lang="en-US" dirty="0" err="1">
              <a:latin typeface="Corbel" panose="020B0503020204020204"/>
            </a:rPr>
            <a:t>chấp</a:t>
          </a:r>
          <a:r>
            <a:rPr lang="en-US" dirty="0">
              <a:latin typeface="Corbel" panose="020B0503020204020204"/>
            </a:rPr>
            <a:t> </a:t>
          </a:r>
          <a:r>
            <a:rPr lang="en-US" dirty="0" err="1">
              <a:latin typeface="Corbel" panose="020B0503020204020204"/>
            </a:rPr>
            <a:t>nhận</a:t>
          </a:r>
          <a:r>
            <a:rPr lang="en-US" dirty="0">
              <a:latin typeface="Corbel" panose="020B0503020204020204"/>
            </a:rPr>
            <a:t> </a:t>
          </a:r>
          <a:r>
            <a:rPr lang="en-US" dirty="0" err="1">
              <a:latin typeface="Corbel" panose="020B0503020204020204"/>
            </a:rPr>
            <a:t>được</a:t>
          </a:r>
          <a:r>
            <a:rPr lang="en-US" dirty="0">
              <a:latin typeface="Corbel" panose="020B0503020204020204"/>
            </a:rPr>
            <a:t> </a:t>
          </a:r>
          <a:r>
            <a:rPr lang="en-US" dirty="0" err="1">
              <a:latin typeface="Corbel" panose="020B0503020204020204"/>
            </a:rPr>
            <a:t>được</a:t>
          </a:r>
          <a:r>
            <a:rPr lang="en-US" dirty="0">
              <a:latin typeface="Corbel" panose="020B0503020204020204"/>
            </a:rPr>
            <a:t> </a:t>
          </a:r>
          <a:r>
            <a:rPr lang="en-US" dirty="0" err="1">
              <a:latin typeface="Corbel" panose="020B0503020204020204"/>
            </a:rPr>
            <a:t>mô</a:t>
          </a:r>
          <a:r>
            <a:rPr lang="en-US" dirty="0">
              <a:latin typeface="Corbel" panose="020B0503020204020204"/>
            </a:rPr>
            <a:t> </a:t>
          </a:r>
          <a:r>
            <a:rPr lang="en-US" dirty="0" err="1">
              <a:latin typeface="Corbel" panose="020B0503020204020204"/>
            </a:rPr>
            <a:t>tả</a:t>
          </a:r>
          <a:r>
            <a:rPr lang="en-US" dirty="0">
              <a:latin typeface="Corbel" panose="020B0503020204020204"/>
            </a:rPr>
            <a:t> </a:t>
          </a:r>
          <a:r>
            <a:rPr lang="en-US" dirty="0" err="1">
              <a:latin typeface="Corbel" panose="020B0503020204020204"/>
            </a:rPr>
            <a:t>như</a:t>
          </a:r>
          <a:r>
            <a:rPr lang="en-US" dirty="0">
              <a:latin typeface="Corbel" panose="020B0503020204020204"/>
            </a:rPr>
            <a:t> </a:t>
          </a:r>
          <a:r>
            <a:rPr lang="en-US" dirty="0" err="1">
              <a:latin typeface="Corbel" panose="020B0503020204020204"/>
            </a:rPr>
            <a:t>sau</a:t>
          </a:r>
          <a:r>
            <a:rPr lang="en-US" dirty="0">
              <a:latin typeface="Corbel" panose="020B0503020204020204"/>
            </a:rPr>
            <a:t>: “</a:t>
          </a:r>
          <a:r>
            <a:rPr lang="en-US" dirty="0" err="1">
              <a:latin typeface="Corbel" panose="020B0503020204020204"/>
            </a:rPr>
            <a:t>Một</a:t>
          </a:r>
          <a:r>
            <a:rPr lang="en-US" dirty="0">
              <a:latin typeface="Corbel" panose="020B0503020204020204"/>
            </a:rPr>
            <a:t> </a:t>
          </a:r>
          <a:r>
            <a:rPr lang="en-US" dirty="0" err="1">
              <a:latin typeface="Corbel" panose="020B0503020204020204"/>
            </a:rPr>
            <a:t>cặp</a:t>
          </a:r>
          <a:r>
            <a:rPr lang="en-US" dirty="0">
              <a:latin typeface="Corbel" panose="020B0503020204020204"/>
            </a:rPr>
            <a:t> (V, w) </a:t>
          </a:r>
          <a:r>
            <a:rPr lang="en-US" dirty="0" err="1">
              <a:latin typeface="Corbel" panose="020B0503020204020204"/>
            </a:rPr>
            <a:t>được</a:t>
          </a:r>
          <a:r>
            <a:rPr lang="en-US" dirty="0">
              <a:latin typeface="Corbel" panose="020B0503020204020204"/>
            </a:rPr>
            <a:t> </a:t>
          </a:r>
          <a:r>
            <a:rPr lang="en-US" dirty="0" err="1">
              <a:latin typeface="Corbel" panose="020B0503020204020204"/>
            </a:rPr>
            <a:t>coi</a:t>
          </a:r>
          <a:r>
            <a:rPr lang="en-US" dirty="0">
              <a:latin typeface="Corbel" panose="020B0503020204020204"/>
            </a:rPr>
            <a:t> </a:t>
          </a:r>
          <a:r>
            <a:rPr lang="en-US" dirty="0" err="1">
              <a:latin typeface="Corbel" panose="020B0503020204020204"/>
            </a:rPr>
            <a:t>là</a:t>
          </a:r>
          <a:r>
            <a:rPr lang="en-US" dirty="0">
              <a:latin typeface="Corbel" panose="020B0503020204020204"/>
            </a:rPr>
            <a:t> </a:t>
          </a:r>
          <a:r>
            <a:rPr lang="en-US" dirty="0" err="1">
              <a:latin typeface="Corbel" panose="020B0503020204020204"/>
            </a:rPr>
            <a:t>có</a:t>
          </a:r>
          <a:r>
            <a:rPr lang="en-US" dirty="0">
              <a:latin typeface="Corbel" panose="020B0503020204020204"/>
            </a:rPr>
            <a:t> </a:t>
          </a:r>
          <a:r>
            <a:rPr lang="en-US" dirty="0" err="1">
              <a:latin typeface="Corbel" panose="020B0503020204020204"/>
            </a:rPr>
            <a:t>thể</a:t>
          </a:r>
          <a:r>
            <a:rPr lang="en-US" dirty="0">
              <a:latin typeface="Corbel" panose="020B0503020204020204"/>
            </a:rPr>
            <a:t> </a:t>
          </a:r>
          <a:r>
            <a:rPr lang="en-US" dirty="0" err="1">
              <a:latin typeface="Corbel" panose="020B0503020204020204"/>
            </a:rPr>
            <a:t>chấp</a:t>
          </a:r>
          <a:r>
            <a:rPr lang="en-US" dirty="0">
              <a:latin typeface="Corbel" panose="020B0503020204020204"/>
            </a:rPr>
            <a:t> </a:t>
          </a:r>
          <a:r>
            <a:rPr lang="en-US" dirty="0" err="1">
              <a:latin typeface="Corbel" panose="020B0503020204020204"/>
            </a:rPr>
            <a:t>nhận</a:t>
          </a:r>
          <a:r>
            <a:rPr lang="en-US" dirty="0">
              <a:latin typeface="Corbel" panose="020B0503020204020204"/>
            </a:rPr>
            <a:t> </a:t>
          </a:r>
          <a:r>
            <a:rPr lang="en-US" dirty="0" err="1">
              <a:latin typeface="Corbel" panose="020B0503020204020204"/>
            </a:rPr>
            <a:t>được</a:t>
          </a:r>
          <a:r>
            <a:rPr lang="en-US" dirty="0">
              <a:latin typeface="Corbel" panose="020B0503020204020204"/>
            </a:rPr>
            <a:t>, </a:t>
          </a:r>
          <a:r>
            <a:rPr lang="en-US" dirty="0" err="1">
              <a:latin typeface="Corbel" panose="020B0503020204020204"/>
            </a:rPr>
            <a:t>nếu</a:t>
          </a:r>
          <a:r>
            <a:rPr lang="en-US" dirty="0">
              <a:latin typeface="Corbel" panose="020B0503020204020204"/>
            </a:rPr>
            <a:t> robot </a:t>
          </a:r>
          <a:r>
            <a:rPr lang="en-US" dirty="0" err="1">
              <a:latin typeface="Corbel" panose="020B0503020204020204"/>
            </a:rPr>
            <a:t>có</a:t>
          </a:r>
          <a:r>
            <a:rPr lang="en-US" dirty="0">
              <a:latin typeface="Corbel" panose="020B0503020204020204"/>
            </a:rPr>
            <a:t> </a:t>
          </a:r>
          <a:r>
            <a:rPr lang="en-US" dirty="0" err="1">
              <a:latin typeface="Corbel" panose="020B0503020204020204"/>
            </a:rPr>
            <a:t>thể</a:t>
          </a:r>
          <a:r>
            <a:rPr lang="en-US" dirty="0">
              <a:latin typeface="Corbel" panose="020B0503020204020204"/>
            </a:rPr>
            <a:t> </a:t>
          </a:r>
          <a:r>
            <a:rPr lang="en-US" dirty="0" err="1">
              <a:latin typeface="Corbel" panose="020B0503020204020204"/>
            </a:rPr>
            <a:t>dừng</a:t>
          </a:r>
          <a:r>
            <a:rPr lang="en-US" dirty="0">
              <a:latin typeface="Corbel" panose="020B0503020204020204"/>
            </a:rPr>
            <a:t> </a:t>
          </a:r>
          <a:r>
            <a:rPr lang="en-US" dirty="0" err="1">
              <a:latin typeface="Corbel" panose="020B0503020204020204"/>
            </a:rPr>
            <a:t>lại</a:t>
          </a:r>
          <a:r>
            <a:rPr lang="en-US" dirty="0">
              <a:latin typeface="Corbel" panose="020B0503020204020204"/>
            </a:rPr>
            <a:t> </a:t>
          </a:r>
          <a:r>
            <a:rPr lang="en-US" dirty="0" err="1">
              <a:latin typeface="Corbel" panose="020B0503020204020204"/>
            </a:rPr>
            <a:t>trước</a:t>
          </a:r>
          <a:r>
            <a:rPr lang="en-US" dirty="0">
              <a:latin typeface="Corbel" panose="020B0503020204020204"/>
            </a:rPr>
            <a:t> </a:t>
          </a:r>
          <a:r>
            <a:rPr lang="en-US" dirty="0" err="1">
              <a:latin typeface="Corbel" panose="020B0503020204020204"/>
            </a:rPr>
            <a:t>khi</a:t>
          </a:r>
          <a:r>
            <a:rPr lang="en-US" dirty="0">
              <a:latin typeface="Corbel" panose="020B0503020204020204"/>
            </a:rPr>
            <a:t> </a:t>
          </a:r>
          <a:r>
            <a:rPr lang="en-US" dirty="0" err="1">
              <a:latin typeface="Corbel" panose="020B0503020204020204"/>
            </a:rPr>
            <a:t>nó</a:t>
          </a:r>
          <a:r>
            <a:rPr lang="en-US" dirty="0">
              <a:latin typeface="Corbel" panose="020B0503020204020204"/>
            </a:rPr>
            <a:t> </a:t>
          </a:r>
          <a:r>
            <a:rPr lang="en-US" dirty="0" err="1">
              <a:latin typeface="Corbel" panose="020B0503020204020204"/>
            </a:rPr>
            <a:t>chạm</a:t>
          </a:r>
          <a:r>
            <a:rPr lang="en-US" dirty="0">
              <a:latin typeface="Corbel" panose="020B0503020204020204"/>
            </a:rPr>
            <a:t> </a:t>
          </a:r>
          <a:r>
            <a:rPr lang="en-US" dirty="0" err="1">
              <a:latin typeface="Corbel" panose="020B0503020204020204"/>
            </a:rPr>
            <a:t>tới</a:t>
          </a:r>
          <a:r>
            <a:rPr lang="en-US" dirty="0">
              <a:latin typeface="Corbel" panose="020B0503020204020204"/>
            </a:rPr>
            <a:t> </a:t>
          </a:r>
          <a:r>
            <a:rPr lang="en-US" dirty="0" err="1">
              <a:latin typeface="Corbel" panose="020B0503020204020204"/>
            </a:rPr>
            <a:t>chướng</a:t>
          </a:r>
          <a:r>
            <a:rPr lang="en-US" dirty="0">
              <a:latin typeface="Corbel" panose="020B0503020204020204"/>
            </a:rPr>
            <a:t> </a:t>
          </a:r>
          <a:r>
            <a:rPr lang="en-US" dirty="0" err="1">
              <a:latin typeface="Corbel" panose="020B0503020204020204"/>
            </a:rPr>
            <a:t>ngại</a:t>
          </a:r>
          <a:r>
            <a:rPr lang="en-US" dirty="0">
              <a:latin typeface="Corbel" panose="020B0503020204020204"/>
            </a:rPr>
            <a:t> </a:t>
          </a:r>
          <a:r>
            <a:rPr lang="en-US" dirty="0" err="1">
              <a:latin typeface="Corbel" panose="020B0503020204020204"/>
            </a:rPr>
            <a:t>vật</a:t>
          </a:r>
          <a:r>
            <a:rPr lang="en-US" dirty="0">
              <a:latin typeface="Corbel" panose="020B0503020204020204"/>
            </a:rPr>
            <a:t> </a:t>
          </a:r>
          <a:r>
            <a:rPr lang="en-US" dirty="0" err="1">
              <a:latin typeface="Corbel" panose="020B0503020204020204"/>
            </a:rPr>
            <a:t>gần</a:t>
          </a:r>
          <a:r>
            <a:rPr lang="en-US" dirty="0">
              <a:latin typeface="Corbel" panose="020B0503020204020204"/>
            </a:rPr>
            <a:t> </a:t>
          </a:r>
          <a:r>
            <a:rPr lang="en-US" dirty="0" err="1">
              <a:latin typeface="Corbel" panose="020B0503020204020204"/>
            </a:rPr>
            <a:t>nhất</a:t>
          </a:r>
          <a:r>
            <a:rPr lang="en-US" dirty="0">
              <a:latin typeface="Corbel" panose="020B0503020204020204"/>
            </a:rPr>
            <a:t> </a:t>
          </a:r>
          <a:r>
            <a:rPr lang="en-US" dirty="0" err="1">
              <a:latin typeface="Corbel" panose="020B0503020204020204"/>
            </a:rPr>
            <a:t>trên</a:t>
          </a:r>
          <a:r>
            <a:rPr lang="en-US" dirty="0">
              <a:latin typeface="Corbel" panose="020B0503020204020204"/>
            </a:rPr>
            <a:t> </a:t>
          </a:r>
          <a:r>
            <a:rPr lang="en-US" dirty="0" err="1">
              <a:latin typeface="Corbel" panose="020B0503020204020204"/>
            </a:rPr>
            <a:t>đường</a:t>
          </a:r>
          <a:r>
            <a:rPr lang="en-US" dirty="0">
              <a:latin typeface="Corbel" panose="020B0503020204020204"/>
            </a:rPr>
            <a:t> </a:t>
          </a:r>
          <a:r>
            <a:rPr lang="en-US" dirty="0" err="1">
              <a:latin typeface="Corbel" panose="020B0503020204020204"/>
            </a:rPr>
            <a:t>cong</a:t>
          </a:r>
          <a:r>
            <a:rPr lang="en-US" dirty="0">
              <a:latin typeface="Corbel" panose="020B0503020204020204"/>
            </a:rPr>
            <a:t> </a:t>
          </a:r>
          <a:r>
            <a:rPr lang="en-US" dirty="0" err="1">
              <a:latin typeface="Corbel" panose="020B0503020204020204"/>
            </a:rPr>
            <a:t>tương</a:t>
          </a:r>
          <a:r>
            <a:rPr lang="en-US" dirty="0">
              <a:latin typeface="Corbel" panose="020B0503020204020204"/>
            </a:rPr>
            <a:t> </a:t>
          </a:r>
          <a:r>
            <a:rPr lang="en-US" dirty="0" err="1">
              <a:latin typeface="Corbel" panose="020B0503020204020204"/>
            </a:rPr>
            <a:t>ứng</a:t>
          </a:r>
          <a:r>
            <a:rPr lang="en-US" dirty="0">
              <a:latin typeface="Corbel" panose="020B0503020204020204"/>
            </a:rPr>
            <a:t>” </a:t>
          </a:r>
        </a:p>
      </dgm:t>
    </dgm:pt>
    <dgm:pt modelId="{1BBB4647-604C-4C28-A459-EFEB02EDC380}" type="parTrans" cxnId="{65F1C19F-930B-490B-9179-45E422AA3B17}">
      <dgm:prSet/>
      <dgm:spPr/>
      <dgm:t>
        <a:bodyPr/>
        <a:lstStyle/>
        <a:p>
          <a:endParaRPr lang="en-US"/>
        </a:p>
      </dgm:t>
    </dgm:pt>
    <dgm:pt modelId="{0F883A40-6B61-483B-BFB3-7E68C3177CA0}" type="sibTrans" cxnId="{65F1C19F-930B-490B-9179-45E422AA3B17}">
      <dgm:prSet/>
      <dgm:spPr/>
      <dgm:t>
        <a:bodyPr/>
        <a:lstStyle/>
        <a:p>
          <a:endParaRPr lang="en-US"/>
        </a:p>
      </dgm:t>
    </dgm:pt>
    <dgm:pt modelId="{A72B3E76-F74D-4D3C-B7DB-FF45F4770801}">
      <dgm:prSet phldr="0"/>
      <dgm:spPr/>
      <dgm:t>
        <a:bodyPr/>
        <a:lstStyle/>
        <a:p>
          <a:endParaRPr lang="en-US" dirty="0">
            <a:latin typeface="Corbel" panose="020B0503020204020204"/>
          </a:endParaRPr>
        </a:p>
      </dgm:t>
    </dgm:pt>
    <dgm:pt modelId="{4C3275B4-A767-4880-84FC-FFA897E15446}" type="parTrans" cxnId="{2C4250D9-80A3-47A0-BE23-A815413F6A69}">
      <dgm:prSet/>
      <dgm:spPr/>
      <dgm:t>
        <a:bodyPr/>
        <a:lstStyle/>
        <a:p>
          <a:endParaRPr lang="en-US"/>
        </a:p>
      </dgm:t>
    </dgm:pt>
    <dgm:pt modelId="{B0374115-0AEC-448D-9470-9E4A7BF11D2D}" type="sibTrans" cxnId="{2C4250D9-80A3-47A0-BE23-A815413F6A69}">
      <dgm:prSet/>
      <dgm:spPr/>
      <dgm:t>
        <a:bodyPr/>
        <a:lstStyle/>
        <a:p>
          <a:endParaRPr lang="en-US"/>
        </a:p>
      </dgm:t>
    </dgm:pt>
    <dgm:pt modelId="{C58F379C-9BCA-4F61-9FB4-43D8A6650060}">
      <dgm:prSet phldr="0"/>
      <dgm:spPr/>
      <dgm:t>
        <a:bodyPr/>
        <a:lstStyle/>
        <a:p>
          <a:endParaRPr lang="en-US" dirty="0">
            <a:latin typeface="Corbel" panose="020B0503020204020204"/>
          </a:endParaRPr>
        </a:p>
      </dgm:t>
    </dgm:pt>
    <dgm:pt modelId="{C554C6DD-A052-43A2-840C-E90A6710E1E6}" type="parTrans" cxnId="{44777FF8-F081-4385-9E5A-6D48505DBDC8}">
      <dgm:prSet/>
      <dgm:spPr/>
      <dgm:t>
        <a:bodyPr/>
        <a:lstStyle/>
        <a:p>
          <a:endParaRPr lang="en-US"/>
        </a:p>
      </dgm:t>
    </dgm:pt>
    <dgm:pt modelId="{80A6FEB0-313E-48F6-B197-51D71A9ACFEB}" type="sibTrans" cxnId="{44777FF8-F081-4385-9E5A-6D48505DBDC8}">
      <dgm:prSet/>
      <dgm:spPr/>
      <dgm:t>
        <a:bodyPr/>
        <a:lstStyle/>
        <a:p>
          <a:endParaRPr lang="en-US"/>
        </a:p>
      </dgm:t>
    </dgm:pt>
    <dgm:pt modelId="{E3BCDB61-C0CB-4588-8CD1-CCFFE33B2E6E}">
      <dgm:prSet phldr="0"/>
      <dgm:spPr/>
      <dgm:t>
        <a:bodyPr/>
        <a:lstStyle/>
        <a:p>
          <a:endParaRPr lang="en-US" dirty="0">
            <a:latin typeface="Corbel" panose="020B0503020204020204"/>
          </a:endParaRPr>
        </a:p>
      </dgm:t>
    </dgm:pt>
    <dgm:pt modelId="{AB5771B0-D843-4859-832C-283A6086DA74}" type="parTrans" cxnId="{E1A3781E-CD8F-4958-9ECC-943AB8690AD2}">
      <dgm:prSet/>
      <dgm:spPr/>
      <dgm:t>
        <a:bodyPr/>
        <a:lstStyle/>
        <a:p>
          <a:endParaRPr lang="en-US"/>
        </a:p>
      </dgm:t>
    </dgm:pt>
    <dgm:pt modelId="{DB659CBE-CD29-4D5B-83AA-5DDC9BA8133C}" type="sibTrans" cxnId="{E1A3781E-CD8F-4958-9ECC-943AB8690AD2}">
      <dgm:prSet/>
      <dgm:spPr/>
      <dgm:t>
        <a:bodyPr/>
        <a:lstStyle/>
        <a:p>
          <a:endParaRPr lang="en-US"/>
        </a:p>
      </dgm:t>
    </dgm:pt>
    <dgm:pt modelId="{F856AD23-1F00-4CE8-93AC-03FDED157860}">
      <dgm:prSet phldr="0"/>
      <dgm:spPr/>
      <dgm:t>
        <a:bodyPr/>
        <a:lstStyle/>
        <a:p>
          <a:pPr algn="l"/>
          <a:endParaRPr lang="en-US" dirty="0">
            <a:latin typeface="Corbel" panose="020B0503020204020204"/>
          </a:endParaRPr>
        </a:p>
      </dgm:t>
    </dgm:pt>
    <dgm:pt modelId="{D4E4ECFD-F922-4377-B56D-2B6F962369D7}" type="parTrans" cxnId="{1C74383D-C940-447F-8556-A9F38109736D}">
      <dgm:prSet/>
      <dgm:spPr/>
      <dgm:t>
        <a:bodyPr/>
        <a:lstStyle/>
        <a:p>
          <a:endParaRPr lang="en-US"/>
        </a:p>
      </dgm:t>
    </dgm:pt>
    <dgm:pt modelId="{DFBFF5FB-E4F5-4985-896B-861394A9F530}" type="sibTrans" cxnId="{1C74383D-C940-447F-8556-A9F38109736D}">
      <dgm:prSet/>
      <dgm:spPr/>
      <dgm:t>
        <a:bodyPr/>
        <a:lstStyle/>
        <a:p>
          <a:endParaRPr lang="en-US"/>
        </a:p>
      </dgm:t>
    </dgm:pt>
    <dgm:pt modelId="{2017B316-1942-48BD-9C29-ED6B4899CBAD}">
      <dgm:prSet phldr="0"/>
      <dgm:spPr/>
      <dgm:t>
        <a:bodyPr/>
        <a:lstStyle/>
        <a:p>
          <a:pPr algn="l"/>
          <a:endParaRPr lang="en-US" dirty="0">
            <a:latin typeface="Corbel" panose="020B0503020204020204"/>
          </a:endParaRPr>
        </a:p>
      </dgm:t>
    </dgm:pt>
    <dgm:pt modelId="{E26F1C7F-0B65-4E1B-9A0E-BD1B0082B3ED}" type="parTrans" cxnId="{B1C1EDEC-1AA4-4B1E-B6EE-95B95BA6D46F}">
      <dgm:prSet/>
      <dgm:spPr/>
      <dgm:t>
        <a:bodyPr/>
        <a:lstStyle/>
        <a:p>
          <a:endParaRPr lang="en-US"/>
        </a:p>
      </dgm:t>
    </dgm:pt>
    <dgm:pt modelId="{6FB6DFF5-5EAC-4532-97C7-C2DE6D5E9F69}" type="sibTrans" cxnId="{B1C1EDEC-1AA4-4B1E-B6EE-95B95BA6D46F}">
      <dgm:prSet/>
      <dgm:spPr/>
      <dgm:t>
        <a:bodyPr/>
        <a:lstStyle/>
        <a:p>
          <a:endParaRPr lang="en-US"/>
        </a:p>
      </dgm:t>
    </dgm:pt>
    <dgm:pt modelId="{04529DD3-DD26-40BB-A8C9-97A25E0F8BE8}">
      <dgm:prSet phldr="0"/>
      <dgm:spPr/>
      <dgm:t>
        <a:bodyPr/>
        <a:lstStyle/>
        <a:p>
          <a:pPr algn="l"/>
          <a:endParaRPr lang="en-US" dirty="0">
            <a:latin typeface="Corbel" panose="020B0503020204020204"/>
          </a:endParaRPr>
        </a:p>
      </dgm:t>
    </dgm:pt>
    <dgm:pt modelId="{546FF497-0439-4737-A764-908A66F5D40B}" type="parTrans" cxnId="{378B9640-396D-4A15-BE21-19ED50339048}">
      <dgm:prSet/>
      <dgm:spPr/>
      <dgm:t>
        <a:bodyPr/>
        <a:lstStyle/>
        <a:p>
          <a:endParaRPr lang="en-US"/>
        </a:p>
      </dgm:t>
    </dgm:pt>
    <dgm:pt modelId="{C43B3283-62D6-40A4-AD7A-B0CC90D8AB12}" type="sibTrans" cxnId="{378B9640-396D-4A15-BE21-19ED50339048}">
      <dgm:prSet/>
      <dgm:spPr/>
      <dgm:t>
        <a:bodyPr/>
        <a:lstStyle/>
        <a:p>
          <a:endParaRPr lang="en-US"/>
        </a:p>
      </dgm:t>
    </dgm:pt>
    <dgm:pt modelId="{DED4A118-7C49-4177-AABD-009DCCA8E107}" type="pres">
      <dgm:prSet presAssocID="{3FF674B1-A5B9-4BD7-9C0F-53560F76B201}" presName="linear" presStyleCnt="0">
        <dgm:presLayoutVars>
          <dgm:dir/>
          <dgm:animLvl val="lvl"/>
          <dgm:resizeHandles val="exact"/>
        </dgm:presLayoutVars>
      </dgm:prSet>
      <dgm:spPr/>
    </dgm:pt>
    <dgm:pt modelId="{B8394F5E-3FD7-490C-A076-9626C0D6E53C}" type="pres">
      <dgm:prSet presAssocID="{D39E302F-E1E1-4403-9C9E-E8B8ED37E372}" presName="parentLin" presStyleCnt="0"/>
      <dgm:spPr/>
    </dgm:pt>
    <dgm:pt modelId="{D9FDEDDD-A8C2-451E-8E15-185816EEC2CC}" type="pres">
      <dgm:prSet presAssocID="{D39E302F-E1E1-4403-9C9E-E8B8ED37E372}" presName="parentLeftMargin" presStyleLbl="node1" presStyleIdx="0" presStyleCnt="1"/>
      <dgm:spPr/>
    </dgm:pt>
    <dgm:pt modelId="{CB164AA8-F4CD-46DB-B880-688265419666}" type="pres">
      <dgm:prSet presAssocID="{D39E302F-E1E1-4403-9C9E-E8B8ED37E372}" presName="parentText" presStyleLbl="node1" presStyleIdx="0" presStyleCnt="1">
        <dgm:presLayoutVars>
          <dgm:chMax val="0"/>
          <dgm:bulletEnabled val="1"/>
        </dgm:presLayoutVars>
      </dgm:prSet>
      <dgm:spPr/>
    </dgm:pt>
    <dgm:pt modelId="{47027389-7660-4680-97B3-36BC7C83CC62}" type="pres">
      <dgm:prSet presAssocID="{D39E302F-E1E1-4403-9C9E-E8B8ED37E372}" presName="negativeSpace" presStyleCnt="0"/>
      <dgm:spPr/>
    </dgm:pt>
    <dgm:pt modelId="{34960006-5CC1-4E70-A78B-9BC51A159D5D}" type="pres">
      <dgm:prSet presAssocID="{D39E302F-E1E1-4403-9C9E-E8B8ED37E372}" presName="childText" presStyleLbl="conFgAcc1" presStyleIdx="0" presStyleCnt="1">
        <dgm:presLayoutVars>
          <dgm:bulletEnabled val="1"/>
        </dgm:presLayoutVars>
      </dgm:prSet>
      <dgm:spPr/>
    </dgm:pt>
  </dgm:ptLst>
  <dgm:cxnLst>
    <dgm:cxn modelId="{6F632B01-B253-4E76-8C2F-C227C17F74C3}" type="presOf" srcId="{D39E302F-E1E1-4403-9C9E-E8B8ED37E372}" destId="{CB164AA8-F4CD-46DB-B880-688265419666}" srcOrd="1" destOrd="0" presId="urn:microsoft.com/office/officeart/2005/8/layout/list1"/>
    <dgm:cxn modelId="{50446906-45EF-4836-9B4C-D4758C153C62}" type="presOf" srcId="{F856AD23-1F00-4CE8-93AC-03FDED157860}" destId="{34960006-5CC1-4E70-A78B-9BC51A159D5D}" srcOrd="0" destOrd="5" presId="urn:microsoft.com/office/officeart/2005/8/layout/list1"/>
    <dgm:cxn modelId="{772ECF18-5814-4E7A-BCBA-81EDEEE70A0F}" type="presOf" srcId="{E3BCDB61-C0CB-4588-8CD1-CCFFE33B2E6E}" destId="{34960006-5CC1-4E70-A78B-9BC51A159D5D}" srcOrd="0" destOrd="3" presId="urn:microsoft.com/office/officeart/2005/8/layout/list1"/>
    <dgm:cxn modelId="{C185671E-A701-4D59-8740-3B5A482A2F39}" type="presOf" srcId="{E5E988B8-57E2-48E6-BCF9-D120522155FA}" destId="{34960006-5CC1-4E70-A78B-9BC51A159D5D}" srcOrd="0" destOrd="4" presId="urn:microsoft.com/office/officeart/2005/8/layout/list1"/>
    <dgm:cxn modelId="{E1A3781E-CD8F-4958-9ECC-943AB8690AD2}" srcId="{D39E302F-E1E1-4403-9C9E-E8B8ED37E372}" destId="{E3BCDB61-C0CB-4588-8CD1-CCFFE33B2E6E}" srcOrd="3" destOrd="0" parTransId="{AB5771B0-D843-4859-832C-283A6086DA74}" sibTransId="{DB659CBE-CD29-4D5B-83AA-5DDC9BA8133C}"/>
    <dgm:cxn modelId="{E1EA5534-8523-464E-A52F-A576AC191742}" srcId="{D39E302F-E1E1-4403-9C9E-E8B8ED37E372}" destId="{76367A03-F7A5-42BC-B243-842179F4CF69}" srcOrd="0" destOrd="0" parTransId="{FA8C126C-7B9B-44FC-9891-B9B3A473AF4A}" sibTransId="{57CE4EAF-29FB-4A48-9F7B-6C5047D7389A}"/>
    <dgm:cxn modelId="{5E623A3B-D721-4BC5-8743-9A60F9CC61E3}" type="presOf" srcId="{3FF674B1-A5B9-4BD7-9C0F-53560F76B201}" destId="{DED4A118-7C49-4177-AABD-009DCCA8E107}" srcOrd="0" destOrd="0" presId="urn:microsoft.com/office/officeart/2005/8/layout/list1"/>
    <dgm:cxn modelId="{1C74383D-C940-447F-8556-A9F38109736D}" srcId="{D39E302F-E1E1-4403-9C9E-E8B8ED37E372}" destId="{F856AD23-1F00-4CE8-93AC-03FDED157860}" srcOrd="5" destOrd="0" parTransId="{D4E4ECFD-F922-4377-B56D-2B6F962369D7}" sibTransId="{DFBFF5FB-E4F5-4985-896B-861394A9F530}"/>
    <dgm:cxn modelId="{378B9640-396D-4A15-BE21-19ED50339048}" srcId="{D39E302F-E1E1-4403-9C9E-E8B8ED37E372}" destId="{04529DD3-DD26-40BB-A8C9-97A25E0F8BE8}" srcOrd="7" destOrd="0" parTransId="{546FF497-0439-4737-A764-908A66F5D40B}" sibTransId="{C43B3283-62D6-40A4-AD7A-B0CC90D8AB12}"/>
    <dgm:cxn modelId="{CB5AF58D-4BC5-4C71-BBE2-5F312D28912C}" type="presOf" srcId="{D39E302F-E1E1-4403-9C9E-E8B8ED37E372}" destId="{D9FDEDDD-A8C2-451E-8E15-185816EEC2CC}" srcOrd="0" destOrd="0" presId="urn:microsoft.com/office/officeart/2005/8/layout/list1"/>
    <dgm:cxn modelId="{65F1C19F-930B-490B-9179-45E422AA3B17}" srcId="{D39E302F-E1E1-4403-9C9E-E8B8ED37E372}" destId="{E5E988B8-57E2-48E6-BCF9-D120522155FA}" srcOrd="4" destOrd="0" parTransId="{1BBB4647-604C-4C28-A459-EFEB02EDC380}" sibTransId="{0F883A40-6B61-483B-BFB3-7E68C3177CA0}"/>
    <dgm:cxn modelId="{2DDF14A8-C317-4E5D-B413-32971D6A04C3}" type="presOf" srcId="{04529DD3-DD26-40BB-A8C9-97A25E0F8BE8}" destId="{34960006-5CC1-4E70-A78B-9BC51A159D5D}" srcOrd="0" destOrd="7" presId="urn:microsoft.com/office/officeart/2005/8/layout/list1"/>
    <dgm:cxn modelId="{8BA179B9-0728-4F46-B656-EDB8CC122C55}" type="presOf" srcId="{A72B3E76-F74D-4D3C-B7DB-FF45F4770801}" destId="{34960006-5CC1-4E70-A78B-9BC51A159D5D}" srcOrd="0" destOrd="1" presId="urn:microsoft.com/office/officeart/2005/8/layout/list1"/>
    <dgm:cxn modelId="{B5F2A9C0-4583-4435-BD8C-17F36FA44AD1}" type="presOf" srcId="{C58F379C-9BCA-4F61-9FB4-43D8A6650060}" destId="{34960006-5CC1-4E70-A78B-9BC51A159D5D}" srcOrd="0" destOrd="2" presId="urn:microsoft.com/office/officeart/2005/8/layout/list1"/>
    <dgm:cxn modelId="{29AC4ACD-4EEC-4BAF-9004-F6C5D68440CC}" srcId="{3FF674B1-A5B9-4BD7-9C0F-53560F76B201}" destId="{D39E302F-E1E1-4403-9C9E-E8B8ED37E372}" srcOrd="0" destOrd="0" parTransId="{0ED6EE75-9C21-4BAE-A04C-CD63381DA256}" sibTransId="{60018C89-0216-4FDB-A823-889088559318}"/>
    <dgm:cxn modelId="{0D08D8D3-4A0B-42A6-A266-22A9ECDF087A}" type="presOf" srcId="{76367A03-F7A5-42BC-B243-842179F4CF69}" destId="{34960006-5CC1-4E70-A78B-9BC51A159D5D}" srcOrd="0" destOrd="0" presId="urn:microsoft.com/office/officeart/2005/8/layout/list1"/>
    <dgm:cxn modelId="{2C4250D9-80A3-47A0-BE23-A815413F6A69}" srcId="{D39E302F-E1E1-4403-9C9E-E8B8ED37E372}" destId="{A72B3E76-F74D-4D3C-B7DB-FF45F4770801}" srcOrd="1" destOrd="0" parTransId="{4C3275B4-A767-4880-84FC-FFA897E15446}" sibTransId="{B0374115-0AEC-448D-9470-9E4A7BF11D2D}"/>
    <dgm:cxn modelId="{B1C1EDEC-1AA4-4B1E-B6EE-95B95BA6D46F}" srcId="{D39E302F-E1E1-4403-9C9E-E8B8ED37E372}" destId="{2017B316-1942-48BD-9C29-ED6B4899CBAD}" srcOrd="6" destOrd="0" parTransId="{E26F1C7F-0B65-4E1B-9A0E-BD1B0082B3ED}" sibTransId="{6FB6DFF5-5EAC-4532-97C7-C2DE6D5E9F69}"/>
    <dgm:cxn modelId="{1244FAF5-CD2D-4F0B-8422-46A848949525}" type="presOf" srcId="{2017B316-1942-48BD-9C29-ED6B4899CBAD}" destId="{34960006-5CC1-4E70-A78B-9BC51A159D5D}" srcOrd="0" destOrd="6" presId="urn:microsoft.com/office/officeart/2005/8/layout/list1"/>
    <dgm:cxn modelId="{44777FF8-F081-4385-9E5A-6D48505DBDC8}" srcId="{D39E302F-E1E1-4403-9C9E-E8B8ED37E372}" destId="{C58F379C-9BCA-4F61-9FB4-43D8A6650060}" srcOrd="2" destOrd="0" parTransId="{C554C6DD-A052-43A2-840C-E90A6710E1E6}" sibTransId="{80A6FEB0-313E-48F6-B197-51D71A9ACFEB}"/>
    <dgm:cxn modelId="{181AE695-6DD8-4EB6-BFF9-8B98BE1FC431}" type="presParOf" srcId="{DED4A118-7C49-4177-AABD-009DCCA8E107}" destId="{B8394F5E-3FD7-490C-A076-9626C0D6E53C}" srcOrd="0" destOrd="0" presId="urn:microsoft.com/office/officeart/2005/8/layout/list1"/>
    <dgm:cxn modelId="{D505E46A-CF56-46E7-9A43-D868B118AA28}" type="presParOf" srcId="{B8394F5E-3FD7-490C-A076-9626C0D6E53C}" destId="{D9FDEDDD-A8C2-451E-8E15-185816EEC2CC}" srcOrd="0" destOrd="0" presId="urn:microsoft.com/office/officeart/2005/8/layout/list1"/>
    <dgm:cxn modelId="{E53BDD97-C47E-406C-9C15-978127271607}" type="presParOf" srcId="{B8394F5E-3FD7-490C-A076-9626C0D6E53C}" destId="{CB164AA8-F4CD-46DB-B880-688265419666}" srcOrd="1" destOrd="0" presId="urn:microsoft.com/office/officeart/2005/8/layout/list1"/>
    <dgm:cxn modelId="{2632E27D-C775-48BC-B524-D462FBE52B16}" type="presParOf" srcId="{DED4A118-7C49-4177-AABD-009DCCA8E107}" destId="{47027389-7660-4680-97B3-36BC7C83CC62}" srcOrd="1" destOrd="0" presId="urn:microsoft.com/office/officeart/2005/8/layout/list1"/>
    <dgm:cxn modelId="{5DAAD998-7FEC-427D-B379-459D5D16D010}" type="presParOf" srcId="{DED4A118-7C49-4177-AABD-009DCCA8E107}" destId="{34960006-5CC1-4E70-A78B-9BC51A159D5D}"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FF674B1-A5B9-4BD7-9C0F-53560F76B20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B3212E4C-0C88-441F-A3F0-CFC73A4FEC72}">
      <dgm:prSet phldrT="[Text]" phldr="0"/>
      <dgm:spPr/>
      <dgm:t>
        <a:bodyPr/>
        <a:lstStyle/>
        <a:p>
          <a:pPr rtl="0"/>
          <a:r>
            <a:rPr lang="en-US" dirty="0">
              <a:latin typeface="Corbel" panose="020B0503020204020204"/>
            </a:rPr>
            <a:t>Objective function calculation</a:t>
          </a:r>
          <a:endParaRPr lang="en-US" dirty="0"/>
        </a:p>
      </dgm:t>
    </dgm:pt>
    <dgm:pt modelId="{F0D2A72C-3109-4042-B728-2AAADA59E760}" type="parTrans" cxnId="{75284E0E-72B5-4A46-A00D-1600C1032E47}">
      <dgm:prSet/>
      <dgm:spPr/>
      <dgm:t>
        <a:bodyPr/>
        <a:lstStyle/>
        <a:p>
          <a:endParaRPr lang="en-US"/>
        </a:p>
      </dgm:t>
    </dgm:pt>
    <dgm:pt modelId="{8316287C-F496-4F0E-BAAC-880651BB58EE}" type="sibTrans" cxnId="{75284E0E-72B5-4A46-A00D-1600C1032E47}">
      <dgm:prSet/>
      <dgm:spPr/>
      <dgm:t>
        <a:bodyPr/>
        <a:lstStyle/>
        <a:p>
          <a:endParaRPr lang="en-US"/>
        </a:p>
      </dgm:t>
    </dgm:pt>
    <dgm:pt modelId="{8E08181E-741C-47C4-A753-9A3491C4240B}">
      <dgm:prSet phldrT="[Text]" phldr="0"/>
      <dgm:spPr/>
      <dgm:t>
        <a:bodyPr/>
        <a:lstStyle/>
        <a:p>
          <a:pPr rtl="0"/>
          <a:r>
            <a:rPr lang="en-US" dirty="0">
              <a:latin typeface="Corbel" panose="020B0503020204020204"/>
            </a:rPr>
            <a:t>DWA </a:t>
          </a:r>
          <a:r>
            <a:rPr lang="en-US" dirty="0" err="1">
              <a:latin typeface="Corbel" panose="020B0503020204020204"/>
            </a:rPr>
            <a:t>sử</a:t>
          </a:r>
          <a:r>
            <a:rPr lang="en-US" dirty="0">
              <a:latin typeface="Corbel" panose="020B0503020204020204"/>
            </a:rPr>
            <a:t> </a:t>
          </a:r>
          <a:r>
            <a:rPr lang="en-US" dirty="0" err="1">
              <a:latin typeface="Corbel" panose="020B0503020204020204"/>
            </a:rPr>
            <a:t>dụng</a:t>
          </a:r>
          <a:r>
            <a:rPr lang="en-US" dirty="0">
              <a:latin typeface="Corbel" panose="020B0503020204020204"/>
            </a:rPr>
            <a:t> </a:t>
          </a:r>
          <a:r>
            <a:rPr lang="en-US" dirty="0" err="1">
              <a:latin typeface="Corbel" panose="020B0503020204020204"/>
            </a:rPr>
            <a:t>ba</a:t>
          </a:r>
          <a:r>
            <a:rPr lang="en-US" dirty="0">
              <a:latin typeface="Corbel" panose="020B0503020204020204"/>
            </a:rPr>
            <a:t> </a:t>
          </a:r>
          <a:r>
            <a:rPr lang="en-US" dirty="0" err="1">
              <a:latin typeface="Corbel" panose="020B0503020204020204"/>
            </a:rPr>
            <a:t>thành</a:t>
          </a:r>
          <a:r>
            <a:rPr lang="en-US" dirty="0">
              <a:latin typeface="Corbel" panose="020B0503020204020204"/>
            </a:rPr>
            <a:t> </a:t>
          </a:r>
          <a:r>
            <a:rPr lang="en-US" dirty="0" err="1">
              <a:latin typeface="Corbel" panose="020B0503020204020204"/>
            </a:rPr>
            <a:t>phần</a:t>
          </a:r>
          <a:r>
            <a:rPr lang="en-US" dirty="0">
              <a:latin typeface="Corbel" panose="020B0503020204020204"/>
            </a:rPr>
            <a:t> </a:t>
          </a:r>
          <a:r>
            <a:rPr lang="en-US" dirty="0" err="1">
              <a:latin typeface="Corbel" panose="020B0503020204020204"/>
            </a:rPr>
            <a:t>để</a:t>
          </a:r>
          <a:r>
            <a:rPr lang="en-US" dirty="0">
              <a:latin typeface="Corbel" panose="020B0503020204020204"/>
            </a:rPr>
            <a:t> </a:t>
          </a:r>
          <a:r>
            <a:rPr lang="en-US" dirty="0" err="1">
              <a:latin typeface="Corbel" panose="020B0503020204020204"/>
            </a:rPr>
            <a:t>đánh</a:t>
          </a:r>
          <a:r>
            <a:rPr lang="en-US" dirty="0">
              <a:latin typeface="Corbel" panose="020B0503020204020204"/>
            </a:rPr>
            <a:t> </a:t>
          </a:r>
          <a:r>
            <a:rPr lang="en-US" dirty="0" err="1">
              <a:latin typeface="Corbel" panose="020B0503020204020204"/>
            </a:rPr>
            <a:t>giá</a:t>
          </a:r>
          <a:r>
            <a:rPr lang="en-US" dirty="0">
              <a:latin typeface="Corbel" panose="020B0503020204020204"/>
            </a:rPr>
            <a:t> </a:t>
          </a:r>
          <a:r>
            <a:rPr lang="en-US" dirty="0" err="1">
              <a:latin typeface="Corbel" panose="020B0503020204020204"/>
            </a:rPr>
            <a:t>các</a:t>
          </a:r>
          <a:r>
            <a:rPr lang="en-US" dirty="0">
              <a:latin typeface="Corbel" panose="020B0503020204020204"/>
            </a:rPr>
            <a:t> </a:t>
          </a:r>
          <a:r>
            <a:rPr lang="en-US" dirty="0" err="1">
              <a:latin typeface="Corbel" panose="020B0503020204020204"/>
            </a:rPr>
            <a:t>cặp</a:t>
          </a:r>
          <a:r>
            <a:rPr lang="en-US" dirty="0">
              <a:latin typeface="Corbel" panose="020B0503020204020204"/>
            </a:rPr>
            <a:t> </a:t>
          </a:r>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Một</a:t>
          </a:r>
          <a:r>
            <a:rPr lang="en-US" dirty="0">
              <a:latin typeface="Corbel" panose="020B0503020204020204"/>
            </a:rPr>
            <a:t> </a:t>
          </a:r>
          <a:r>
            <a:rPr lang="en-US" dirty="0" err="1">
              <a:latin typeface="Corbel" panose="020B0503020204020204"/>
            </a:rPr>
            <a:t>trong</a:t>
          </a:r>
          <a:r>
            <a:rPr lang="en-US" dirty="0">
              <a:latin typeface="Corbel" panose="020B0503020204020204"/>
            </a:rPr>
            <a:t> </a:t>
          </a:r>
          <a:r>
            <a:rPr lang="en-US" dirty="0" err="1">
              <a:latin typeface="Corbel" panose="020B0503020204020204"/>
            </a:rPr>
            <a:t>số</a:t>
          </a:r>
          <a:r>
            <a:rPr lang="en-US" dirty="0">
              <a:latin typeface="Corbel" panose="020B0503020204020204"/>
            </a:rPr>
            <a:t> </a:t>
          </a:r>
          <a:r>
            <a:rPr lang="en-US" dirty="0" err="1">
              <a:latin typeface="Corbel" panose="020B0503020204020204"/>
            </a:rPr>
            <a:t>đó</a:t>
          </a:r>
          <a:r>
            <a:rPr lang="en-US" dirty="0">
              <a:latin typeface="Corbel" panose="020B0503020204020204"/>
            </a:rPr>
            <a:t> </a:t>
          </a:r>
          <a:r>
            <a:rPr lang="en-US" dirty="0" err="1">
              <a:latin typeface="Corbel" panose="020B0503020204020204"/>
            </a:rPr>
            <a:t>là</a:t>
          </a:r>
          <a:r>
            <a:rPr lang="en-US" dirty="0">
              <a:latin typeface="Corbel" panose="020B0503020204020204"/>
            </a:rPr>
            <a:t> </a:t>
          </a:r>
          <a:r>
            <a:rPr lang="en-US" dirty="0" err="1">
              <a:latin typeface="Corbel" panose="020B0503020204020204"/>
            </a:rPr>
            <a:t>chức</a:t>
          </a:r>
          <a:r>
            <a:rPr lang="en-US" dirty="0">
              <a:latin typeface="Corbel" panose="020B0503020204020204"/>
            </a:rPr>
            <a:t> </a:t>
          </a:r>
          <a:r>
            <a:rPr lang="en-US" dirty="0" err="1">
              <a:latin typeface="Corbel" panose="020B0503020204020204"/>
            </a:rPr>
            <a:t>năng</a:t>
          </a:r>
          <a:r>
            <a:rPr lang="en-US" dirty="0">
              <a:latin typeface="Corbel" panose="020B0503020204020204"/>
            </a:rPr>
            <a:t> </a:t>
          </a:r>
          <a:r>
            <a:rPr lang="en-US" dirty="0" err="1">
              <a:latin typeface="Corbel" panose="020B0503020204020204"/>
            </a:rPr>
            <a:t>khoảng</a:t>
          </a:r>
          <a:r>
            <a:rPr lang="en-US" dirty="0">
              <a:latin typeface="Corbel" panose="020B0503020204020204"/>
            </a:rPr>
            <a:t> </a:t>
          </a:r>
          <a:r>
            <a:rPr lang="en-US" dirty="0" err="1">
              <a:latin typeface="Corbel" panose="020B0503020204020204"/>
            </a:rPr>
            <a:t>cách</a:t>
          </a:r>
          <a:r>
            <a:rPr lang="en-US" dirty="0">
              <a:latin typeface="Corbel" panose="020B0503020204020204"/>
            </a:rPr>
            <a:t> </a:t>
          </a:r>
          <a:r>
            <a:rPr lang="en-US" dirty="0" err="1">
              <a:latin typeface="Corbel" panose="020B0503020204020204"/>
            </a:rPr>
            <a:t>xử</a:t>
          </a:r>
          <a:r>
            <a:rPr lang="en-US" dirty="0">
              <a:latin typeface="Corbel" panose="020B0503020204020204"/>
            </a:rPr>
            <a:t> </a:t>
          </a:r>
          <a:r>
            <a:rPr lang="en-US" dirty="0" err="1">
              <a:latin typeface="Corbel" panose="020B0503020204020204"/>
            </a:rPr>
            <a:t>phạt</a:t>
          </a:r>
          <a:r>
            <a:rPr lang="en-US" dirty="0">
              <a:latin typeface="Corbel" panose="020B0503020204020204"/>
            </a:rPr>
            <a:t> </a:t>
          </a:r>
          <a:r>
            <a:rPr lang="en-US" dirty="0" err="1">
              <a:latin typeface="Corbel" panose="020B0503020204020204"/>
            </a:rPr>
            <a:t>vận</a:t>
          </a:r>
          <a:r>
            <a:rPr lang="en-US" dirty="0">
              <a:latin typeface="Corbel" panose="020B0503020204020204"/>
            </a:rPr>
            <a:t> </a:t>
          </a:r>
          <a:r>
            <a:rPr lang="en-US" dirty="0" err="1">
              <a:latin typeface="Corbel" panose="020B0503020204020204"/>
            </a:rPr>
            <a:t>tốc</a:t>
          </a:r>
          <a:r>
            <a:rPr lang="en-US" dirty="0">
              <a:latin typeface="Corbel" panose="020B0503020204020204"/>
            </a:rPr>
            <a:t> </a:t>
          </a:r>
          <a:r>
            <a:rPr lang="en-US" dirty="0" err="1">
              <a:latin typeface="Corbel" panose="020B0503020204020204"/>
            </a:rPr>
            <a:t>dẫn</a:t>
          </a:r>
          <a:r>
            <a:rPr lang="en-US" dirty="0">
              <a:latin typeface="Corbel" panose="020B0503020204020204"/>
            </a:rPr>
            <a:t> </a:t>
          </a:r>
          <a:r>
            <a:rPr lang="en-US" dirty="0" err="1">
              <a:latin typeface="Corbel" panose="020B0503020204020204"/>
            </a:rPr>
            <a:t>đến</a:t>
          </a:r>
          <a:r>
            <a:rPr lang="en-US" dirty="0">
              <a:latin typeface="Corbel" panose="020B0503020204020204"/>
            </a:rPr>
            <a:t> </a:t>
          </a:r>
          <a:r>
            <a:rPr lang="en-US" dirty="0" err="1">
              <a:latin typeface="Corbel" panose="020B0503020204020204"/>
            </a:rPr>
            <a:t>quỹ</a:t>
          </a:r>
          <a:r>
            <a:rPr lang="en-US" dirty="0">
              <a:latin typeface="Corbel" panose="020B0503020204020204"/>
            </a:rPr>
            <a:t> </a:t>
          </a:r>
          <a:r>
            <a:rPr lang="en-US" dirty="0" err="1">
              <a:latin typeface="Corbel" panose="020B0503020204020204"/>
            </a:rPr>
            <a:t>đạo</a:t>
          </a:r>
          <a:r>
            <a:rPr lang="en-US" dirty="0">
              <a:latin typeface="Corbel" panose="020B0503020204020204"/>
            </a:rPr>
            <a:t> </a:t>
          </a:r>
          <a:r>
            <a:rPr lang="en-US" dirty="0" err="1">
              <a:latin typeface="Corbel" panose="020B0503020204020204"/>
            </a:rPr>
            <a:t>nguy</a:t>
          </a:r>
          <a:r>
            <a:rPr lang="en-US" dirty="0">
              <a:latin typeface="Corbel" panose="020B0503020204020204"/>
            </a:rPr>
            <a:t> </a:t>
          </a:r>
          <a:r>
            <a:rPr lang="en-US" dirty="0" err="1">
              <a:latin typeface="Corbel" panose="020B0503020204020204"/>
            </a:rPr>
            <a:t>hiểm</a:t>
          </a:r>
          <a:r>
            <a:rPr lang="en-US" dirty="0">
              <a:latin typeface="Corbel" panose="020B0503020204020204"/>
            </a:rPr>
            <a:t> </a:t>
          </a:r>
          <a:r>
            <a:rPr lang="en-US" dirty="0" err="1">
              <a:latin typeface="Corbel" panose="020B0503020204020204"/>
            </a:rPr>
            <a:t>gần</a:t>
          </a:r>
          <a:r>
            <a:rPr lang="en-US" dirty="0">
              <a:latin typeface="Corbel" panose="020B0503020204020204"/>
            </a:rPr>
            <a:t> </a:t>
          </a:r>
          <a:r>
            <a:rPr lang="en-US" dirty="0" err="1">
              <a:latin typeface="Corbel" panose="020B0503020204020204"/>
            </a:rPr>
            <a:t>chướng</a:t>
          </a:r>
          <a:r>
            <a:rPr lang="en-US" dirty="0">
              <a:latin typeface="Corbel" panose="020B0503020204020204"/>
            </a:rPr>
            <a:t> </a:t>
          </a:r>
          <a:r>
            <a:rPr lang="en-US" dirty="0" err="1">
              <a:latin typeface="Corbel" panose="020B0503020204020204"/>
            </a:rPr>
            <a:t>ngại</a:t>
          </a:r>
          <a:r>
            <a:rPr lang="en-US" dirty="0">
              <a:latin typeface="Corbel" panose="020B0503020204020204"/>
            </a:rPr>
            <a:t> </a:t>
          </a:r>
          <a:r>
            <a:rPr lang="en-US" dirty="0" err="1">
              <a:latin typeface="Corbel" panose="020B0503020204020204"/>
            </a:rPr>
            <a:t>vật</a:t>
          </a:r>
          <a:r>
            <a:rPr lang="en-US" dirty="0">
              <a:latin typeface="Corbel" panose="020B0503020204020204"/>
            </a:rPr>
            <a:t>. </a:t>
          </a:r>
          <a:r>
            <a:rPr lang="en-US" dirty="0" err="1">
              <a:latin typeface="Corbel" panose="020B0503020204020204"/>
            </a:rPr>
            <a:t>Mặt</a:t>
          </a:r>
          <a:r>
            <a:rPr lang="en-US" dirty="0">
              <a:latin typeface="Corbel" panose="020B0503020204020204"/>
            </a:rPr>
            <a:t> </a:t>
          </a:r>
          <a:r>
            <a:rPr lang="en-US" dirty="0" err="1">
              <a:latin typeface="Corbel" panose="020B0503020204020204"/>
            </a:rPr>
            <a:t>khác</a:t>
          </a:r>
          <a:r>
            <a:rPr lang="en-US" dirty="0">
              <a:latin typeface="Corbel" panose="020B0503020204020204"/>
            </a:rPr>
            <a:t>, FGM </a:t>
          </a:r>
          <a:r>
            <a:rPr lang="en-US" dirty="0" err="1">
              <a:latin typeface="Corbel" panose="020B0503020204020204"/>
            </a:rPr>
            <a:t>đã</a:t>
          </a:r>
          <a:r>
            <a:rPr lang="en-US" dirty="0">
              <a:latin typeface="Corbel" panose="020B0503020204020204"/>
            </a:rPr>
            <a:t> </a:t>
          </a:r>
          <a:r>
            <a:rPr lang="en-US" dirty="0" err="1">
              <a:latin typeface="Corbel" panose="020B0503020204020204"/>
            </a:rPr>
            <a:t>đảm</a:t>
          </a:r>
          <a:r>
            <a:rPr lang="en-US" dirty="0">
              <a:latin typeface="Corbel" panose="020B0503020204020204"/>
            </a:rPr>
            <a:t> </a:t>
          </a:r>
          <a:r>
            <a:rPr lang="en-US" dirty="0" err="1">
              <a:latin typeface="Corbel" panose="020B0503020204020204"/>
            </a:rPr>
            <a:t>bảo</a:t>
          </a:r>
          <a:r>
            <a:rPr lang="en-US" dirty="0">
              <a:latin typeface="Corbel" panose="020B0503020204020204"/>
            </a:rPr>
            <a:t> an </a:t>
          </a:r>
          <a:r>
            <a:rPr lang="en-US" dirty="0" err="1">
              <a:latin typeface="Corbel" panose="020B0503020204020204"/>
            </a:rPr>
            <a:t>toàn</a:t>
          </a:r>
          <a:r>
            <a:rPr lang="en-US" dirty="0">
              <a:latin typeface="Corbel" panose="020B0503020204020204"/>
            </a:rPr>
            <a:t> </a:t>
          </a:r>
          <a:r>
            <a:rPr lang="en-US" dirty="0" err="1">
              <a:latin typeface="Corbel" panose="020B0503020204020204"/>
            </a:rPr>
            <a:t>cho</a:t>
          </a:r>
          <a:r>
            <a:rPr lang="en-US" dirty="0">
              <a:latin typeface="Corbel" panose="020B0503020204020204"/>
            </a:rPr>
            <a:t> </a:t>
          </a:r>
          <a:r>
            <a:rPr lang="en-US" dirty="0" err="1">
              <a:latin typeface="Corbel" panose="020B0503020204020204"/>
            </a:rPr>
            <a:t>rô</a:t>
          </a:r>
          <a:r>
            <a:rPr lang="en-US" dirty="0">
              <a:latin typeface="Corbel" panose="020B0503020204020204"/>
            </a:rPr>
            <a:t> </a:t>
          </a:r>
          <a:r>
            <a:rPr lang="en-US" dirty="0" err="1">
              <a:latin typeface="Corbel" panose="020B0503020204020204"/>
            </a:rPr>
            <a:t>bốt</a:t>
          </a:r>
          <a:r>
            <a:rPr lang="en-US" dirty="0">
              <a:latin typeface="Corbel" panose="020B0503020204020204"/>
            </a:rPr>
            <a:t> do </a:t>
          </a:r>
          <a:r>
            <a:rPr lang="en-US" dirty="0" err="1">
              <a:latin typeface="Corbel" panose="020B0503020204020204"/>
            </a:rPr>
            <a:t>hướng</a:t>
          </a:r>
          <a:r>
            <a:rPr lang="en-US" dirty="0">
              <a:latin typeface="Corbel" panose="020B0503020204020204"/>
            </a:rPr>
            <a:t> robot </a:t>
          </a:r>
          <a:r>
            <a:rPr lang="en-US" dirty="0" err="1">
              <a:latin typeface="Corbel" panose="020B0503020204020204"/>
            </a:rPr>
            <a:t>đến</a:t>
          </a:r>
          <a:r>
            <a:rPr lang="en-US" dirty="0">
              <a:latin typeface="Corbel" panose="020B0503020204020204"/>
            </a:rPr>
            <a:t> </a:t>
          </a:r>
          <a:r>
            <a:rPr lang="en-US" dirty="0" err="1">
              <a:latin typeface="Corbel" panose="020B0503020204020204"/>
            </a:rPr>
            <a:t>trung</a:t>
          </a:r>
          <a:r>
            <a:rPr lang="en-US" dirty="0">
              <a:latin typeface="Corbel" panose="020B0503020204020204"/>
            </a:rPr>
            <a:t> </a:t>
          </a:r>
          <a:r>
            <a:rPr lang="en-US" dirty="0" err="1">
              <a:latin typeface="Corbel" panose="020B0503020204020204"/>
            </a:rPr>
            <a:t>tâm</a:t>
          </a:r>
          <a:r>
            <a:rPr lang="en-US" dirty="0">
              <a:latin typeface="Corbel" panose="020B0503020204020204"/>
            </a:rPr>
            <a:t> </a:t>
          </a:r>
          <a:r>
            <a:rPr lang="en-US" dirty="0" err="1">
              <a:latin typeface="Corbel" panose="020B0503020204020204"/>
            </a:rPr>
            <a:t>khoảng</a:t>
          </a:r>
          <a:r>
            <a:rPr lang="en-US" dirty="0">
              <a:latin typeface="Corbel" panose="020B0503020204020204"/>
            </a:rPr>
            <a:t> </a:t>
          </a:r>
          <a:r>
            <a:rPr lang="en-US" dirty="0" err="1">
              <a:latin typeface="Corbel" panose="020B0503020204020204"/>
            </a:rPr>
            <a:t>trống</a:t>
          </a:r>
          <a:r>
            <a:rPr lang="en-US" dirty="0">
              <a:latin typeface="Corbel" panose="020B0503020204020204"/>
            </a:rPr>
            <a:t> </a:t>
          </a:r>
          <a:r>
            <a:rPr lang="en-US" dirty="0" err="1">
              <a:latin typeface="Corbel" panose="020B0503020204020204"/>
            </a:rPr>
            <a:t>lớn</a:t>
          </a:r>
          <a:r>
            <a:rPr lang="en-US" dirty="0">
              <a:latin typeface="Corbel" panose="020B0503020204020204"/>
            </a:rPr>
            <a:t> </a:t>
          </a:r>
          <a:r>
            <a:rPr lang="en-US" dirty="0" err="1">
              <a:latin typeface="Corbel" panose="020B0503020204020204"/>
            </a:rPr>
            <a:t>nhất</a:t>
          </a:r>
          <a:r>
            <a:rPr lang="en-US" dirty="0">
              <a:latin typeface="Corbel" panose="020B0503020204020204"/>
            </a:rPr>
            <a:t> </a:t>
          </a:r>
          <a:r>
            <a:rPr lang="en-US" dirty="0" err="1">
              <a:latin typeface="Corbel" panose="020B0503020204020204"/>
            </a:rPr>
            <a:t>hiện</a:t>
          </a:r>
          <a:r>
            <a:rPr lang="en-US" dirty="0">
              <a:latin typeface="Corbel" panose="020B0503020204020204"/>
            </a:rPr>
            <a:t> </a:t>
          </a:r>
          <a:r>
            <a:rPr lang="en-US" dirty="0" err="1">
              <a:latin typeface="Corbel" panose="020B0503020204020204"/>
            </a:rPr>
            <a:t>có</a:t>
          </a:r>
          <a:r>
            <a:rPr lang="en-US" dirty="0">
              <a:latin typeface="Corbel" panose="020B0503020204020204"/>
            </a:rPr>
            <a:t>. Do </a:t>
          </a:r>
          <a:r>
            <a:rPr lang="en-US" dirty="0" err="1">
              <a:latin typeface="Corbel" panose="020B0503020204020204"/>
            </a:rPr>
            <a:t>đó</a:t>
          </a:r>
          <a:r>
            <a:rPr lang="en-US" dirty="0">
              <a:latin typeface="Corbel" panose="020B0503020204020204"/>
            </a:rPr>
            <a:t>, </a:t>
          </a:r>
          <a:r>
            <a:rPr lang="en-US" dirty="0" err="1">
              <a:latin typeface="Corbel" panose="020B0503020204020204"/>
            </a:rPr>
            <a:t>chức</a:t>
          </a:r>
          <a:r>
            <a:rPr lang="en-US" dirty="0">
              <a:latin typeface="Corbel" panose="020B0503020204020204"/>
            </a:rPr>
            <a:t> </a:t>
          </a:r>
          <a:r>
            <a:rPr lang="en-US" dirty="0" err="1">
              <a:latin typeface="Corbel" panose="020B0503020204020204"/>
            </a:rPr>
            <a:t>năng</a:t>
          </a:r>
          <a:r>
            <a:rPr lang="en-US" dirty="0">
              <a:latin typeface="Corbel" panose="020B0503020204020204"/>
            </a:rPr>
            <a:t> </a:t>
          </a:r>
          <a:r>
            <a:rPr lang="en-US" dirty="0" err="1">
              <a:latin typeface="Corbel" panose="020B0503020204020204"/>
            </a:rPr>
            <a:t>khoảng</a:t>
          </a:r>
          <a:r>
            <a:rPr lang="en-US" dirty="0">
              <a:latin typeface="Corbel" panose="020B0503020204020204"/>
            </a:rPr>
            <a:t> </a:t>
          </a:r>
          <a:r>
            <a:rPr lang="en-US" dirty="0" err="1">
              <a:latin typeface="Corbel" panose="020B0503020204020204"/>
            </a:rPr>
            <a:t>cách</a:t>
          </a:r>
          <a:r>
            <a:rPr lang="en-US" dirty="0">
              <a:latin typeface="Corbel" panose="020B0503020204020204"/>
            </a:rPr>
            <a:t> </a:t>
          </a:r>
          <a:r>
            <a:rPr lang="en-US" dirty="0" err="1">
              <a:latin typeface="Corbel" panose="020B0503020204020204"/>
            </a:rPr>
            <a:t>của</a:t>
          </a:r>
          <a:r>
            <a:rPr lang="en-US" dirty="0">
              <a:latin typeface="Corbel" panose="020B0503020204020204"/>
            </a:rPr>
            <a:t> DWA </a:t>
          </a:r>
          <a:r>
            <a:rPr lang="en-US" dirty="0" err="1">
              <a:latin typeface="Corbel" panose="020B0503020204020204"/>
            </a:rPr>
            <a:t>trở</a:t>
          </a:r>
          <a:r>
            <a:rPr lang="en-US" dirty="0">
              <a:latin typeface="Corbel" panose="020B0503020204020204"/>
            </a:rPr>
            <a:t> </a:t>
          </a:r>
          <a:r>
            <a:rPr lang="en-US" dirty="0" err="1">
              <a:latin typeface="Corbel" panose="020B0503020204020204"/>
            </a:rPr>
            <a:t>nên</a:t>
          </a:r>
          <a:r>
            <a:rPr lang="en-US" dirty="0">
              <a:latin typeface="Corbel" panose="020B0503020204020204"/>
            </a:rPr>
            <a:t> </a:t>
          </a:r>
          <a:r>
            <a:rPr lang="en-US" dirty="0" err="1">
              <a:latin typeface="Corbel" panose="020B0503020204020204"/>
            </a:rPr>
            <a:t>dư</a:t>
          </a:r>
          <a:r>
            <a:rPr lang="en-US" dirty="0">
              <a:latin typeface="Corbel" panose="020B0503020204020204"/>
            </a:rPr>
            <a:t> </a:t>
          </a:r>
          <a:r>
            <a:rPr lang="en-US" dirty="0" err="1">
              <a:latin typeface="Corbel" panose="020B0503020204020204"/>
            </a:rPr>
            <a:t>thừa</a:t>
          </a:r>
          <a:r>
            <a:rPr lang="en-US" dirty="0">
              <a:latin typeface="Corbel" panose="020B0503020204020204"/>
            </a:rPr>
            <a:t> </a:t>
          </a:r>
          <a:r>
            <a:rPr lang="en-US" dirty="0" err="1">
              <a:latin typeface="Corbel" panose="020B0503020204020204"/>
            </a:rPr>
            <a:t>vì</a:t>
          </a:r>
          <a:r>
            <a:rPr lang="en-US" dirty="0">
              <a:latin typeface="Corbel" panose="020B0503020204020204"/>
            </a:rPr>
            <a:t> FGM </a:t>
          </a:r>
          <a:r>
            <a:rPr lang="en-US" dirty="0" err="1">
              <a:latin typeface="Corbel" panose="020B0503020204020204"/>
            </a:rPr>
            <a:t>rất</a:t>
          </a:r>
          <a:r>
            <a:rPr lang="en-US" dirty="0">
              <a:latin typeface="Corbel" panose="020B0503020204020204"/>
            </a:rPr>
            <a:t> </a:t>
          </a:r>
          <a:r>
            <a:rPr lang="en-US" dirty="0" err="1">
              <a:latin typeface="Corbel" panose="020B0503020204020204"/>
            </a:rPr>
            <a:t>hiệu</a:t>
          </a:r>
          <a:r>
            <a:rPr lang="en-US" dirty="0">
              <a:latin typeface="Corbel" panose="020B0503020204020204"/>
            </a:rPr>
            <a:t> </a:t>
          </a:r>
          <a:r>
            <a:rPr lang="en-US" dirty="0" err="1">
              <a:latin typeface="Corbel" panose="020B0503020204020204"/>
            </a:rPr>
            <a:t>quả</a:t>
          </a:r>
          <a:r>
            <a:rPr lang="en-US" dirty="0">
              <a:latin typeface="Corbel" panose="020B0503020204020204"/>
            </a:rPr>
            <a:t> </a:t>
          </a:r>
          <a:r>
            <a:rPr lang="en-US" dirty="0" err="1">
              <a:latin typeface="Corbel" panose="020B0503020204020204"/>
            </a:rPr>
            <a:t>trong</a:t>
          </a:r>
          <a:r>
            <a:rPr lang="en-US" dirty="0">
              <a:latin typeface="Corbel" panose="020B0503020204020204"/>
            </a:rPr>
            <a:t> </a:t>
          </a:r>
          <a:r>
            <a:rPr lang="en-US" dirty="0" err="1">
              <a:latin typeface="Corbel" panose="020B0503020204020204"/>
            </a:rPr>
            <a:t>việc</a:t>
          </a:r>
          <a:r>
            <a:rPr lang="en-US" dirty="0">
              <a:latin typeface="Corbel" panose="020B0503020204020204"/>
            </a:rPr>
            <a:t> </a:t>
          </a:r>
          <a:r>
            <a:rPr lang="en-US" dirty="0" err="1">
              <a:latin typeface="Corbel" panose="020B0503020204020204"/>
            </a:rPr>
            <a:t>tính</a:t>
          </a:r>
          <a:r>
            <a:rPr lang="en-US" dirty="0">
              <a:latin typeface="Corbel" panose="020B0503020204020204"/>
            </a:rPr>
            <a:t> </a:t>
          </a:r>
          <a:r>
            <a:rPr lang="en-US" dirty="0" err="1">
              <a:latin typeface="Corbel" panose="020B0503020204020204"/>
            </a:rPr>
            <a:t>toán</a:t>
          </a:r>
          <a:r>
            <a:rPr lang="en-US" dirty="0">
              <a:latin typeface="Corbel" panose="020B0503020204020204"/>
            </a:rPr>
            <a:t> </a:t>
          </a:r>
          <a:r>
            <a:rPr lang="en-US" dirty="0" err="1">
              <a:latin typeface="Corbel" panose="020B0503020204020204"/>
            </a:rPr>
            <a:t>hướng</a:t>
          </a:r>
          <a:r>
            <a:rPr lang="en-US" dirty="0">
              <a:latin typeface="Corbel" panose="020B0503020204020204"/>
            </a:rPr>
            <a:t> di </a:t>
          </a:r>
          <a:r>
            <a:rPr lang="en-US" dirty="0" err="1">
              <a:latin typeface="Corbel" panose="020B0503020204020204"/>
            </a:rPr>
            <a:t>chuyển</a:t>
          </a:r>
          <a:r>
            <a:rPr lang="en-US" dirty="0">
              <a:latin typeface="Corbel" panose="020B0503020204020204"/>
            </a:rPr>
            <a:t> an </a:t>
          </a:r>
          <a:r>
            <a:rPr lang="en-US" dirty="0" err="1">
              <a:latin typeface="Corbel" panose="020B0503020204020204"/>
            </a:rPr>
            <a:t>toàn</a:t>
          </a:r>
          <a:r>
            <a:rPr lang="en-US" dirty="0">
              <a:latin typeface="Corbel" panose="020B0503020204020204"/>
            </a:rPr>
            <a:t>.</a:t>
          </a:r>
          <a:endParaRPr lang="en-US" dirty="0"/>
        </a:p>
      </dgm:t>
    </dgm:pt>
    <dgm:pt modelId="{BCC01A01-AFA0-4030-8C89-9F14430F1038}" type="parTrans" cxnId="{52BE96C7-CB76-414C-AC8F-299045754E8F}">
      <dgm:prSet/>
      <dgm:spPr/>
      <dgm:t>
        <a:bodyPr/>
        <a:lstStyle/>
        <a:p>
          <a:endParaRPr lang="en-US"/>
        </a:p>
      </dgm:t>
    </dgm:pt>
    <dgm:pt modelId="{DA289758-E2FA-4FA2-8E6F-62845E7C7305}" type="sibTrans" cxnId="{52BE96C7-CB76-414C-AC8F-299045754E8F}">
      <dgm:prSet/>
      <dgm:spPr/>
      <dgm:t>
        <a:bodyPr/>
        <a:lstStyle/>
        <a:p>
          <a:endParaRPr lang="en-US"/>
        </a:p>
      </dgm:t>
    </dgm:pt>
    <dgm:pt modelId="{4D979FF4-58AD-4BC0-9F02-0A0E79FF658D}">
      <dgm:prSet phldr="0"/>
      <dgm:spPr/>
      <dgm:t>
        <a:bodyPr/>
        <a:lstStyle/>
        <a:p>
          <a:pPr rtl="0"/>
          <a:r>
            <a:rPr lang="en-US" dirty="0">
              <a:latin typeface="Corbel" panose="020B0503020204020204"/>
            </a:rPr>
            <a:t>Chức năng vận tốc đảm bảo rằng robot hoạt động ở tốc độ tuyến tính tối đa cho phép. Hàm đánh giá này được chuẩn hóa và tính toán như trong biểu thức (4). Chức năng này cung cấp hiệu ứng tối đa hóa tốc độ cho hàm mục tiêu ngoại trừ nó ở gần vị trí mục tiêu.</a:t>
          </a:r>
        </a:p>
      </dgm:t>
    </dgm:pt>
    <dgm:pt modelId="{87B26E65-9366-4404-AC05-207A886D1D54}" type="parTrans" cxnId="{34F76CDC-ECB5-47B3-90E1-323DC15C07FF}">
      <dgm:prSet/>
      <dgm:spPr/>
    </dgm:pt>
    <dgm:pt modelId="{D51713BA-0CBC-43A1-89AC-A589FB024B81}" type="sibTrans" cxnId="{34F76CDC-ECB5-47B3-90E1-323DC15C07FF}">
      <dgm:prSet/>
      <dgm:spPr/>
    </dgm:pt>
    <dgm:pt modelId="{D3DD3EB9-1F20-4E26-8C36-932A8FAEF1D1}">
      <dgm:prSet phldr="0"/>
      <dgm:spPr/>
      <dgm:t>
        <a:bodyPr/>
        <a:lstStyle/>
        <a:p>
          <a:endParaRPr lang="en-US" dirty="0">
            <a:latin typeface="Corbel" panose="020B0503020204020204"/>
          </a:endParaRPr>
        </a:p>
      </dgm:t>
    </dgm:pt>
    <dgm:pt modelId="{4EE7C802-AE8F-442F-8266-D64F524F63B2}" type="parTrans" cxnId="{90955529-370E-4FD0-9848-295D6155C957}">
      <dgm:prSet/>
      <dgm:spPr/>
    </dgm:pt>
    <dgm:pt modelId="{6F205D9C-13B5-4FDE-90EF-7A6AAAD1B6EE}" type="sibTrans" cxnId="{90955529-370E-4FD0-9848-295D6155C957}">
      <dgm:prSet/>
      <dgm:spPr/>
    </dgm:pt>
    <dgm:pt modelId="{F9BD55A7-F309-43B7-B9AD-8AA4EBCF97DC}">
      <dgm:prSet phldr="0"/>
      <dgm:spPr/>
      <dgm:t>
        <a:bodyPr/>
        <a:lstStyle/>
        <a:p>
          <a:endParaRPr lang="en-US" dirty="0">
            <a:latin typeface="Corbel" panose="020B0503020204020204"/>
          </a:endParaRPr>
        </a:p>
      </dgm:t>
    </dgm:pt>
    <dgm:pt modelId="{C07354B5-4EBB-49E5-9B38-4ED639094958}" type="parTrans" cxnId="{6CBC8598-8FD8-4347-BB55-486655B8D220}">
      <dgm:prSet/>
      <dgm:spPr/>
    </dgm:pt>
    <dgm:pt modelId="{1195009E-D291-4D0D-B624-D6C832F948C9}" type="sibTrans" cxnId="{6CBC8598-8FD8-4347-BB55-486655B8D220}">
      <dgm:prSet/>
      <dgm:spPr/>
    </dgm:pt>
    <dgm:pt modelId="{5F8D445D-C06E-4A4A-BD51-0C7813A10C09}">
      <dgm:prSet phldr="0"/>
      <dgm:spPr/>
      <dgm:t>
        <a:bodyPr/>
        <a:lstStyle/>
        <a:p>
          <a:endParaRPr lang="en-US" dirty="0">
            <a:latin typeface="Corbel" panose="020B0503020204020204"/>
          </a:endParaRPr>
        </a:p>
      </dgm:t>
    </dgm:pt>
    <dgm:pt modelId="{48905FB4-7498-4C75-AEF6-B1FC44F6AFC6}" type="parTrans" cxnId="{93E927A9-E4BD-45C6-BBA8-E317121DAB16}">
      <dgm:prSet/>
      <dgm:spPr/>
    </dgm:pt>
    <dgm:pt modelId="{0ED2C742-B934-45BF-AE78-C5A1908EE8FF}" type="sibTrans" cxnId="{93E927A9-E4BD-45C6-BBA8-E317121DAB16}">
      <dgm:prSet/>
      <dgm:spPr/>
    </dgm:pt>
    <dgm:pt modelId="{823DC9F3-3C39-4519-AD65-581D1758FD3F}">
      <dgm:prSet phldr="0"/>
      <dgm:spPr/>
      <dgm:t>
        <a:bodyPr/>
        <a:lstStyle/>
        <a:p>
          <a:pPr rtl="0"/>
          <a:r>
            <a:rPr lang="en-US" dirty="0">
              <a:latin typeface="Corbel" panose="020B0503020204020204"/>
            </a:rPr>
            <a:t>Chức năng tiêu đề so sánh góc tiêu đề cuối cùng của cặp vận tốc và góc dẫn hướng thu được từ FGM. Sự khác biệt về góc này được sử dụng để tạo ra điểm tiêu đề. Hàm này được chuẩn hóa và tính toán như trong biểu thức (5). Trong phương trình này Δθ biểu thị góc chênh lệch giữa các hướng này.</a:t>
          </a:r>
        </a:p>
      </dgm:t>
    </dgm:pt>
    <dgm:pt modelId="{09A9A5C4-E79C-47E2-A402-6011A6341097}" type="parTrans" cxnId="{7F540337-F725-4237-85A7-399EB8255F78}">
      <dgm:prSet/>
      <dgm:spPr/>
    </dgm:pt>
    <dgm:pt modelId="{5E1D8069-3E21-4886-B01E-A7B1D57CC1A5}" type="sibTrans" cxnId="{7F540337-F725-4237-85A7-399EB8255F78}">
      <dgm:prSet/>
      <dgm:spPr/>
    </dgm:pt>
    <dgm:pt modelId="{9D1D46E8-EB9F-4E65-AFB4-0F14B79A2879}">
      <dgm:prSet phldr="0"/>
      <dgm:spPr/>
      <dgm:t>
        <a:bodyPr/>
        <a:lstStyle/>
        <a:p>
          <a:endParaRPr lang="en-US" dirty="0">
            <a:latin typeface="Corbel" panose="020B0503020204020204"/>
          </a:endParaRPr>
        </a:p>
      </dgm:t>
    </dgm:pt>
    <dgm:pt modelId="{FCAE088F-E219-489D-AF65-975C9ACB1EBF}" type="parTrans" cxnId="{00529DE2-EFEC-4030-8C11-0CD62EFB8D11}">
      <dgm:prSet/>
      <dgm:spPr/>
    </dgm:pt>
    <dgm:pt modelId="{0B11D2E4-7CE0-4984-9EA9-283FB719194F}" type="sibTrans" cxnId="{00529DE2-EFEC-4030-8C11-0CD62EFB8D11}">
      <dgm:prSet/>
      <dgm:spPr/>
    </dgm:pt>
    <dgm:pt modelId="{336B4886-EB23-4B0F-8AF5-00302E76A8B8}">
      <dgm:prSet phldr="0"/>
      <dgm:spPr/>
      <dgm:t>
        <a:bodyPr/>
        <a:lstStyle/>
        <a:p>
          <a:endParaRPr lang="en-US" dirty="0">
            <a:latin typeface="Corbel" panose="020B0503020204020204"/>
          </a:endParaRPr>
        </a:p>
      </dgm:t>
    </dgm:pt>
    <dgm:pt modelId="{0A852F9F-9D27-4ECD-BDE5-DE8B39957F8C}" type="parTrans" cxnId="{1154CCB5-273F-4811-B15C-93306CB5C099}">
      <dgm:prSet/>
      <dgm:spPr/>
    </dgm:pt>
    <dgm:pt modelId="{F3E6E2C8-3F1C-4D3C-8D31-C8E7AA329BE9}" type="sibTrans" cxnId="{1154CCB5-273F-4811-B15C-93306CB5C099}">
      <dgm:prSet/>
      <dgm:spPr/>
    </dgm:pt>
    <dgm:pt modelId="{3DB749F9-850B-4C15-AD0A-7117D83DCACF}">
      <dgm:prSet phldr="0"/>
      <dgm:spPr/>
      <dgm:t>
        <a:bodyPr/>
        <a:lstStyle/>
        <a:p>
          <a:endParaRPr lang="en-US" dirty="0">
            <a:latin typeface="Corbel" panose="020B0503020204020204"/>
          </a:endParaRPr>
        </a:p>
      </dgm:t>
    </dgm:pt>
    <dgm:pt modelId="{892E49E6-47EA-4F7F-B96F-FEAC13608CA7}" type="parTrans" cxnId="{8B8F5250-AD14-4A13-B8F7-AA218AA25366}">
      <dgm:prSet/>
      <dgm:spPr/>
    </dgm:pt>
    <dgm:pt modelId="{2D5FA0EA-282B-4DAD-8FDB-2A088F86EBF2}" type="sibTrans" cxnId="{8B8F5250-AD14-4A13-B8F7-AA218AA25366}">
      <dgm:prSet/>
      <dgm:spPr/>
    </dgm:pt>
    <dgm:pt modelId="{EBF30D9F-FB11-4823-A381-670D42EE25AF}">
      <dgm:prSet phldr="0"/>
      <dgm:spPr/>
      <dgm:t>
        <a:bodyPr/>
        <a:lstStyle/>
        <a:p>
          <a:pPr rtl="0"/>
          <a:r>
            <a:rPr lang="en-US" dirty="0">
              <a:latin typeface="Corbel" panose="020B0503020204020204"/>
            </a:rPr>
            <a:t>Hàm mục tiêu của FGM-DW là một thành phần của các chức năng vận tốc và tiêu đề được minh họa trong biểu thức (6).</a:t>
          </a:r>
        </a:p>
      </dgm:t>
    </dgm:pt>
    <dgm:pt modelId="{07AFDBA7-39AE-4489-9B3B-FD3B28B45F6C}" type="parTrans" cxnId="{3A785412-B899-4298-99D6-8D699369F75B}">
      <dgm:prSet/>
      <dgm:spPr/>
    </dgm:pt>
    <dgm:pt modelId="{43EA94FC-3E22-4E94-89E2-8833C75D363B}" type="sibTrans" cxnId="{3A785412-B899-4298-99D6-8D699369F75B}">
      <dgm:prSet/>
      <dgm:spPr/>
    </dgm:pt>
    <dgm:pt modelId="{AB8D5B01-6F69-4631-A3BB-847512CE278F}">
      <dgm:prSet phldr="0"/>
      <dgm:spPr/>
      <dgm:t>
        <a:bodyPr/>
        <a:lstStyle/>
        <a:p>
          <a:endParaRPr lang="en-US" dirty="0">
            <a:latin typeface="Corbel" panose="020B0503020204020204"/>
          </a:endParaRPr>
        </a:p>
      </dgm:t>
    </dgm:pt>
    <dgm:pt modelId="{94781702-F53A-498C-B0C5-CCE4A779EF4B}" type="parTrans" cxnId="{8CD7BDB0-FA39-4F89-8FCD-4B1B85B56CCC}">
      <dgm:prSet/>
      <dgm:spPr/>
    </dgm:pt>
    <dgm:pt modelId="{5284BB25-69EA-4013-AFDC-61DCDEBF3A76}" type="sibTrans" cxnId="{8CD7BDB0-FA39-4F89-8FCD-4B1B85B56CCC}">
      <dgm:prSet/>
      <dgm:spPr/>
    </dgm:pt>
    <dgm:pt modelId="{6D4E798D-1834-4AF1-B737-05796DBE8A79}">
      <dgm:prSet phldr="0"/>
      <dgm:spPr/>
      <dgm:t>
        <a:bodyPr/>
        <a:lstStyle/>
        <a:p>
          <a:endParaRPr lang="en-US" dirty="0">
            <a:latin typeface="Corbel" panose="020B0503020204020204"/>
          </a:endParaRPr>
        </a:p>
      </dgm:t>
    </dgm:pt>
    <dgm:pt modelId="{05ED2C68-25E3-4E1F-83D6-5CA004F4E974}" type="parTrans" cxnId="{CA249230-227F-4A35-91F0-01C5F857369B}">
      <dgm:prSet/>
      <dgm:spPr/>
    </dgm:pt>
    <dgm:pt modelId="{88C921E3-EBC9-4A8D-97C6-ADDDCD3EEF4A}" type="sibTrans" cxnId="{CA249230-227F-4A35-91F0-01C5F857369B}">
      <dgm:prSet/>
      <dgm:spPr/>
    </dgm:pt>
    <dgm:pt modelId="{E50670FA-2748-4D8D-A3C6-676E5CD0B944}">
      <dgm:prSet phldr="0"/>
      <dgm:spPr/>
      <dgm:t>
        <a:bodyPr/>
        <a:lstStyle/>
        <a:p>
          <a:endParaRPr lang="en-US" dirty="0">
            <a:latin typeface="Corbel" panose="020B0503020204020204"/>
          </a:endParaRPr>
        </a:p>
      </dgm:t>
    </dgm:pt>
    <dgm:pt modelId="{5A8FB366-0ECC-4B4A-A04B-0DDB2853E0E6}" type="parTrans" cxnId="{93A99879-2252-4CCC-A7F4-1B9EC1871AD0}">
      <dgm:prSet/>
      <dgm:spPr/>
    </dgm:pt>
    <dgm:pt modelId="{585899C6-FA5E-4035-B843-7A6B8C3594A2}" type="sibTrans" cxnId="{93A99879-2252-4CCC-A7F4-1B9EC1871AD0}">
      <dgm:prSet/>
      <dgm:spPr/>
    </dgm:pt>
    <dgm:pt modelId="{DED4A118-7C49-4177-AABD-009DCCA8E107}" type="pres">
      <dgm:prSet presAssocID="{3FF674B1-A5B9-4BD7-9C0F-53560F76B201}" presName="linear" presStyleCnt="0">
        <dgm:presLayoutVars>
          <dgm:dir/>
          <dgm:animLvl val="lvl"/>
          <dgm:resizeHandles val="exact"/>
        </dgm:presLayoutVars>
      </dgm:prSet>
      <dgm:spPr/>
    </dgm:pt>
    <dgm:pt modelId="{B4EAD4E6-8214-425C-9816-AA23DFBC3968}" type="pres">
      <dgm:prSet presAssocID="{B3212E4C-0C88-441F-A3F0-CFC73A4FEC72}" presName="parentLin" presStyleCnt="0"/>
      <dgm:spPr/>
    </dgm:pt>
    <dgm:pt modelId="{1BC27015-529F-4D58-A5EB-2374AFF7553C}" type="pres">
      <dgm:prSet presAssocID="{B3212E4C-0C88-441F-A3F0-CFC73A4FEC72}" presName="parentLeftMargin" presStyleLbl="node1" presStyleIdx="0" presStyleCnt="1"/>
      <dgm:spPr/>
    </dgm:pt>
    <dgm:pt modelId="{1C09369D-FB24-4B92-8D88-F9EB44D25C13}" type="pres">
      <dgm:prSet presAssocID="{B3212E4C-0C88-441F-A3F0-CFC73A4FEC72}" presName="parentText" presStyleLbl="node1" presStyleIdx="0" presStyleCnt="1">
        <dgm:presLayoutVars>
          <dgm:chMax val="0"/>
          <dgm:bulletEnabled val="1"/>
        </dgm:presLayoutVars>
      </dgm:prSet>
      <dgm:spPr/>
    </dgm:pt>
    <dgm:pt modelId="{A5AADA25-7829-4C01-BFDA-1ED1A462826F}" type="pres">
      <dgm:prSet presAssocID="{B3212E4C-0C88-441F-A3F0-CFC73A4FEC72}" presName="negativeSpace" presStyleCnt="0"/>
      <dgm:spPr/>
    </dgm:pt>
    <dgm:pt modelId="{388CD91F-1121-411B-A7D0-CDF129E8DF52}" type="pres">
      <dgm:prSet presAssocID="{B3212E4C-0C88-441F-A3F0-CFC73A4FEC72}" presName="childText" presStyleLbl="conFgAcc1" presStyleIdx="0" presStyleCnt="1">
        <dgm:presLayoutVars>
          <dgm:bulletEnabled val="1"/>
        </dgm:presLayoutVars>
      </dgm:prSet>
      <dgm:spPr/>
    </dgm:pt>
  </dgm:ptLst>
  <dgm:cxnLst>
    <dgm:cxn modelId="{515EB503-BCDA-4702-AE65-C3FD250D281C}" type="presOf" srcId="{D3DD3EB9-1F20-4E26-8C36-932A8FAEF1D1}" destId="{388CD91F-1121-411B-A7D0-CDF129E8DF52}" srcOrd="0" destOrd="2" presId="urn:microsoft.com/office/officeart/2005/8/layout/list1"/>
    <dgm:cxn modelId="{75284E0E-72B5-4A46-A00D-1600C1032E47}" srcId="{3FF674B1-A5B9-4BD7-9C0F-53560F76B201}" destId="{B3212E4C-0C88-441F-A3F0-CFC73A4FEC72}" srcOrd="0" destOrd="0" parTransId="{F0D2A72C-3109-4042-B728-2AAADA59E760}" sibTransId="{8316287C-F496-4F0E-BAAC-880651BB58EE}"/>
    <dgm:cxn modelId="{3A785412-B899-4298-99D6-8D699369F75B}" srcId="{B3212E4C-0C88-441F-A3F0-CFC73A4FEC72}" destId="{EBF30D9F-FB11-4823-A381-670D42EE25AF}" srcOrd="9" destOrd="0" parTransId="{07AFDBA7-39AE-4489-9B3B-FD3B28B45F6C}" sibTransId="{43EA94FC-3E22-4E94-89E2-8833C75D363B}"/>
    <dgm:cxn modelId="{46D4E614-0185-4EF7-A820-946A7EAD3B5E}" type="presOf" srcId="{3DB749F9-850B-4C15-AD0A-7117D83DCACF}" destId="{388CD91F-1121-411B-A7D0-CDF129E8DF52}" srcOrd="0" destOrd="8" presId="urn:microsoft.com/office/officeart/2005/8/layout/list1"/>
    <dgm:cxn modelId="{C7714C16-252B-426F-8ABC-20EA96B08ED8}" type="presOf" srcId="{9D1D46E8-EB9F-4E65-AFB4-0F14B79A2879}" destId="{388CD91F-1121-411B-A7D0-CDF129E8DF52}" srcOrd="0" destOrd="6" presId="urn:microsoft.com/office/officeart/2005/8/layout/list1"/>
    <dgm:cxn modelId="{0940871E-D765-462B-9D80-1A88B035EA6B}" type="presOf" srcId="{8E08181E-741C-47C4-A753-9A3491C4240B}" destId="{388CD91F-1121-411B-A7D0-CDF129E8DF52}" srcOrd="0" destOrd="0" presId="urn:microsoft.com/office/officeart/2005/8/layout/list1"/>
    <dgm:cxn modelId="{90955529-370E-4FD0-9848-295D6155C957}" srcId="{B3212E4C-0C88-441F-A3F0-CFC73A4FEC72}" destId="{D3DD3EB9-1F20-4E26-8C36-932A8FAEF1D1}" srcOrd="2" destOrd="0" parTransId="{4EE7C802-AE8F-442F-8266-D64F524F63B2}" sibTransId="{6F205D9C-13B5-4FDE-90EF-7A6AAAD1B6EE}"/>
    <dgm:cxn modelId="{CA249230-227F-4A35-91F0-01C5F857369B}" srcId="{B3212E4C-0C88-441F-A3F0-CFC73A4FEC72}" destId="{6D4E798D-1834-4AF1-B737-05796DBE8A79}" srcOrd="11" destOrd="0" parTransId="{05ED2C68-25E3-4E1F-83D6-5CA004F4E974}" sibTransId="{88C921E3-EBC9-4A8D-97C6-ADDDCD3EEF4A}"/>
    <dgm:cxn modelId="{7F540337-F725-4237-85A7-399EB8255F78}" srcId="{B3212E4C-0C88-441F-A3F0-CFC73A4FEC72}" destId="{823DC9F3-3C39-4519-AD65-581D1758FD3F}" srcOrd="5" destOrd="0" parTransId="{09A9A5C4-E79C-47E2-A402-6011A6341097}" sibTransId="{5E1D8069-3E21-4886-B01E-A7B1D57CC1A5}"/>
    <dgm:cxn modelId="{5E623A3B-D721-4BC5-8743-9A60F9CC61E3}" type="presOf" srcId="{3FF674B1-A5B9-4BD7-9C0F-53560F76B201}" destId="{DED4A118-7C49-4177-AABD-009DCCA8E107}" srcOrd="0" destOrd="0" presId="urn:microsoft.com/office/officeart/2005/8/layout/list1"/>
    <dgm:cxn modelId="{C62AE25F-9A3D-43A3-8922-3380CBA88A5A}" type="presOf" srcId="{5F8D445D-C06E-4A4A-BD51-0C7813A10C09}" destId="{388CD91F-1121-411B-A7D0-CDF129E8DF52}" srcOrd="0" destOrd="4" presId="urn:microsoft.com/office/officeart/2005/8/layout/list1"/>
    <dgm:cxn modelId="{89190E68-9D3C-4F95-9CB5-8B8DCC74806D}" type="presOf" srcId="{EBF30D9F-FB11-4823-A381-670D42EE25AF}" destId="{388CD91F-1121-411B-A7D0-CDF129E8DF52}" srcOrd="0" destOrd="9" presId="urn:microsoft.com/office/officeart/2005/8/layout/list1"/>
    <dgm:cxn modelId="{07C86B4B-E023-4EFE-A7F7-6383FEDA32BB}" type="presOf" srcId="{F9BD55A7-F309-43B7-B9AD-8AA4EBCF97DC}" destId="{388CD91F-1121-411B-A7D0-CDF129E8DF52}" srcOrd="0" destOrd="3" presId="urn:microsoft.com/office/officeart/2005/8/layout/list1"/>
    <dgm:cxn modelId="{8B8F5250-AD14-4A13-B8F7-AA218AA25366}" srcId="{B3212E4C-0C88-441F-A3F0-CFC73A4FEC72}" destId="{3DB749F9-850B-4C15-AD0A-7117D83DCACF}" srcOrd="8" destOrd="0" parTransId="{892E49E6-47EA-4F7F-B96F-FEAC13608CA7}" sibTransId="{2D5FA0EA-282B-4DAD-8FDB-2A088F86EBF2}"/>
    <dgm:cxn modelId="{3940F355-33AF-49A1-A50C-052DB8B07C48}" type="presOf" srcId="{AB8D5B01-6F69-4631-A3BB-847512CE278F}" destId="{388CD91F-1121-411B-A7D0-CDF129E8DF52}" srcOrd="0" destOrd="10" presId="urn:microsoft.com/office/officeart/2005/8/layout/list1"/>
    <dgm:cxn modelId="{93A99879-2252-4CCC-A7F4-1B9EC1871AD0}" srcId="{B3212E4C-0C88-441F-A3F0-CFC73A4FEC72}" destId="{E50670FA-2748-4D8D-A3C6-676E5CD0B944}" srcOrd="12" destOrd="0" parTransId="{5A8FB366-0ECC-4B4A-A04B-0DDB2853E0E6}" sibTransId="{585899C6-FA5E-4035-B843-7A6B8C3594A2}"/>
    <dgm:cxn modelId="{4AA94582-5DE3-4C32-AE33-FB180827FBED}" type="presOf" srcId="{B3212E4C-0C88-441F-A3F0-CFC73A4FEC72}" destId="{1C09369D-FB24-4B92-8D88-F9EB44D25C13}" srcOrd="1" destOrd="0" presId="urn:microsoft.com/office/officeart/2005/8/layout/list1"/>
    <dgm:cxn modelId="{12CD578E-5566-4C34-9FC9-1E84D347D29E}" type="presOf" srcId="{B3212E4C-0C88-441F-A3F0-CFC73A4FEC72}" destId="{1BC27015-529F-4D58-A5EB-2374AFF7553C}" srcOrd="0" destOrd="0" presId="urn:microsoft.com/office/officeart/2005/8/layout/list1"/>
    <dgm:cxn modelId="{6CBC8598-8FD8-4347-BB55-486655B8D220}" srcId="{B3212E4C-0C88-441F-A3F0-CFC73A4FEC72}" destId="{F9BD55A7-F309-43B7-B9AD-8AA4EBCF97DC}" srcOrd="3" destOrd="0" parTransId="{C07354B5-4EBB-49E5-9B38-4ED639094958}" sibTransId="{1195009E-D291-4D0D-B624-D6C832F948C9}"/>
    <dgm:cxn modelId="{93E927A9-E4BD-45C6-BBA8-E317121DAB16}" srcId="{B3212E4C-0C88-441F-A3F0-CFC73A4FEC72}" destId="{5F8D445D-C06E-4A4A-BD51-0C7813A10C09}" srcOrd="4" destOrd="0" parTransId="{48905FB4-7498-4C75-AEF6-B1FC44F6AFC6}" sibTransId="{0ED2C742-B934-45BF-AE78-C5A1908EE8FF}"/>
    <dgm:cxn modelId="{8CD7BDB0-FA39-4F89-8FCD-4B1B85B56CCC}" srcId="{B3212E4C-0C88-441F-A3F0-CFC73A4FEC72}" destId="{AB8D5B01-6F69-4631-A3BB-847512CE278F}" srcOrd="10" destOrd="0" parTransId="{94781702-F53A-498C-B0C5-CCE4A779EF4B}" sibTransId="{5284BB25-69EA-4013-AFDC-61DCDEBF3A76}"/>
    <dgm:cxn modelId="{1154CCB5-273F-4811-B15C-93306CB5C099}" srcId="{B3212E4C-0C88-441F-A3F0-CFC73A4FEC72}" destId="{336B4886-EB23-4B0F-8AF5-00302E76A8B8}" srcOrd="7" destOrd="0" parTransId="{0A852F9F-9D27-4ECD-BDE5-DE8B39957F8C}" sibTransId="{F3E6E2C8-3F1C-4D3C-8D31-C8E7AA329BE9}"/>
    <dgm:cxn modelId="{88EF02C6-39B9-4C55-978F-A83DAA8E1808}" type="presOf" srcId="{6D4E798D-1834-4AF1-B737-05796DBE8A79}" destId="{388CD91F-1121-411B-A7D0-CDF129E8DF52}" srcOrd="0" destOrd="11" presId="urn:microsoft.com/office/officeart/2005/8/layout/list1"/>
    <dgm:cxn modelId="{52BE96C7-CB76-414C-AC8F-299045754E8F}" srcId="{B3212E4C-0C88-441F-A3F0-CFC73A4FEC72}" destId="{8E08181E-741C-47C4-A753-9A3491C4240B}" srcOrd="0" destOrd="0" parTransId="{BCC01A01-AFA0-4030-8C89-9F14430F1038}" sibTransId="{DA289758-E2FA-4FA2-8E6F-62845E7C7305}"/>
    <dgm:cxn modelId="{154B04DB-849E-4B46-B92D-1D3D9219E0CB}" type="presOf" srcId="{823DC9F3-3C39-4519-AD65-581D1758FD3F}" destId="{388CD91F-1121-411B-A7D0-CDF129E8DF52}" srcOrd="0" destOrd="5" presId="urn:microsoft.com/office/officeart/2005/8/layout/list1"/>
    <dgm:cxn modelId="{34F76CDC-ECB5-47B3-90E1-323DC15C07FF}" srcId="{B3212E4C-0C88-441F-A3F0-CFC73A4FEC72}" destId="{4D979FF4-58AD-4BC0-9F02-0A0E79FF658D}" srcOrd="1" destOrd="0" parTransId="{87B26E65-9366-4404-AC05-207A886D1D54}" sibTransId="{D51713BA-0CBC-43A1-89AC-A589FB024B81}"/>
    <dgm:cxn modelId="{C2F077DD-105B-41B3-9D68-0D164E351B25}" type="presOf" srcId="{E50670FA-2748-4D8D-A3C6-676E5CD0B944}" destId="{388CD91F-1121-411B-A7D0-CDF129E8DF52}" srcOrd="0" destOrd="12" presId="urn:microsoft.com/office/officeart/2005/8/layout/list1"/>
    <dgm:cxn modelId="{00529DE2-EFEC-4030-8C11-0CD62EFB8D11}" srcId="{B3212E4C-0C88-441F-A3F0-CFC73A4FEC72}" destId="{9D1D46E8-EB9F-4E65-AFB4-0F14B79A2879}" srcOrd="6" destOrd="0" parTransId="{FCAE088F-E219-489D-AF65-975C9ACB1EBF}" sibTransId="{0B11D2E4-7CE0-4984-9EA9-283FB719194F}"/>
    <dgm:cxn modelId="{BE1E7CF7-E8D0-47AD-A098-6674437C20CA}" type="presOf" srcId="{4D979FF4-58AD-4BC0-9F02-0A0E79FF658D}" destId="{388CD91F-1121-411B-A7D0-CDF129E8DF52}" srcOrd="0" destOrd="1" presId="urn:microsoft.com/office/officeart/2005/8/layout/list1"/>
    <dgm:cxn modelId="{8634D3FD-1F45-4E25-94AE-6F9D86D8C0B8}" type="presOf" srcId="{336B4886-EB23-4B0F-8AF5-00302E76A8B8}" destId="{388CD91F-1121-411B-A7D0-CDF129E8DF52}" srcOrd="0" destOrd="7" presId="urn:microsoft.com/office/officeart/2005/8/layout/list1"/>
    <dgm:cxn modelId="{9C8C2A78-019E-4672-9A0D-13AD9C8818E5}" type="presParOf" srcId="{DED4A118-7C49-4177-AABD-009DCCA8E107}" destId="{B4EAD4E6-8214-425C-9816-AA23DFBC3968}" srcOrd="0" destOrd="0" presId="urn:microsoft.com/office/officeart/2005/8/layout/list1"/>
    <dgm:cxn modelId="{97355274-E0A9-4F69-BE82-49D3D930F01A}" type="presParOf" srcId="{B4EAD4E6-8214-425C-9816-AA23DFBC3968}" destId="{1BC27015-529F-4D58-A5EB-2374AFF7553C}" srcOrd="0" destOrd="0" presId="urn:microsoft.com/office/officeart/2005/8/layout/list1"/>
    <dgm:cxn modelId="{6CB24807-35B6-4F26-980B-409F2E99725E}" type="presParOf" srcId="{B4EAD4E6-8214-425C-9816-AA23DFBC3968}" destId="{1C09369D-FB24-4B92-8D88-F9EB44D25C13}" srcOrd="1" destOrd="0" presId="urn:microsoft.com/office/officeart/2005/8/layout/list1"/>
    <dgm:cxn modelId="{5AA2D724-2F77-4A6E-B470-AD4BF585B9C6}" type="presParOf" srcId="{DED4A118-7C49-4177-AABD-009DCCA8E107}" destId="{A5AADA25-7829-4C01-BFDA-1ED1A462826F}" srcOrd="1" destOrd="0" presId="urn:microsoft.com/office/officeart/2005/8/layout/list1"/>
    <dgm:cxn modelId="{3293E76B-224B-497C-B7C3-AB3B3C3E5F70}" type="presParOf" srcId="{DED4A118-7C49-4177-AABD-009DCCA8E107}" destId="{388CD91F-1121-411B-A7D0-CDF129E8DF52}"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72D492-C462-43B6-B216-0267ACEAC90D}">
      <dsp:nvSpPr>
        <dsp:cNvPr id="0" name=""/>
        <dsp:cNvSpPr/>
      </dsp:nvSpPr>
      <dsp:spPr>
        <a:xfrm>
          <a:off x="0" y="475619"/>
          <a:ext cx="11784276" cy="537075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591" tIns="645668" rIns="914591" bIns="220472" numCol="1" spcCol="1270" anchor="t" anchorCtr="0">
          <a:noAutofit/>
        </a:bodyPr>
        <a:lstStyle/>
        <a:p>
          <a:pPr marL="285750" lvl="1" indent="-285750" algn="l" defTabSz="1377950" rtl="0">
            <a:lnSpc>
              <a:spcPct val="90000"/>
            </a:lnSpc>
            <a:spcBef>
              <a:spcPct val="0"/>
            </a:spcBef>
            <a:spcAft>
              <a:spcPct val="15000"/>
            </a:spcAft>
            <a:buChar char="•"/>
          </a:pPr>
          <a:r>
            <a:rPr lang="en-US" sz="3100" b="1" kern="1200" dirty="0" err="1">
              <a:latin typeface="Corbel" panose="020B0503020204020204"/>
            </a:rPr>
            <a:t>Bài</a:t>
          </a:r>
          <a:r>
            <a:rPr lang="en-US" sz="3100" b="1" kern="1200" dirty="0">
              <a:latin typeface="Corbel" panose="020B0503020204020204"/>
            </a:rPr>
            <a:t> </a:t>
          </a:r>
          <a:r>
            <a:rPr lang="en-US" sz="3100" b="1" kern="1200" dirty="0" err="1">
              <a:latin typeface="Corbel" panose="020B0503020204020204"/>
            </a:rPr>
            <a:t>toán</a:t>
          </a:r>
          <a:r>
            <a:rPr lang="en-US" sz="3100" b="1" kern="1200" dirty="0">
              <a:latin typeface="Corbel" panose="020B0503020204020204"/>
            </a:rPr>
            <a:t> detection</a:t>
          </a:r>
          <a:r>
            <a:rPr lang="en-US" sz="3100" b="0" kern="1200" dirty="0">
              <a:latin typeface="Corbel" panose="020B0503020204020204"/>
            </a:rPr>
            <a:t>: Tăng </a:t>
          </a:r>
          <a:r>
            <a:rPr lang="en-US" sz="3100" b="0" kern="1200" dirty="0" err="1">
              <a:latin typeface="Corbel" panose="020B0503020204020204"/>
            </a:rPr>
            <a:t>độ</a:t>
          </a:r>
          <a:r>
            <a:rPr lang="en-US" sz="3100" b="0" kern="1200" dirty="0">
              <a:latin typeface="Corbel" panose="020B0503020204020204"/>
            </a:rPr>
            <a:t> </a:t>
          </a:r>
          <a:r>
            <a:rPr lang="en-US" sz="3100" b="0" kern="1200" dirty="0" err="1">
              <a:latin typeface="Corbel" panose="020B0503020204020204"/>
            </a:rPr>
            <a:t>chính</a:t>
          </a:r>
          <a:r>
            <a:rPr lang="en-US" sz="3100" b="0" kern="1200" dirty="0">
              <a:latin typeface="Corbel" panose="020B0503020204020204"/>
            </a:rPr>
            <a:t> </a:t>
          </a:r>
          <a:r>
            <a:rPr lang="en-US" sz="3100" b="0" kern="1200" dirty="0" err="1">
              <a:latin typeface="Corbel" panose="020B0503020204020204"/>
            </a:rPr>
            <a:t>xác</a:t>
          </a:r>
          <a:r>
            <a:rPr lang="en-US" sz="3100" b="0" kern="1200" dirty="0">
              <a:latin typeface="Corbel" panose="020B0503020204020204"/>
            </a:rPr>
            <a:t> </a:t>
          </a:r>
          <a:r>
            <a:rPr lang="en-US" sz="3100" b="0" kern="1200" dirty="0" err="1">
              <a:latin typeface="Corbel" panose="020B0503020204020204"/>
            </a:rPr>
            <a:t>cho</a:t>
          </a:r>
          <a:r>
            <a:rPr lang="en-US" sz="3100" b="0" kern="1200" dirty="0">
              <a:latin typeface="Corbel" panose="020B0503020204020204"/>
            </a:rPr>
            <a:t> </a:t>
          </a:r>
          <a:r>
            <a:rPr lang="en-US" sz="3100" b="0" kern="1200" dirty="0" err="1">
              <a:latin typeface="Corbel" panose="020B0503020204020204"/>
            </a:rPr>
            <a:t>việc</a:t>
          </a:r>
          <a:r>
            <a:rPr lang="en-US" sz="3100" b="0" kern="1200" dirty="0">
              <a:latin typeface="Corbel" panose="020B0503020204020204"/>
            </a:rPr>
            <a:t> </a:t>
          </a:r>
          <a:r>
            <a:rPr lang="en-US" sz="3100" b="0" kern="1200" dirty="0" err="1">
              <a:latin typeface="Corbel" panose="020B0503020204020204"/>
            </a:rPr>
            <a:t>nhận</a:t>
          </a:r>
          <a:r>
            <a:rPr lang="en-US" sz="3100" b="0" kern="1200" dirty="0">
              <a:latin typeface="Corbel" panose="020B0503020204020204"/>
            </a:rPr>
            <a:t> </a:t>
          </a:r>
          <a:r>
            <a:rPr lang="en-US" sz="3100" b="0" kern="1200" dirty="0" err="1">
              <a:latin typeface="Corbel" panose="020B0503020204020204"/>
            </a:rPr>
            <a:t>dạng</a:t>
          </a:r>
          <a:r>
            <a:rPr lang="en-US" sz="3100" b="0" kern="1200" dirty="0">
              <a:latin typeface="Corbel" panose="020B0503020204020204"/>
            </a:rPr>
            <a:t> </a:t>
          </a:r>
          <a:r>
            <a:rPr lang="en-US" sz="3100" b="0" kern="1200" dirty="0" err="1">
              <a:latin typeface="Corbel" panose="020B0503020204020204"/>
            </a:rPr>
            <a:t>và</a:t>
          </a:r>
          <a:r>
            <a:rPr lang="en-US" sz="3100" b="0" kern="1200" dirty="0">
              <a:latin typeface="Corbel" panose="020B0503020204020204"/>
            </a:rPr>
            <a:t> </a:t>
          </a:r>
          <a:r>
            <a:rPr lang="en-US" sz="3100" b="0" kern="1200" dirty="0" err="1">
              <a:latin typeface="Corbel" panose="020B0503020204020204"/>
            </a:rPr>
            <a:t>xử</a:t>
          </a:r>
          <a:r>
            <a:rPr lang="en-US" sz="3100" b="0" kern="1200" dirty="0">
              <a:latin typeface="Corbel" panose="020B0503020204020204"/>
            </a:rPr>
            <a:t> </a:t>
          </a:r>
          <a:r>
            <a:rPr lang="en-US" sz="3100" b="0" kern="1200" dirty="0" err="1">
              <a:latin typeface="Corbel" panose="020B0503020204020204"/>
            </a:rPr>
            <a:t>lí</a:t>
          </a:r>
          <a:r>
            <a:rPr lang="en-US" sz="3100" b="0" kern="1200" dirty="0">
              <a:latin typeface="Corbel" panose="020B0503020204020204"/>
            </a:rPr>
            <a:t> </a:t>
          </a:r>
          <a:r>
            <a:rPr lang="en-US" sz="3100" b="0" kern="1200" dirty="0" err="1">
              <a:latin typeface="Corbel" panose="020B0503020204020204"/>
            </a:rPr>
            <a:t>các</a:t>
          </a:r>
          <a:r>
            <a:rPr lang="en-US" sz="3100" b="0" kern="1200" dirty="0">
              <a:latin typeface="Corbel" panose="020B0503020204020204"/>
            </a:rPr>
            <a:t> </a:t>
          </a:r>
          <a:r>
            <a:rPr lang="en-US" sz="3100" b="0" kern="1200" dirty="0" err="1">
              <a:latin typeface="Corbel" panose="020B0503020204020204"/>
            </a:rPr>
            <a:t>vật</a:t>
          </a:r>
          <a:r>
            <a:rPr lang="en-US" sz="3100" b="0" kern="1200" dirty="0">
              <a:latin typeface="Corbel" panose="020B0503020204020204"/>
            </a:rPr>
            <a:t> </a:t>
          </a:r>
          <a:r>
            <a:rPr lang="en-US" sz="3100" b="0" kern="1200" dirty="0" err="1">
              <a:latin typeface="Corbel" panose="020B0503020204020204"/>
            </a:rPr>
            <a:t>thể</a:t>
          </a:r>
          <a:r>
            <a:rPr lang="en-US" sz="3100" b="0" kern="1200" dirty="0">
              <a:latin typeface="Corbel" panose="020B0503020204020204"/>
            </a:rPr>
            <a:t> </a:t>
          </a:r>
          <a:r>
            <a:rPr lang="en-US" sz="3100" b="0" kern="1200" dirty="0" err="1">
              <a:latin typeface="Corbel" panose="020B0503020204020204"/>
            </a:rPr>
            <a:t>lớn</a:t>
          </a:r>
          <a:r>
            <a:rPr lang="en-US" sz="3100" b="0" kern="1200" dirty="0">
              <a:latin typeface="Corbel" panose="020B0503020204020204"/>
            </a:rPr>
            <a:t> </a:t>
          </a:r>
          <a:r>
            <a:rPr lang="en-US" sz="3100" b="0" kern="1200" dirty="0" err="1">
              <a:latin typeface="Corbel" panose="020B0503020204020204"/>
            </a:rPr>
            <a:t>bé</a:t>
          </a:r>
          <a:r>
            <a:rPr lang="en-US" sz="3100" b="0" kern="1200" dirty="0">
              <a:latin typeface="Corbel" panose="020B0503020204020204"/>
            </a:rPr>
            <a:t> </a:t>
          </a:r>
          <a:r>
            <a:rPr lang="en-US" sz="3100" b="0" kern="1200" dirty="0" err="1">
              <a:latin typeface="Corbel" panose="020B0503020204020204"/>
            </a:rPr>
            <a:t>khác</a:t>
          </a:r>
          <a:r>
            <a:rPr lang="en-US" sz="3100" b="0" kern="1200" dirty="0">
              <a:latin typeface="Corbel" panose="020B0503020204020204"/>
            </a:rPr>
            <a:t> </a:t>
          </a:r>
          <a:r>
            <a:rPr lang="en-US" sz="3100" b="0" kern="1200" dirty="0" err="1">
              <a:latin typeface="Corbel" panose="020B0503020204020204"/>
            </a:rPr>
            <a:t>nhau</a:t>
          </a:r>
          <a:r>
            <a:rPr lang="en-US" sz="3100" b="0" kern="1200" dirty="0">
              <a:latin typeface="Corbel" panose="020B0503020204020204"/>
            </a:rPr>
            <a:t> </a:t>
          </a:r>
          <a:r>
            <a:rPr lang="en-US" sz="3100" b="0" kern="1200" dirty="0" err="1">
              <a:latin typeface="Corbel" panose="020B0503020204020204"/>
            </a:rPr>
            <a:t>thay</a:t>
          </a:r>
          <a:r>
            <a:rPr lang="en-US" sz="3100" b="0" kern="1200" dirty="0">
              <a:latin typeface="Corbel" panose="020B0503020204020204"/>
            </a:rPr>
            <a:t> </a:t>
          </a:r>
          <a:r>
            <a:rPr lang="en-US" sz="3100" b="0" kern="1200" dirty="0" err="1">
              <a:latin typeface="Corbel" panose="020B0503020204020204"/>
            </a:rPr>
            <a:t>đổi</a:t>
          </a:r>
          <a:r>
            <a:rPr lang="en-US" sz="3100" b="0" kern="1200" dirty="0">
              <a:latin typeface="Corbel" panose="020B0503020204020204"/>
            </a:rPr>
            <a:t> </a:t>
          </a:r>
          <a:r>
            <a:rPr lang="en-US" sz="3100" b="0" kern="1200" dirty="0" err="1">
              <a:latin typeface="Corbel" panose="020B0503020204020204"/>
            </a:rPr>
            <a:t>liên</a:t>
          </a:r>
          <a:r>
            <a:rPr lang="en-US" sz="3100" b="0" kern="1200" dirty="0">
              <a:latin typeface="Corbel" panose="020B0503020204020204"/>
            </a:rPr>
            <a:t> </a:t>
          </a:r>
          <a:r>
            <a:rPr lang="en-US" sz="3100" b="0" kern="1200" dirty="0" err="1">
              <a:latin typeface="Corbel" panose="020B0503020204020204"/>
            </a:rPr>
            <a:t>tục</a:t>
          </a:r>
          <a:r>
            <a:rPr lang="en-US" sz="3100" b="0" kern="1200" dirty="0">
              <a:latin typeface="Corbel" panose="020B0503020204020204"/>
            </a:rPr>
            <a:t>, </a:t>
          </a:r>
          <a:r>
            <a:rPr lang="en-US" sz="3100" b="0" kern="1200" dirty="0" err="1">
              <a:latin typeface="Corbel" panose="020B0503020204020204"/>
            </a:rPr>
            <a:t>tạo</a:t>
          </a:r>
          <a:r>
            <a:rPr lang="en-US" sz="3100" b="0" kern="1200" dirty="0">
              <a:latin typeface="Corbel" panose="020B0503020204020204"/>
            </a:rPr>
            <a:t> </a:t>
          </a:r>
          <a:r>
            <a:rPr lang="en-US" sz="3100" b="0" kern="1200" dirty="0" err="1">
              <a:latin typeface="Corbel" panose="020B0503020204020204"/>
            </a:rPr>
            <a:t>thêm</a:t>
          </a:r>
          <a:r>
            <a:rPr lang="en-US" sz="3100" b="0" kern="1200" dirty="0">
              <a:latin typeface="Corbel" panose="020B0503020204020204"/>
            </a:rPr>
            <a:t> </a:t>
          </a:r>
          <a:r>
            <a:rPr lang="en-US" sz="3100" b="0" kern="1200" dirty="0" err="1">
              <a:latin typeface="Corbel" panose="020B0503020204020204"/>
            </a:rPr>
            <a:t>dữ</a:t>
          </a:r>
          <a:r>
            <a:rPr lang="en-US" sz="3100" b="0" kern="1200" dirty="0">
              <a:latin typeface="Corbel" panose="020B0503020204020204"/>
            </a:rPr>
            <a:t> </a:t>
          </a:r>
          <a:r>
            <a:rPr lang="en-US" sz="3100" b="0" kern="1200" dirty="0" err="1">
              <a:latin typeface="Corbel" panose="020B0503020204020204"/>
            </a:rPr>
            <a:t>liệu</a:t>
          </a:r>
          <a:r>
            <a:rPr lang="en-US" sz="3100" b="0" kern="1200" dirty="0">
              <a:latin typeface="Corbel" panose="020B0503020204020204"/>
            </a:rPr>
            <a:t> </a:t>
          </a:r>
          <a:r>
            <a:rPr lang="en-US" sz="3100" b="0" kern="1200" dirty="0" err="1">
              <a:latin typeface="Corbel" panose="020B0503020204020204"/>
            </a:rPr>
            <a:t>để</a:t>
          </a:r>
          <a:r>
            <a:rPr lang="en-US" sz="3100" b="0" kern="1200" dirty="0">
              <a:latin typeface="Corbel" panose="020B0503020204020204"/>
            </a:rPr>
            <a:t> </a:t>
          </a:r>
          <a:r>
            <a:rPr lang="en-US" sz="3100" b="0" kern="1200" dirty="0" err="1">
              <a:latin typeface="Corbel" panose="020B0503020204020204"/>
            </a:rPr>
            <a:t>huấn</a:t>
          </a:r>
          <a:r>
            <a:rPr lang="en-US" sz="3100" b="0" kern="1200" dirty="0">
              <a:latin typeface="Corbel" panose="020B0503020204020204"/>
            </a:rPr>
            <a:t> </a:t>
          </a:r>
          <a:r>
            <a:rPr lang="en-US" sz="3100" b="0" kern="1200" dirty="0" err="1">
              <a:latin typeface="Corbel" panose="020B0503020204020204"/>
            </a:rPr>
            <a:t>luyện</a:t>
          </a:r>
          <a:r>
            <a:rPr lang="en-US" sz="3100" b="0" kern="1200" dirty="0">
              <a:latin typeface="Corbel" panose="020B0503020204020204"/>
            </a:rPr>
            <a:t> </a:t>
          </a:r>
          <a:r>
            <a:rPr lang="en-US" sz="3100" b="0" kern="1200" dirty="0" err="1">
              <a:latin typeface="Corbel" panose="020B0503020204020204"/>
            </a:rPr>
            <a:t>nhận</a:t>
          </a:r>
          <a:r>
            <a:rPr lang="en-US" sz="3100" b="0" kern="1200" dirty="0">
              <a:latin typeface="Corbel" panose="020B0503020204020204"/>
            </a:rPr>
            <a:t> </a:t>
          </a:r>
          <a:r>
            <a:rPr lang="en-US" sz="3100" b="0" kern="1200" dirty="0" err="1">
              <a:latin typeface="Corbel" panose="020B0503020204020204"/>
            </a:rPr>
            <a:t>dạng</a:t>
          </a:r>
          <a:r>
            <a:rPr lang="en-US" sz="3100" b="0" kern="1200" dirty="0">
              <a:latin typeface="Corbel" panose="020B0503020204020204"/>
            </a:rPr>
            <a:t>.</a:t>
          </a:r>
        </a:p>
        <a:p>
          <a:pPr marL="285750" lvl="1" indent="-285750" algn="l" defTabSz="1377950" rtl="0">
            <a:lnSpc>
              <a:spcPct val="90000"/>
            </a:lnSpc>
            <a:spcBef>
              <a:spcPct val="0"/>
            </a:spcBef>
            <a:spcAft>
              <a:spcPct val="15000"/>
            </a:spcAft>
            <a:buChar char="•"/>
          </a:pPr>
          <a:r>
            <a:rPr lang="en-US" sz="3100" b="1" kern="1200" dirty="0">
              <a:latin typeface="Corbel" panose="020B0503020204020204"/>
            </a:rPr>
            <a:t>Bài toán tracking</a:t>
          </a:r>
          <a:r>
            <a:rPr lang="en-US" sz="3100" b="0" kern="1200" dirty="0">
              <a:latin typeface="Corbel" panose="020B0503020204020204"/>
            </a:rPr>
            <a:t>: Theo vết vật tốt hơn về mặt biến đối hình dạng và màu sắc, theo vết được nhiều đối tượng cùng lúc, theo dõi được các đối đối tượng bị mất mát thông tin do không có trong khung hình hoặc bị khuất.</a:t>
          </a:r>
        </a:p>
        <a:p>
          <a:pPr marL="285750" lvl="1" indent="-285750" algn="l" defTabSz="1377950" rtl="0">
            <a:lnSpc>
              <a:spcPct val="90000"/>
            </a:lnSpc>
            <a:spcBef>
              <a:spcPct val="0"/>
            </a:spcBef>
            <a:spcAft>
              <a:spcPct val="15000"/>
            </a:spcAft>
            <a:buChar char="•"/>
          </a:pPr>
          <a:r>
            <a:rPr lang="en-US" sz="3100" b="1" kern="1200" dirty="0">
              <a:latin typeface="Corbel" panose="020B0503020204020204"/>
            </a:rPr>
            <a:t>Bài toán classification</a:t>
          </a:r>
          <a:r>
            <a:rPr lang="en-US" sz="3100" b="0" kern="1200" dirty="0">
              <a:latin typeface="Corbel" panose="020B0503020204020204"/>
            </a:rPr>
            <a:t>: Giúp việc phân loại chính xác hơn với các đối tượng như nhau nhưng hành động với chúng là khác nhau</a:t>
          </a:r>
        </a:p>
      </dsp:txBody>
      <dsp:txXfrm>
        <a:off x="0" y="475619"/>
        <a:ext cx="11784276" cy="5370750"/>
      </dsp:txXfrm>
    </dsp:sp>
    <dsp:sp modelId="{DB1BD9AF-198F-4F3A-8885-FE2FAD43E201}">
      <dsp:nvSpPr>
        <dsp:cNvPr id="0" name=""/>
        <dsp:cNvSpPr/>
      </dsp:nvSpPr>
      <dsp:spPr>
        <a:xfrm>
          <a:off x="589213" y="18059"/>
          <a:ext cx="8248993" cy="91512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792" tIns="0" rIns="311792" bIns="0" numCol="1" spcCol="1270" anchor="ctr" anchorCtr="0">
          <a:noAutofit/>
        </a:bodyPr>
        <a:lstStyle/>
        <a:p>
          <a:pPr marL="0" lvl="0" indent="0" algn="l" defTabSz="1377950" rtl="0">
            <a:lnSpc>
              <a:spcPct val="90000"/>
            </a:lnSpc>
            <a:spcBef>
              <a:spcPct val="0"/>
            </a:spcBef>
            <a:spcAft>
              <a:spcPct val="35000"/>
            </a:spcAft>
            <a:buNone/>
          </a:pPr>
          <a:r>
            <a:rPr lang="en-US" sz="3100" b="1" u="sng" kern="1200" dirty="0">
              <a:latin typeface="Corbel" panose="020B0503020204020204"/>
            </a:rPr>
            <a:t>Ý nghĩa khoa học</a:t>
          </a:r>
          <a:endParaRPr lang="en-US" sz="3100" b="1" u="sng" kern="1200" dirty="0"/>
        </a:p>
      </dsp:txBody>
      <dsp:txXfrm>
        <a:off x="633885" y="62731"/>
        <a:ext cx="8159649" cy="8257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72D492-C462-43B6-B216-0267ACEAC90D}">
      <dsp:nvSpPr>
        <dsp:cNvPr id="0" name=""/>
        <dsp:cNvSpPr/>
      </dsp:nvSpPr>
      <dsp:spPr>
        <a:xfrm>
          <a:off x="0" y="396662"/>
          <a:ext cx="12001990" cy="529200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31488" tIns="437388" rIns="931488" bIns="149352" numCol="1" spcCol="1270" anchor="t" anchorCtr="0">
          <a:noAutofit/>
        </a:bodyPr>
        <a:lstStyle/>
        <a:p>
          <a:pPr marL="228600" lvl="1" indent="-228600" algn="l" defTabSz="933450" rtl="0">
            <a:lnSpc>
              <a:spcPct val="90000"/>
            </a:lnSpc>
            <a:spcBef>
              <a:spcPct val="0"/>
            </a:spcBef>
            <a:spcAft>
              <a:spcPct val="15000"/>
            </a:spcAft>
            <a:buChar char="•"/>
          </a:pPr>
          <a:r>
            <a:rPr lang="en-US" sz="2100" b="1" kern="1200" dirty="0">
              <a:latin typeface="Corbel" panose="020B0503020204020204"/>
            </a:rPr>
            <a:t>Tăng </a:t>
          </a:r>
          <a:r>
            <a:rPr lang="en-US" sz="2100" b="1" kern="1200" dirty="0" err="1">
              <a:latin typeface="Corbel" panose="020B0503020204020204"/>
            </a:rPr>
            <a:t>cường</a:t>
          </a:r>
          <a:r>
            <a:rPr lang="en-US" sz="2100" b="1" kern="1200" dirty="0">
              <a:latin typeface="Corbel" panose="020B0503020204020204"/>
            </a:rPr>
            <a:t> an </a:t>
          </a:r>
          <a:r>
            <a:rPr lang="en-US" sz="2100" b="1" kern="1200" dirty="0" err="1">
              <a:latin typeface="Corbel" panose="020B0503020204020204"/>
            </a:rPr>
            <a:t>toàn</a:t>
          </a:r>
          <a:r>
            <a:rPr lang="en-US" sz="2100" b="1" kern="1200" dirty="0">
              <a:latin typeface="Corbel" panose="020B0503020204020204"/>
            </a:rPr>
            <a:t> </a:t>
          </a:r>
          <a:r>
            <a:rPr lang="en-US" sz="2100" b="1" kern="1200" dirty="0" err="1">
              <a:latin typeface="Corbel" panose="020B0503020204020204"/>
            </a:rPr>
            <a:t>giao</a:t>
          </a:r>
          <a:r>
            <a:rPr lang="en-US" sz="2100" b="1" kern="1200" dirty="0">
              <a:latin typeface="Corbel" panose="020B0503020204020204"/>
            </a:rPr>
            <a:t> </a:t>
          </a:r>
          <a:r>
            <a:rPr lang="en-US" sz="2100" b="1" kern="1200" dirty="0" err="1">
              <a:latin typeface="Corbel" panose="020B0503020204020204"/>
            </a:rPr>
            <a:t>thông</a:t>
          </a:r>
          <a:r>
            <a:rPr lang="en-US" sz="2100" kern="1200" dirty="0">
              <a:latin typeface="Corbel" panose="020B0503020204020204"/>
            </a:rPr>
            <a:t>:  </a:t>
          </a:r>
          <a:r>
            <a:rPr lang="en-US" sz="2100" kern="1200" dirty="0" err="1">
              <a:latin typeface="Corbel" panose="020B0503020204020204"/>
            </a:rPr>
            <a:t>Hỗ</a:t>
          </a:r>
          <a:r>
            <a:rPr lang="en-US" sz="2100" kern="1200" dirty="0">
              <a:latin typeface="Corbel" panose="020B0503020204020204"/>
            </a:rPr>
            <a:t> </a:t>
          </a:r>
          <a:r>
            <a:rPr lang="en-US" sz="2100" kern="1200" dirty="0" err="1">
              <a:latin typeface="Corbel" panose="020B0503020204020204"/>
            </a:rPr>
            <a:t>trợ</a:t>
          </a:r>
          <a:r>
            <a:rPr lang="en-US" sz="2100" kern="1200" dirty="0">
              <a:latin typeface="Corbel" panose="020B0503020204020204"/>
            </a:rPr>
            <a:t> </a:t>
          </a:r>
          <a:r>
            <a:rPr lang="en-US" sz="2100" kern="1200" dirty="0" err="1">
              <a:latin typeface="Corbel" panose="020B0503020204020204"/>
            </a:rPr>
            <a:t>quản</a:t>
          </a:r>
          <a:r>
            <a:rPr lang="en-US" sz="2100" kern="1200" dirty="0">
              <a:latin typeface="Corbel" panose="020B0503020204020204"/>
            </a:rPr>
            <a:t> </a:t>
          </a:r>
          <a:r>
            <a:rPr lang="en-US" sz="2100" kern="1200" dirty="0" err="1">
              <a:latin typeface="Corbel" panose="020B0503020204020204"/>
            </a:rPr>
            <a:t>lý</a:t>
          </a:r>
          <a:r>
            <a:rPr lang="en-US" sz="2100" kern="1200" dirty="0">
              <a:latin typeface="Corbel" panose="020B0503020204020204"/>
            </a:rPr>
            <a:t> </a:t>
          </a:r>
          <a:r>
            <a:rPr lang="en-US" sz="2100" kern="1200" dirty="0" err="1">
              <a:latin typeface="Corbel" panose="020B0503020204020204"/>
            </a:rPr>
            <a:t>giao</a:t>
          </a:r>
          <a:r>
            <a:rPr lang="en-US" sz="2100" kern="1200" dirty="0">
              <a:latin typeface="Corbel" panose="020B0503020204020204"/>
            </a:rPr>
            <a:t> </a:t>
          </a:r>
          <a:r>
            <a:rPr lang="en-US" sz="2100" kern="1200" dirty="0" err="1">
              <a:latin typeface="Corbel" panose="020B0503020204020204"/>
            </a:rPr>
            <a:t>thông</a:t>
          </a:r>
          <a:r>
            <a:rPr lang="en-US" sz="2100" kern="1200" dirty="0">
              <a:latin typeface="Corbel" panose="020B0503020204020204"/>
            </a:rPr>
            <a:t> </a:t>
          </a:r>
          <a:r>
            <a:rPr lang="en-US" sz="2100" kern="1200" dirty="0" err="1">
              <a:latin typeface="Corbel" panose="020B0503020204020204"/>
            </a:rPr>
            <a:t>và</a:t>
          </a:r>
          <a:r>
            <a:rPr lang="en-US" sz="2100" kern="1200" dirty="0">
              <a:latin typeface="Corbel" panose="020B0503020204020204"/>
            </a:rPr>
            <a:t> </a:t>
          </a:r>
          <a:r>
            <a:rPr lang="en-US" sz="2100" kern="1200" dirty="0" err="1">
              <a:latin typeface="Corbel" panose="020B0503020204020204"/>
            </a:rPr>
            <a:t>hoàn</a:t>
          </a:r>
          <a:r>
            <a:rPr lang="en-US" sz="2100" kern="1200" dirty="0">
              <a:latin typeface="Corbel" panose="020B0503020204020204"/>
            </a:rPr>
            <a:t> </a:t>
          </a:r>
          <a:r>
            <a:rPr lang="en-US" sz="2100" kern="1200" dirty="0" err="1">
              <a:latin typeface="Corbel" panose="020B0503020204020204"/>
            </a:rPr>
            <a:t>thiện</a:t>
          </a:r>
          <a:r>
            <a:rPr lang="en-US" sz="2100" kern="1200" dirty="0">
              <a:latin typeface="Corbel" panose="020B0503020204020204"/>
            </a:rPr>
            <a:t> </a:t>
          </a:r>
          <a:r>
            <a:rPr lang="en-US" sz="2100" kern="1200" dirty="0" err="1">
              <a:latin typeface="Corbel" panose="020B0503020204020204"/>
            </a:rPr>
            <a:t>xe</a:t>
          </a:r>
          <a:r>
            <a:rPr lang="en-US" sz="2100" kern="1200" dirty="0">
              <a:latin typeface="Corbel" panose="020B0503020204020204"/>
            </a:rPr>
            <a:t> </a:t>
          </a:r>
          <a:r>
            <a:rPr lang="en-US" sz="2100" kern="1200" dirty="0" err="1">
              <a:latin typeface="Corbel" panose="020B0503020204020204"/>
            </a:rPr>
            <a:t>tự</a:t>
          </a:r>
          <a:r>
            <a:rPr lang="en-US" sz="2100" kern="1200" dirty="0">
              <a:latin typeface="Corbel" panose="020B0503020204020204"/>
            </a:rPr>
            <a:t> </a:t>
          </a:r>
          <a:r>
            <a:rPr lang="en-US" sz="2100" kern="1200" dirty="0" err="1">
              <a:latin typeface="Corbel" panose="020B0503020204020204"/>
            </a:rPr>
            <a:t>hành</a:t>
          </a:r>
          <a:r>
            <a:rPr lang="en-US" sz="2100" kern="1200" dirty="0">
              <a:latin typeface="Corbel" panose="020B0503020204020204"/>
            </a:rPr>
            <a:t> </a:t>
          </a:r>
          <a:r>
            <a:rPr lang="en-US" sz="2100" kern="1200" dirty="0" err="1">
              <a:latin typeface="Corbel" panose="020B0503020204020204"/>
            </a:rPr>
            <a:t>trong</a:t>
          </a:r>
          <a:r>
            <a:rPr lang="en-US" sz="2100" kern="1200" dirty="0">
              <a:latin typeface="Corbel" panose="020B0503020204020204"/>
            </a:rPr>
            <a:t> </a:t>
          </a:r>
          <a:r>
            <a:rPr lang="en-US" sz="2100" kern="1200" dirty="0" err="1">
              <a:latin typeface="Corbel" panose="020B0503020204020204"/>
            </a:rPr>
            <a:t>khâu</a:t>
          </a:r>
          <a:r>
            <a:rPr lang="en-US" sz="2100" kern="1200" dirty="0">
              <a:latin typeface="Corbel" panose="020B0503020204020204"/>
            </a:rPr>
            <a:t> </a:t>
          </a:r>
          <a:r>
            <a:rPr lang="en-US" sz="2100" kern="1200" dirty="0" err="1">
              <a:latin typeface="Corbel" panose="020B0503020204020204"/>
            </a:rPr>
            <a:t>tránh</a:t>
          </a:r>
          <a:r>
            <a:rPr lang="en-US" sz="2100" kern="1200" dirty="0">
              <a:latin typeface="Corbel" panose="020B0503020204020204"/>
            </a:rPr>
            <a:t> né </a:t>
          </a:r>
          <a:r>
            <a:rPr lang="en-US" sz="2100" kern="1200" dirty="0" err="1">
              <a:latin typeface="Corbel" panose="020B0503020204020204"/>
            </a:rPr>
            <a:t>đưa</a:t>
          </a:r>
          <a:r>
            <a:rPr lang="en-US" sz="2100" kern="1200" dirty="0">
              <a:latin typeface="Corbel" panose="020B0503020204020204"/>
            </a:rPr>
            <a:t> </a:t>
          </a:r>
          <a:r>
            <a:rPr lang="en-US" sz="2100" kern="1200" dirty="0" err="1">
              <a:latin typeface="Corbel" panose="020B0503020204020204"/>
            </a:rPr>
            <a:t>ra</a:t>
          </a:r>
          <a:r>
            <a:rPr lang="en-US" sz="2100" kern="1200" dirty="0">
              <a:latin typeface="Corbel" panose="020B0503020204020204"/>
            </a:rPr>
            <a:t> </a:t>
          </a:r>
          <a:r>
            <a:rPr lang="en-US" sz="2100" kern="1200" dirty="0" err="1">
              <a:latin typeface="Corbel" panose="020B0503020204020204"/>
            </a:rPr>
            <a:t>quyết</a:t>
          </a:r>
          <a:r>
            <a:rPr lang="en-US" sz="2100" kern="1200" dirty="0">
              <a:latin typeface="Corbel" panose="020B0503020204020204"/>
            </a:rPr>
            <a:t> </a:t>
          </a:r>
          <a:r>
            <a:rPr lang="en-US" sz="2100" kern="1200" dirty="0" err="1">
              <a:latin typeface="Corbel" panose="020B0503020204020204"/>
            </a:rPr>
            <a:t>định</a:t>
          </a:r>
          <a:r>
            <a:rPr lang="en-US" sz="2100" kern="1200" dirty="0">
              <a:latin typeface="Corbel" panose="020B0503020204020204"/>
            </a:rPr>
            <a:t> </a:t>
          </a:r>
          <a:r>
            <a:rPr lang="en-US" sz="2100" kern="1200" dirty="0" err="1">
              <a:latin typeface="Corbel" panose="020B0503020204020204"/>
            </a:rPr>
            <a:t>tăng</a:t>
          </a:r>
          <a:r>
            <a:rPr lang="en-US" sz="2100" kern="1200" dirty="0">
              <a:latin typeface="Corbel" panose="020B0503020204020204"/>
            </a:rPr>
            <a:t> </a:t>
          </a:r>
          <a:r>
            <a:rPr lang="en-US" sz="2100" kern="1200" dirty="0" err="1">
              <a:latin typeface="Corbel" panose="020B0503020204020204"/>
            </a:rPr>
            <a:t>giảm</a:t>
          </a:r>
          <a:r>
            <a:rPr lang="en-US" sz="2100" kern="1200" dirty="0">
              <a:latin typeface="Corbel" panose="020B0503020204020204"/>
            </a:rPr>
            <a:t> </a:t>
          </a:r>
          <a:r>
            <a:rPr lang="en-US" sz="2100" kern="1200" dirty="0" err="1">
              <a:latin typeface="Corbel" panose="020B0503020204020204"/>
            </a:rPr>
            <a:t>tốc</a:t>
          </a:r>
          <a:r>
            <a:rPr lang="en-US" sz="2100" kern="1200" dirty="0">
              <a:latin typeface="Corbel" panose="020B0503020204020204"/>
            </a:rPr>
            <a:t> hay </a:t>
          </a:r>
          <a:r>
            <a:rPr lang="en-US" sz="2100" kern="1200" dirty="0" err="1">
              <a:latin typeface="Corbel" panose="020B0503020204020204"/>
            </a:rPr>
            <a:t>bẻ</a:t>
          </a:r>
          <a:r>
            <a:rPr lang="en-US" sz="2100" kern="1200" dirty="0">
              <a:latin typeface="Corbel" panose="020B0503020204020204"/>
            </a:rPr>
            <a:t> </a:t>
          </a:r>
          <a:r>
            <a:rPr lang="en-US" sz="2100" kern="1200" dirty="0" err="1">
              <a:latin typeface="Corbel" panose="020B0503020204020204"/>
            </a:rPr>
            <a:t>lái</a:t>
          </a:r>
          <a:r>
            <a:rPr lang="en-US" sz="2100" kern="1200" dirty="0">
              <a:latin typeface="Corbel" panose="020B0503020204020204"/>
            </a:rPr>
            <a:t> </a:t>
          </a:r>
          <a:r>
            <a:rPr lang="en-US" sz="2100" kern="1200" dirty="0" err="1">
              <a:latin typeface="Corbel" panose="020B0503020204020204"/>
            </a:rPr>
            <a:t>tránh</a:t>
          </a:r>
          <a:r>
            <a:rPr lang="en-US" sz="2100" kern="1200" dirty="0">
              <a:latin typeface="Corbel" panose="020B0503020204020204"/>
            </a:rPr>
            <a:t> </a:t>
          </a:r>
          <a:r>
            <a:rPr lang="en-US" sz="2100" kern="1200" dirty="0" err="1">
              <a:latin typeface="Corbel" panose="020B0503020204020204"/>
            </a:rPr>
            <a:t>xảy</a:t>
          </a:r>
          <a:r>
            <a:rPr lang="en-US" sz="2100" kern="1200" dirty="0">
              <a:latin typeface="Corbel" panose="020B0503020204020204"/>
            </a:rPr>
            <a:t> </a:t>
          </a:r>
          <a:r>
            <a:rPr lang="en-US" sz="2100" kern="1200" dirty="0" err="1">
              <a:latin typeface="Corbel" panose="020B0503020204020204"/>
            </a:rPr>
            <a:t>ra</a:t>
          </a:r>
          <a:r>
            <a:rPr lang="en-US" sz="2100" kern="1200" dirty="0">
              <a:latin typeface="Corbel" panose="020B0503020204020204"/>
            </a:rPr>
            <a:t> tai </a:t>
          </a:r>
          <a:r>
            <a:rPr lang="en-US" sz="2100" kern="1200" dirty="0" err="1">
              <a:latin typeface="Corbel" panose="020B0503020204020204"/>
            </a:rPr>
            <a:t>nạn</a:t>
          </a:r>
          <a:endParaRPr lang="en-US" sz="2100" kern="1200" dirty="0">
            <a:latin typeface="Corbel" panose="020B0503020204020204"/>
          </a:endParaRPr>
        </a:p>
        <a:p>
          <a:pPr marL="228600" lvl="1" indent="-228600" algn="l" defTabSz="933450" rtl="0">
            <a:lnSpc>
              <a:spcPct val="90000"/>
            </a:lnSpc>
            <a:spcBef>
              <a:spcPct val="0"/>
            </a:spcBef>
            <a:spcAft>
              <a:spcPct val="15000"/>
            </a:spcAft>
            <a:buChar char="•"/>
          </a:pPr>
          <a:r>
            <a:rPr lang="en-US" sz="2100" b="1" kern="1200" dirty="0">
              <a:latin typeface="Corbel" panose="020B0503020204020204"/>
            </a:rPr>
            <a:t>Tăng hiệu quả sản xuất trong các nhà máy tự động</a:t>
          </a:r>
          <a:r>
            <a:rPr lang="en-US" sz="2100" kern="1200" dirty="0">
              <a:latin typeface="Corbel" panose="020B0503020204020204"/>
            </a:rPr>
            <a:t>: Giúp robot di chuyển trong không gian hạn chế, tránh các vật cản trong quá trình di chuyển và tối ưu hóa quá trình sản xuất </a:t>
          </a:r>
          <a:endParaRPr lang="en-US" sz="2100" kern="1200" dirty="0"/>
        </a:p>
        <a:p>
          <a:pPr marL="228600" lvl="1" indent="-228600" algn="l" defTabSz="933450" rtl="0">
            <a:lnSpc>
              <a:spcPct val="90000"/>
            </a:lnSpc>
            <a:spcBef>
              <a:spcPct val="0"/>
            </a:spcBef>
            <a:spcAft>
              <a:spcPct val="15000"/>
            </a:spcAft>
            <a:buChar char="•"/>
          </a:pPr>
          <a:r>
            <a:rPr lang="en-US" sz="2100" b="1" kern="1200" dirty="0" err="1">
              <a:latin typeface="Corbel" panose="020B0503020204020204"/>
            </a:rPr>
            <a:t>Hỗ</a:t>
          </a:r>
          <a:r>
            <a:rPr lang="en-US" sz="2100" b="1" kern="1200" dirty="0">
              <a:latin typeface="Corbel" panose="020B0503020204020204"/>
            </a:rPr>
            <a:t> </a:t>
          </a:r>
          <a:r>
            <a:rPr lang="en-US" sz="2100" b="1" kern="1200" dirty="0" err="1">
              <a:latin typeface="Corbel" panose="020B0503020204020204"/>
            </a:rPr>
            <a:t>trợ</a:t>
          </a:r>
          <a:r>
            <a:rPr lang="en-US" sz="2100" b="1" kern="1200" dirty="0">
              <a:latin typeface="Corbel" panose="020B0503020204020204"/>
            </a:rPr>
            <a:t> </a:t>
          </a:r>
          <a:r>
            <a:rPr lang="en-US" sz="2100" b="1" kern="1200" dirty="0" err="1">
              <a:latin typeface="Corbel" panose="020B0503020204020204"/>
            </a:rPr>
            <a:t>điều</a:t>
          </a:r>
          <a:r>
            <a:rPr lang="en-US" sz="2100" b="1" kern="1200" dirty="0">
              <a:latin typeface="Corbel" panose="020B0503020204020204"/>
            </a:rPr>
            <a:t> </a:t>
          </a:r>
          <a:r>
            <a:rPr lang="en-US" sz="2100" b="1" kern="1200" dirty="0" err="1">
              <a:latin typeface="Corbel" panose="020B0503020204020204"/>
            </a:rPr>
            <a:t>khiển</a:t>
          </a:r>
          <a:r>
            <a:rPr lang="en-US" sz="2100" b="1" kern="1200" dirty="0">
              <a:latin typeface="Corbel" panose="020B0503020204020204"/>
            </a:rPr>
            <a:t> </a:t>
          </a:r>
          <a:r>
            <a:rPr lang="en-US" sz="2100" b="1" kern="1200" dirty="0" err="1">
              <a:latin typeface="Corbel" panose="020B0503020204020204"/>
            </a:rPr>
            <a:t>máy</a:t>
          </a:r>
          <a:r>
            <a:rPr lang="en-US" sz="2100" b="1" kern="1200" dirty="0">
              <a:latin typeface="Corbel" panose="020B0503020204020204"/>
            </a:rPr>
            <a:t> bay </a:t>
          </a:r>
          <a:r>
            <a:rPr lang="en-US" sz="2100" b="1" kern="1200" dirty="0" err="1">
              <a:latin typeface="Corbel" panose="020B0503020204020204"/>
            </a:rPr>
            <a:t>không</a:t>
          </a:r>
          <a:r>
            <a:rPr lang="en-US" sz="2100" b="1" kern="1200" dirty="0">
              <a:latin typeface="Corbel" panose="020B0503020204020204"/>
            </a:rPr>
            <a:t> </a:t>
          </a:r>
          <a:r>
            <a:rPr lang="en-US" sz="2100" b="1" kern="1200" dirty="0" err="1">
              <a:latin typeface="Corbel" panose="020B0503020204020204"/>
            </a:rPr>
            <a:t>người</a:t>
          </a:r>
          <a:r>
            <a:rPr lang="en-US" sz="2100" b="1" kern="1200" dirty="0">
              <a:latin typeface="Corbel" panose="020B0503020204020204"/>
            </a:rPr>
            <a:t> </a:t>
          </a:r>
          <a:r>
            <a:rPr lang="en-US" sz="2100" b="1" kern="1200" dirty="0" err="1">
              <a:latin typeface="Corbel" panose="020B0503020204020204"/>
            </a:rPr>
            <a:t>lái</a:t>
          </a:r>
          <a:r>
            <a:rPr lang="en-US" sz="2100" b="1" kern="1200" dirty="0">
              <a:latin typeface="Corbel" panose="020B0503020204020204"/>
            </a:rPr>
            <a:t> (Drone)</a:t>
          </a:r>
          <a:r>
            <a:rPr lang="en-US" sz="2100" kern="1200" dirty="0">
              <a:latin typeface="Corbel" panose="020B0503020204020204"/>
            </a:rPr>
            <a:t>: </a:t>
          </a:r>
          <a:r>
            <a:rPr lang="en-US" sz="2100" kern="1200" dirty="0" err="1">
              <a:latin typeface="Corbel" panose="020B0503020204020204"/>
            </a:rPr>
            <a:t>hỗ</a:t>
          </a:r>
          <a:r>
            <a:rPr lang="en-US" sz="2100" kern="1200" dirty="0">
              <a:latin typeface="Corbel" panose="020B0503020204020204"/>
            </a:rPr>
            <a:t> </a:t>
          </a:r>
          <a:r>
            <a:rPr lang="en-US" sz="2100" kern="1200" dirty="0" err="1">
              <a:latin typeface="Corbel" panose="020B0503020204020204"/>
            </a:rPr>
            <a:t>trợ</a:t>
          </a:r>
          <a:r>
            <a:rPr lang="en-US" sz="2100" kern="1200" dirty="0">
              <a:latin typeface="Corbel" panose="020B0503020204020204"/>
            </a:rPr>
            <a:t> </a:t>
          </a:r>
          <a:r>
            <a:rPr lang="en-US" sz="2100" kern="1200" dirty="0" err="1">
              <a:latin typeface="Corbel" panose="020B0503020204020204"/>
            </a:rPr>
            <a:t>điều</a:t>
          </a:r>
          <a:r>
            <a:rPr lang="en-US" sz="2100" kern="1200" dirty="0">
              <a:latin typeface="Corbel" panose="020B0503020204020204"/>
            </a:rPr>
            <a:t> </a:t>
          </a:r>
          <a:r>
            <a:rPr lang="en-US" sz="2100" kern="1200" dirty="0" err="1">
              <a:latin typeface="Corbel" panose="020B0503020204020204"/>
            </a:rPr>
            <a:t>khiển</a:t>
          </a:r>
          <a:r>
            <a:rPr lang="en-US" sz="2100" kern="1200" dirty="0">
              <a:latin typeface="Corbel" panose="020B0503020204020204"/>
            </a:rPr>
            <a:t> </a:t>
          </a:r>
          <a:r>
            <a:rPr lang="en-US" sz="2100" kern="1200" dirty="0" err="1">
              <a:latin typeface="Corbel" panose="020B0503020204020204"/>
            </a:rPr>
            <a:t>máy</a:t>
          </a:r>
          <a:r>
            <a:rPr lang="en-US" sz="2100" kern="1200" dirty="0">
              <a:latin typeface="Corbel" panose="020B0503020204020204"/>
            </a:rPr>
            <a:t> bay có thể tránh các vật cản trong không gian và giúp nó thực hiện các nhiệm vụ khác nhau một cách an toàn và hiệu quả hơn.</a:t>
          </a:r>
        </a:p>
        <a:p>
          <a:pPr marL="228600" lvl="1" indent="-228600" algn="l" defTabSz="933450" rtl="0">
            <a:lnSpc>
              <a:spcPct val="90000"/>
            </a:lnSpc>
            <a:spcBef>
              <a:spcPct val="0"/>
            </a:spcBef>
            <a:spcAft>
              <a:spcPct val="15000"/>
            </a:spcAft>
            <a:buChar char="•"/>
          </a:pPr>
          <a:r>
            <a:rPr lang="en-US" sz="2100" b="1" kern="1200" dirty="0" err="1">
              <a:latin typeface="Corbel" panose="020B0503020204020204"/>
            </a:rPr>
            <a:t>Hỗ</a:t>
          </a:r>
          <a:r>
            <a:rPr lang="en-US" sz="2100" b="1" kern="1200" dirty="0">
              <a:latin typeface="Corbel" panose="020B0503020204020204"/>
            </a:rPr>
            <a:t> </a:t>
          </a:r>
          <a:r>
            <a:rPr lang="en-US" sz="2100" b="1" kern="1200" dirty="0" err="1">
              <a:latin typeface="Corbel" panose="020B0503020204020204"/>
            </a:rPr>
            <a:t>trợ</a:t>
          </a:r>
          <a:r>
            <a:rPr lang="en-US" sz="2100" b="1" kern="1200" dirty="0">
              <a:latin typeface="Corbel" panose="020B0503020204020204"/>
            </a:rPr>
            <a:t> </a:t>
          </a:r>
          <a:r>
            <a:rPr lang="en-US" sz="2100" b="1" kern="1200" dirty="0" err="1">
              <a:latin typeface="Corbel" panose="020B0503020204020204"/>
            </a:rPr>
            <a:t>trong</a:t>
          </a:r>
          <a:r>
            <a:rPr lang="en-US" sz="2100" b="1" kern="1200" dirty="0">
              <a:latin typeface="Corbel" panose="020B0503020204020204"/>
            </a:rPr>
            <a:t> </a:t>
          </a:r>
          <a:r>
            <a:rPr lang="en-US" sz="2100" b="1" kern="1200" dirty="0" err="1">
              <a:latin typeface="Corbel" panose="020B0503020204020204"/>
            </a:rPr>
            <a:t>công</a:t>
          </a:r>
          <a:r>
            <a:rPr lang="en-US" sz="2100" b="1" kern="1200" dirty="0">
              <a:latin typeface="Corbel" panose="020B0503020204020204"/>
            </a:rPr>
            <a:t> </a:t>
          </a:r>
          <a:r>
            <a:rPr lang="en-US" sz="2100" b="1" kern="1200" dirty="0" err="1">
              <a:latin typeface="Corbel" panose="020B0503020204020204"/>
            </a:rPr>
            <a:t>nghiệp</a:t>
          </a:r>
          <a:r>
            <a:rPr lang="en-US" sz="2100" b="1" kern="1200" dirty="0">
              <a:latin typeface="Corbel" panose="020B0503020204020204"/>
            </a:rPr>
            <a:t> </a:t>
          </a:r>
          <a:r>
            <a:rPr lang="en-US" sz="2100" b="1" kern="1200" dirty="0" err="1">
              <a:latin typeface="Corbel" panose="020B0503020204020204"/>
            </a:rPr>
            <a:t>địa</a:t>
          </a:r>
          <a:r>
            <a:rPr lang="en-US" sz="2100" b="1" kern="1200" dirty="0">
              <a:latin typeface="Corbel" panose="020B0503020204020204"/>
            </a:rPr>
            <a:t> </a:t>
          </a:r>
          <a:r>
            <a:rPr lang="en-US" sz="2100" b="1" kern="1200" dirty="0" err="1">
              <a:latin typeface="Corbel" panose="020B0503020204020204"/>
            </a:rPr>
            <a:t>chất</a:t>
          </a:r>
          <a:r>
            <a:rPr lang="en-US" sz="2100" kern="1200" dirty="0">
              <a:latin typeface="Corbel" panose="020B0503020204020204"/>
            </a:rPr>
            <a:t>: </a:t>
          </a:r>
          <a:r>
            <a:rPr lang="en-US" sz="2100" kern="1200" dirty="0" err="1">
              <a:latin typeface="Corbel" panose="020B0503020204020204"/>
            </a:rPr>
            <a:t>Hỗ</a:t>
          </a:r>
          <a:r>
            <a:rPr lang="en-US" sz="2100" kern="1200" dirty="0">
              <a:latin typeface="Corbel" panose="020B0503020204020204"/>
            </a:rPr>
            <a:t> </a:t>
          </a:r>
          <a:r>
            <a:rPr lang="en-US" sz="2100" kern="1200" dirty="0" err="1">
              <a:latin typeface="Corbel" panose="020B0503020204020204"/>
            </a:rPr>
            <a:t>trợ</a:t>
          </a:r>
          <a:r>
            <a:rPr lang="en-US" sz="2100" kern="1200" dirty="0">
              <a:latin typeface="Corbel" panose="020B0503020204020204"/>
            </a:rPr>
            <a:t> </a:t>
          </a:r>
          <a:r>
            <a:rPr lang="en-US" sz="2100" kern="1200" dirty="0" err="1">
              <a:latin typeface="Corbel" panose="020B0503020204020204"/>
            </a:rPr>
            <a:t>trong</a:t>
          </a:r>
          <a:r>
            <a:rPr lang="en-US" sz="2100" kern="1200" dirty="0">
              <a:latin typeface="Corbel" panose="020B0503020204020204"/>
            </a:rPr>
            <a:t> các hoạt động khai thác và khai thác tài nguyên thiên nhiên, giúp xe tự động tránh các vật cản trong môi trường địa chất phức tạp và giảm nguy cơ tai nạn.</a:t>
          </a:r>
        </a:p>
        <a:p>
          <a:pPr marL="228600" lvl="1" indent="-228600" algn="l" defTabSz="933450" rtl="0">
            <a:lnSpc>
              <a:spcPct val="90000"/>
            </a:lnSpc>
            <a:spcBef>
              <a:spcPct val="0"/>
            </a:spcBef>
            <a:spcAft>
              <a:spcPct val="15000"/>
            </a:spcAft>
            <a:buChar char="•"/>
          </a:pPr>
          <a:r>
            <a:rPr lang="en-US" sz="2100" b="1" kern="1200" dirty="0">
              <a:latin typeface="Corbel" panose="020B0503020204020204"/>
            </a:rPr>
            <a:t>Hỗ trợ trong y tế</a:t>
          </a:r>
          <a:r>
            <a:rPr lang="en-US" sz="2100" kern="1200" dirty="0">
              <a:latin typeface="Corbel" panose="020B0503020204020204"/>
            </a:rPr>
            <a:t>: Giúp robot di động di chuyển trong bệnh viện, tránh các vật cản trong quá trình di chuyển và hỗ trợ cho việc điều trị và chăm sóc bệnh nhân.</a:t>
          </a:r>
        </a:p>
        <a:p>
          <a:pPr marL="228600" lvl="1" indent="-228600" algn="l" defTabSz="933450" rtl="0">
            <a:lnSpc>
              <a:spcPct val="90000"/>
            </a:lnSpc>
            <a:spcBef>
              <a:spcPct val="0"/>
            </a:spcBef>
            <a:spcAft>
              <a:spcPct val="15000"/>
            </a:spcAft>
            <a:buChar char="•"/>
          </a:pPr>
          <a:r>
            <a:rPr lang="en-US" sz="2100" b="1" kern="1200" dirty="0" err="1">
              <a:latin typeface="Corbel" panose="020B0503020204020204"/>
            </a:rPr>
            <a:t>Hỗ</a:t>
          </a:r>
          <a:r>
            <a:rPr lang="en-US" sz="2100" b="1" kern="1200" dirty="0">
              <a:latin typeface="Corbel" panose="020B0503020204020204"/>
            </a:rPr>
            <a:t> </a:t>
          </a:r>
          <a:r>
            <a:rPr lang="en-US" sz="2100" b="1" kern="1200" dirty="0" err="1">
              <a:latin typeface="Corbel" panose="020B0503020204020204"/>
            </a:rPr>
            <a:t>trợ</a:t>
          </a:r>
          <a:r>
            <a:rPr lang="en-US" sz="2100" b="1" kern="1200" dirty="0">
              <a:latin typeface="Corbel" panose="020B0503020204020204"/>
            </a:rPr>
            <a:t> </a:t>
          </a:r>
          <a:r>
            <a:rPr lang="en-US" sz="2100" b="1" kern="1200" dirty="0" err="1">
              <a:latin typeface="Corbel" panose="020B0503020204020204"/>
            </a:rPr>
            <a:t>trong</a:t>
          </a:r>
          <a:r>
            <a:rPr lang="en-US" sz="2100" b="1" kern="1200" dirty="0">
              <a:latin typeface="Corbel" panose="020B0503020204020204"/>
            </a:rPr>
            <a:t> </a:t>
          </a:r>
          <a:r>
            <a:rPr lang="en-US" sz="2100" b="1" kern="1200" dirty="0" err="1">
              <a:latin typeface="Corbel" panose="020B0503020204020204"/>
            </a:rPr>
            <a:t>nhà</a:t>
          </a:r>
          <a:r>
            <a:rPr lang="en-US" sz="2100" b="1" kern="1200" dirty="0">
              <a:latin typeface="Corbel" panose="020B0503020204020204"/>
            </a:rPr>
            <a:t> </a:t>
          </a:r>
          <a:r>
            <a:rPr lang="en-US" sz="2100" b="1" kern="1200" dirty="0" err="1">
              <a:latin typeface="Corbel" panose="020B0503020204020204"/>
            </a:rPr>
            <a:t>hàng</a:t>
          </a:r>
          <a:r>
            <a:rPr lang="en-US" sz="2100" kern="1200" dirty="0">
              <a:latin typeface="Corbel" panose="020B0503020204020204"/>
            </a:rPr>
            <a:t>: </a:t>
          </a:r>
          <a:r>
            <a:rPr lang="en-US" sz="2100" kern="1200" dirty="0" err="1">
              <a:latin typeface="Corbel" panose="020B0503020204020204"/>
            </a:rPr>
            <a:t>Giúp</a:t>
          </a:r>
          <a:r>
            <a:rPr lang="en-US" sz="2100" kern="1200" dirty="0">
              <a:latin typeface="Corbel" panose="020B0503020204020204"/>
            </a:rPr>
            <a:t> </a:t>
          </a:r>
          <a:r>
            <a:rPr lang="en-US" sz="2100" kern="1200" dirty="0" err="1">
              <a:latin typeface="Corbel" panose="020B0503020204020204"/>
            </a:rPr>
            <a:t>cho</a:t>
          </a:r>
          <a:r>
            <a:rPr lang="en-US" sz="2100" kern="1200" dirty="0">
              <a:latin typeface="Corbel" panose="020B0503020204020204"/>
            </a:rPr>
            <a:t> </a:t>
          </a:r>
          <a:r>
            <a:rPr lang="en-US" sz="2100" kern="1200" dirty="0" err="1">
              <a:latin typeface="Corbel" panose="020B0503020204020204"/>
            </a:rPr>
            <a:t>các</a:t>
          </a:r>
          <a:r>
            <a:rPr lang="en-US" sz="2100" kern="1200" dirty="0">
              <a:latin typeface="Corbel" panose="020B0503020204020204"/>
            </a:rPr>
            <a:t> robot giao đồ ăn và phục vụ né tránh các bàn, ghế, khách hàng, các đầu bếp và dụng cụ trong quán ăn thuận lợi và tăng tốc quá trình phụ vụ và bưng bê đồ trong nhà hàng</a:t>
          </a:r>
        </a:p>
      </dsp:txBody>
      <dsp:txXfrm>
        <a:off x="0" y="396662"/>
        <a:ext cx="12001990" cy="5292000"/>
      </dsp:txXfrm>
    </dsp:sp>
    <dsp:sp modelId="{DB1BD9AF-198F-4F3A-8885-FE2FAD43E201}">
      <dsp:nvSpPr>
        <dsp:cNvPr id="0" name=""/>
        <dsp:cNvSpPr/>
      </dsp:nvSpPr>
      <dsp:spPr>
        <a:xfrm>
          <a:off x="600099" y="86702"/>
          <a:ext cx="8401393" cy="61992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53" tIns="0" rIns="317553" bIns="0" numCol="1" spcCol="1270" anchor="ctr" anchorCtr="0">
          <a:noAutofit/>
        </a:bodyPr>
        <a:lstStyle/>
        <a:p>
          <a:pPr marL="0" lvl="0" indent="0" algn="l" defTabSz="933450" rtl="0">
            <a:lnSpc>
              <a:spcPct val="90000"/>
            </a:lnSpc>
            <a:spcBef>
              <a:spcPct val="0"/>
            </a:spcBef>
            <a:spcAft>
              <a:spcPct val="35000"/>
            </a:spcAft>
            <a:buNone/>
          </a:pPr>
          <a:r>
            <a:rPr lang="en-US" sz="2100" b="1" u="sng" kern="1200" dirty="0">
              <a:latin typeface="Corbel" panose="020B0503020204020204"/>
            </a:rPr>
            <a:t>Ý </a:t>
          </a:r>
          <a:r>
            <a:rPr lang="en-US" sz="2100" b="1" u="sng" kern="1200" dirty="0" err="1">
              <a:latin typeface="Corbel" panose="020B0503020204020204"/>
            </a:rPr>
            <a:t>nghĩa</a:t>
          </a:r>
          <a:r>
            <a:rPr lang="en-US" sz="2100" b="1" u="sng" kern="1200" dirty="0">
              <a:latin typeface="Corbel" panose="020B0503020204020204"/>
            </a:rPr>
            <a:t> </a:t>
          </a:r>
          <a:r>
            <a:rPr lang="en-US" sz="2100" b="1" u="sng" kern="1200" dirty="0" err="1">
              <a:latin typeface="Corbel" panose="020B0503020204020204"/>
            </a:rPr>
            <a:t>ứng</a:t>
          </a:r>
          <a:r>
            <a:rPr lang="en-US" sz="2100" b="1" u="sng" kern="1200" dirty="0">
              <a:latin typeface="Corbel" panose="020B0503020204020204"/>
            </a:rPr>
            <a:t> </a:t>
          </a:r>
          <a:r>
            <a:rPr lang="en-US" sz="2100" b="1" u="sng" kern="1200" dirty="0" err="1">
              <a:latin typeface="Corbel" panose="020B0503020204020204"/>
            </a:rPr>
            <a:t>dụng</a:t>
          </a:r>
          <a:endParaRPr lang="en-US" sz="2100" b="1" u="sng" kern="1200" dirty="0">
            <a:latin typeface="Corbel" panose="020B0503020204020204"/>
          </a:endParaRPr>
        </a:p>
      </dsp:txBody>
      <dsp:txXfrm>
        <a:off x="630361" y="116964"/>
        <a:ext cx="8340869" cy="5593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72D492-C462-43B6-B216-0267ACEAC90D}">
      <dsp:nvSpPr>
        <dsp:cNvPr id="0" name=""/>
        <dsp:cNvSpPr/>
      </dsp:nvSpPr>
      <dsp:spPr>
        <a:xfrm>
          <a:off x="0" y="448754"/>
          <a:ext cx="11784276" cy="538020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591" tIns="583184" rIns="914591" bIns="199136" numCol="1" spcCol="1270" anchor="t" anchorCtr="0">
          <a:noAutofit/>
        </a:bodyPr>
        <a:lstStyle/>
        <a:p>
          <a:pPr marL="285750" lvl="1" indent="-285750" algn="l" defTabSz="1244600" rtl="0">
            <a:lnSpc>
              <a:spcPct val="90000"/>
            </a:lnSpc>
            <a:spcBef>
              <a:spcPct val="0"/>
            </a:spcBef>
            <a:spcAft>
              <a:spcPct val="15000"/>
            </a:spcAft>
            <a:buChar char="•"/>
          </a:pPr>
          <a:r>
            <a:rPr lang="en-US" sz="2800" b="0" kern="1200" dirty="0">
              <a:latin typeface="Corbel" panose="020B0503020204020204"/>
            </a:rPr>
            <a:t>Thông tin </a:t>
          </a:r>
          <a:r>
            <a:rPr lang="en-US" sz="2800" b="0" kern="1200" dirty="0" err="1">
              <a:latin typeface="Corbel" panose="020B0503020204020204"/>
            </a:rPr>
            <a:t>từ</a:t>
          </a:r>
          <a:r>
            <a:rPr lang="en-US" sz="2800" b="0" kern="1200" dirty="0">
              <a:latin typeface="Corbel" panose="020B0503020204020204"/>
            </a:rPr>
            <a:t> </a:t>
          </a:r>
          <a:r>
            <a:rPr lang="en-US" sz="2800" b="0" kern="1200" dirty="0" err="1">
              <a:latin typeface="Corbel" panose="020B0503020204020204"/>
            </a:rPr>
            <a:t>các</a:t>
          </a:r>
          <a:r>
            <a:rPr lang="en-US" sz="2800" b="0" kern="1200" dirty="0">
              <a:latin typeface="Corbel" panose="020B0503020204020204"/>
            </a:rPr>
            <a:t> </a:t>
          </a:r>
          <a:r>
            <a:rPr lang="en-US" sz="2800" b="0" kern="1200" dirty="0" err="1">
              <a:latin typeface="Corbel" panose="020B0503020204020204"/>
            </a:rPr>
            <a:t>cảm</a:t>
          </a:r>
          <a:r>
            <a:rPr lang="en-US" sz="2800" b="0" kern="1200" dirty="0">
              <a:latin typeface="Corbel" panose="020B0503020204020204"/>
            </a:rPr>
            <a:t> </a:t>
          </a:r>
          <a:r>
            <a:rPr lang="en-US" sz="2800" b="0" kern="1200" dirty="0" err="1">
              <a:latin typeface="Corbel" panose="020B0503020204020204"/>
            </a:rPr>
            <a:t>biến</a:t>
          </a:r>
          <a:r>
            <a:rPr lang="en-US" sz="2800" b="0" kern="1200" dirty="0">
              <a:latin typeface="Corbel" panose="020B0503020204020204"/>
            </a:rPr>
            <a:t>, bao </a:t>
          </a:r>
          <a:r>
            <a:rPr lang="en-US" sz="2800" b="0" kern="1200" dirty="0" err="1">
              <a:latin typeface="Corbel" panose="020B0503020204020204"/>
            </a:rPr>
            <a:t>gồm</a:t>
          </a:r>
          <a:r>
            <a:rPr lang="en-US" sz="2800" b="0" kern="1200" dirty="0">
              <a:latin typeface="Corbel" panose="020B0503020204020204"/>
            </a:rPr>
            <a:t> camera, lidar, radar, GPS, và các cảm biến khác, để hệ thống có thể nhận biết và định vị vật cản trong môi trường.</a:t>
          </a:r>
        </a:p>
        <a:p>
          <a:pPr marL="285750" lvl="1" indent="-285750" algn="l" defTabSz="1244600" rtl="0">
            <a:lnSpc>
              <a:spcPct val="90000"/>
            </a:lnSpc>
            <a:spcBef>
              <a:spcPct val="0"/>
            </a:spcBef>
            <a:spcAft>
              <a:spcPct val="15000"/>
            </a:spcAft>
            <a:buChar char="•"/>
          </a:pPr>
          <a:r>
            <a:rPr lang="en-US" sz="2800" b="1" kern="1200" dirty="0">
              <a:latin typeface="Corbel" panose="020B0503020204020204"/>
            </a:rPr>
            <a:t>Camera</a:t>
          </a:r>
          <a:r>
            <a:rPr lang="en-US" sz="2800" b="0" kern="1200" dirty="0">
              <a:latin typeface="Corbel" panose="020B0503020204020204"/>
            </a:rPr>
            <a:t>: </a:t>
          </a:r>
          <a:r>
            <a:rPr lang="en-US" sz="2800" b="0" kern="1200" dirty="0" err="1">
              <a:latin typeface="Corbel" panose="020B0503020204020204"/>
            </a:rPr>
            <a:t>dãy</a:t>
          </a:r>
          <a:r>
            <a:rPr lang="en-US" sz="2800" b="0" kern="1200" dirty="0">
              <a:latin typeface="Corbel" panose="020B0503020204020204"/>
            </a:rPr>
            <a:t> </a:t>
          </a:r>
          <a:r>
            <a:rPr lang="en-US" sz="2800" b="0" kern="1200" dirty="0" err="1">
              <a:latin typeface="Corbel" panose="020B0503020204020204"/>
            </a:rPr>
            <a:t>ảnh</a:t>
          </a:r>
          <a:r>
            <a:rPr lang="en-US" sz="2800" b="0" kern="1200" dirty="0">
              <a:latin typeface="Corbel" panose="020B0503020204020204"/>
            </a:rPr>
            <a:t> f capture liên tục f(x,y,t) với t=1…n, f</a:t>
          </a:r>
          <a:r>
            <a:rPr lang="en-US" sz="2800" b="0" kern="1200" baseline="-25000" dirty="0">
              <a:latin typeface="Corbel" panose="020B0503020204020204"/>
            </a:rPr>
            <a:t>i</a:t>
          </a:r>
          <a:r>
            <a:rPr lang="en-US" sz="2800" b="0" kern="1200" dirty="0">
              <a:latin typeface="Corbel" panose="020B0503020204020204"/>
            </a:rPr>
            <a:t>(x,y) với i=1…n</a:t>
          </a:r>
        </a:p>
        <a:p>
          <a:pPr marL="285750" lvl="1" indent="-285750" algn="l" defTabSz="1244600" rtl="0">
            <a:lnSpc>
              <a:spcPct val="90000"/>
            </a:lnSpc>
            <a:spcBef>
              <a:spcPct val="0"/>
            </a:spcBef>
            <a:spcAft>
              <a:spcPct val="15000"/>
            </a:spcAft>
            <a:buChar char="•"/>
          </a:pPr>
          <a:r>
            <a:rPr lang="en-US" sz="2800" b="1" kern="1200" dirty="0">
              <a:latin typeface="Corbel" panose="020B0503020204020204"/>
            </a:rPr>
            <a:t>Lidar</a:t>
          </a:r>
          <a:r>
            <a:rPr lang="en-US" sz="2800" b="0" kern="1200" dirty="0">
              <a:latin typeface="Corbel" panose="020B0503020204020204"/>
            </a:rPr>
            <a:t>: </a:t>
          </a:r>
          <a:r>
            <a:rPr lang="en-US" sz="2800" b="0" kern="1200" dirty="0" err="1">
              <a:latin typeface="Corbel" panose="020B0503020204020204"/>
            </a:rPr>
            <a:t>đám</a:t>
          </a:r>
          <a:r>
            <a:rPr lang="en-US" sz="2800" b="0" kern="1200" dirty="0">
              <a:latin typeface="Corbel" panose="020B0503020204020204"/>
            </a:rPr>
            <a:t> </a:t>
          </a:r>
          <a:r>
            <a:rPr lang="en-US" sz="2800" b="0" kern="1200" dirty="0" err="1">
              <a:latin typeface="Corbel" panose="020B0503020204020204"/>
            </a:rPr>
            <a:t>mấy</a:t>
          </a:r>
          <a:r>
            <a:rPr lang="en-US" sz="2800" b="0" kern="1200" dirty="0">
              <a:latin typeface="Corbel" panose="020B0503020204020204"/>
            </a:rPr>
            <a:t> </a:t>
          </a:r>
          <a:r>
            <a:rPr lang="en-US" sz="2800" b="0" kern="1200" dirty="0" err="1">
              <a:latin typeface="Corbel" panose="020B0503020204020204"/>
            </a:rPr>
            <a:t>điểm</a:t>
          </a:r>
          <a:r>
            <a:rPr lang="en-US" sz="2800" b="0" kern="1200" dirty="0">
              <a:latin typeface="Corbel" panose="020B0503020204020204"/>
            </a:rPr>
            <a:t> 3D(PCL) so với lidar  {x</a:t>
          </a:r>
          <a:r>
            <a:rPr lang="en-US" sz="2800" b="0" kern="1200" baseline="-25000" dirty="0">
              <a:latin typeface="Corbel" panose="020B0503020204020204"/>
            </a:rPr>
            <a:t>i</a:t>
          </a:r>
          <a:r>
            <a:rPr lang="en-US" sz="2800" b="0" kern="1200" dirty="0">
              <a:latin typeface="Corbel" panose="020B0503020204020204"/>
            </a:rPr>
            <a:t>(t), y</a:t>
          </a:r>
          <a:r>
            <a:rPr lang="en-US" sz="2800" b="0" kern="1200" baseline="-25000" dirty="0">
              <a:latin typeface="Corbel" panose="020B0503020204020204"/>
            </a:rPr>
            <a:t>i</a:t>
          </a:r>
          <a:r>
            <a:rPr lang="en-US" sz="2800" b="0" kern="1200" dirty="0">
              <a:latin typeface="Corbel" panose="020B0503020204020204"/>
            </a:rPr>
            <a:t>(t), z</a:t>
          </a:r>
          <a:r>
            <a:rPr lang="en-US" sz="2800" b="0" kern="1200" baseline="-25000" dirty="0">
              <a:latin typeface="Corbel" panose="020B0503020204020204"/>
            </a:rPr>
            <a:t>i</a:t>
          </a:r>
          <a:r>
            <a:rPr lang="en-US" sz="2800" b="0" kern="1200" dirty="0">
              <a:latin typeface="Corbel" panose="020B0503020204020204"/>
            </a:rPr>
            <a:t>(t)} với i=1…n, t=1...n</a:t>
          </a:r>
        </a:p>
        <a:p>
          <a:pPr marL="285750" lvl="1" indent="-285750" algn="l" defTabSz="1244600" rtl="0">
            <a:lnSpc>
              <a:spcPct val="90000"/>
            </a:lnSpc>
            <a:spcBef>
              <a:spcPct val="0"/>
            </a:spcBef>
            <a:spcAft>
              <a:spcPct val="15000"/>
            </a:spcAft>
            <a:buChar char="•"/>
          </a:pPr>
          <a:r>
            <a:rPr lang="en-US" sz="2800" b="1" kern="1200" dirty="0">
              <a:latin typeface="Corbel" panose="020B0503020204020204"/>
            </a:rPr>
            <a:t>GPS</a:t>
          </a:r>
          <a:r>
            <a:rPr lang="en-US" sz="2800" b="0" kern="1200" dirty="0">
              <a:latin typeface="Corbel" panose="020B0503020204020204"/>
            </a:rPr>
            <a:t>: vị trí của đối tượng so với hệ quy chiếu của nó trong không gian, so với vị trí của đối tượng và vật cản.</a:t>
          </a:r>
        </a:p>
        <a:p>
          <a:pPr marL="285750" lvl="1" indent="-285750" algn="l" defTabSz="1244600" rtl="0">
            <a:lnSpc>
              <a:spcPct val="90000"/>
            </a:lnSpc>
            <a:spcBef>
              <a:spcPct val="0"/>
            </a:spcBef>
            <a:spcAft>
              <a:spcPct val="15000"/>
            </a:spcAft>
            <a:buChar char="•"/>
          </a:pPr>
          <a:r>
            <a:rPr lang="en-US" sz="2800" b="1" kern="1200" dirty="0">
              <a:latin typeface="Corbel" panose="020B0503020204020204"/>
            </a:rPr>
            <a:t>Radar</a:t>
          </a:r>
          <a:r>
            <a:rPr lang="en-US" sz="2800" b="0" kern="1200" dirty="0">
              <a:latin typeface="Corbel" panose="020B0503020204020204"/>
            </a:rPr>
            <a:t>: quét qua đối tượng động/tĩnh trả về chuyển động của đối tượng</a:t>
          </a:r>
        </a:p>
      </dsp:txBody>
      <dsp:txXfrm>
        <a:off x="0" y="448754"/>
        <a:ext cx="11784276" cy="5380200"/>
      </dsp:txXfrm>
    </dsp:sp>
    <dsp:sp modelId="{DB1BD9AF-198F-4F3A-8885-FE2FAD43E201}">
      <dsp:nvSpPr>
        <dsp:cNvPr id="0" name=""/>
        <dsp:cNvSpPr/>
      </dsp:nvSpPr>
      <dsp:spPr>
        <a:xfrm>
          <a:off x="589213" y="35474"/>
          <a:ext cx="8248993" cy="82656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792" tIns="0" rIns="311792" bIns="0" numCol="1" spcCol="1270" anchor="ctr" anchorCtr="0">
          <a:noAutofit/>
        </a:bodyPr>
        <a:lstStyle/>
        <a:p>
          <a:pPr marL="0" lvl="0" indent="0" algn="l" defTabSz="1244600" rtl="0">
            <a:lnSpc>
              <a:spcPct val="90000"/>
            </a:lnSpc>
            <a:spcBef>
              <a:spcPct val="0"/>
            </a:spcBef>
            <a:spcAft>
              <a:spcPct val="35000"/>
            </a:spcAft>
            <a:buNone/>
          </a:pPr>
          <a:r>
            <a:rPr lang="en-US" sz="2800" b="1" u="sng" kern="1200" dirty="0">
              <a:latin typeface="Corbel"/>
            </a:rPr>
            <a:t>Đầu vào - Input</a:t>
          </a:r>
        </a:p>
      </dsp:txBody>
      <dsp:txXfrm>
        <a:off x="629562" y="75823"/>
        <a:ext cx="8168295" cy="74586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72D492-C462-43B6-B216-0267ACEAC90D}">
      <dsp:nvSpPr>
        <dsp:cNvPr id="0" name=""/>
        <dsp:cNvSpPr/>
      </dsp:nvSpPr>
      <dsp:spPr>
        <a:xfrm>
          <a:off x="0" y="692834"/>
          <a:ext cx="11784276" cy="5128199"/>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591" tIns="916432" rIns="914591" bIns="312928" numCol="1" spcCol="1270" anchor="t" anchorCtr="0">
          <a:noAutofit/>
        </a:bodyPr>
        <a:lstStyle/>
        <a:p>
          <a:pPr marL="285750" lvl="1" indent="-285750" algn="l" defTabSz="1955800" rtl="0">
            <a:lnSpc>
              <a:spcPct val="90000"/>
            </a:lnSpc>
            <a:spcBef>
              <a:spcPct val="0"/>
            </a:spcBef>
            <a:spcAft>
              <a:spcPct val="15000"/>
            </a:spcAft>
            <a:buChar char="•"/>
          </a:pPr>
          <a:r>
            <a:rPr lang="en-US" sz="4400" b="0" kern="1200" dirty="0">
              <a:latin typeface="Corbel" panose="020B0503020204020204"/>
            </a:rPr>
            <a:t>Các bounding box 3D của đối tượng (vật cản/không phải vật cản)</a:t>
          </a:r>
        </a:p>
        <a:p>
          <a:pPr marL="285750" lvl="1" indent="-285750" algn="l" defTabSz="1955800" rtl="0">
            <a:lnSpc>
              <a:spcPct val="90000"/>
            </a:lnSpc>
            <a:spcBef>
              <a:spcPct val="0"/>
            </a:spcBef>
            <a:spcAft>
              <a:spcPct val="15000"/>
            </a:spcAft>
            <a:buChar char="•"/>
          </a:pPr>
          <a:r>
            <a:rPr lang="en-US" sz="4400" b="0" kern="1200" dirty="0">
              <a:latin typeface="Corbel" panose="020B0503020204020204"/>
            </a:rPr>
            <a:t>Vecto chuyển động của xe(độ lớn, hướng di chuyển)</a:t>
          </a:r>
        </a:p>
        <a:p>
          <a:pPr marL="285750" lvl="1" indent="-285750" algn="l" defTabSz="1955800" rtl="0">
            <a:lnSpc>
              <a:spcPct val="90000"/>
            </a:lnSpc>
            <a:spcBef>
              <a:spcPct val="0"/>
            </a:spcBef>
            <a:spcAft>
              <a:spcPct val="15000"/>
            </a:spcAft>
            <a:buChar char="•"/>
          </a:pPr>
          <a:r>
            <a:rPr lang="en-US" sz="4400" b="0" kern="1200" dirty="0">
              <a:latin typeface="Corbel" panose="020B0503020204020204"/>
            </a:rPr>
            <a:t>Phương hướng chuyển động của đối tượng =&gt; có phải vật cản không</a:t>
          </a:r>
        </a:p>
      </dsp:txBody>
      <dsp:txXfrm>
        <a:off x="0" y="692834"/>
        <a:ext cx="11784276" cy="5128199"/>
      </dsp:txXfrm>
    </dsp:sp>
    <dsp:sp modelId="{DB1BD9AF-198F-4F3A-8885-FE2FAD43E201}">
      <dsp:nvSpPr>
        <dsp:cNvPr id="0" name=""/>
        <dsp:cNvSpPr/>
      </dsp:nvSpPr>
      <dsp:spPr>
        <a:xfrm>
          <a:off x="589213" y="43394"/>
          <a:ext cx="8248993" cy="129888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792" tIns="0" rIns="311792" bIns="0" numCol="1" spcCol="1270" anchor="ctr" anchorCtr="0">
          <a:noAutofit/>
        </a:bodyPr>
        <a:lstStyle/>
        <a:p>
          <a:pPr marL="0" lvl="0" indent="0" algn="l" defTabSz="1955800" rtl="0">
            <a:lnSpc>
              <a:spcPct val="90000"/>
            </a:lnSpc>
            <a:spcBef>
              <a:spcPct val="0"/>
            </a:spcBef>
            <a:spcAft>
              <a:spcPct val="35000"/>
            </a:spcAft>
            <a:buNone/>
          </a:pPr>
          <a:r>
            <a:rPr lang="en-US" sz="4400" b="1" u="sng" kern="1200" dirty="0">
              <a:latin typeface="Corbel"/>
            </a:rPr>
            <a:t>Đầu ra - Output</a:t>
          </a:r>
        </a:p>
      </dsp:txBody>
      <dsp:txXfrm>
        <a:off x="652619" y="106800"/>
        <a:ext cx="8122181" cy="117206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72D492-C462-43B6-B216-0267ACEAC90D}">
      <dsp:nvSpPr>
        <dsp:cNvPr id="0" name=""/>
        <dsp:cNvSpPr/>
      </dsp:nvSpPr>
      <dsp:spPr>
        <a:xfrm>
          <a:off x="0" y="475619"/>
          <a:ext cx="11784276" cy="537075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591" tIns="645668" rIns="914591" bIns="220472" numCol="1" spcCol="1270" anchor="t" anchorCtr="0">
          <a:noAutofit/>
        </a:bodyPr>
        <a:lstStyle/>
        <a:p>
          <a:pPr marL="285750" lvl="1" indent="-285750" algn="l" defTabSz="1377950" rtl="0">
            <a:lnSpc>
              <a:spcPct val="90000"/>
            </a:lnSpc>
            <a:spcBef>
              <a:spcPct val="0"/>
            </a:spcBef>
            <a:spcAft>
              <a:spcPct val="15000"/>
            </a:spcAft>
            <a:buChar char="•"/>
          </a:pPr>
          <a:r>
            <a:rPr lang="en-US" sz="3100" b="0" kern="1200" dirty="0">
              <a:latin typeface="Corbel" panose="020B0503020204020204"/>
            </a:rPr>
            <a:t>Phát hiện </a:t>
          </a:r>
          <a:r>
            <a:rPr lang="en-US" sz="3100" b="0" kern="1200" dirty="0" err="1">
              <a:latin typeface="Corbel" panose="020B0503020204020204"/>
            </a:rPr>
            <a:t>vật</a:t>
          </a:r>
          <a:r>
            <a:rPr lang="en-US" sz="3100" b="0" kern="1200" dirty="0">
              <a:latin typeface="Corbel" panose="020B0503020204020204"/>
            </a:rPr>
            <a:t> cản ở camera ta </a:t>
          </a:r>
          <a:r>
            <a:rPr lang="en-US" sz="3100" b="0" kern="1200" dirty="0" err="1">
              <a:latin typeface="Corbel" panose="020B0503020204020204"/>
            </a:rPr>
            <a:t>thiếu</a:t>
          </a:r>
          <a:r>
            <a:rPr lang="en-US" sz="3100" b="0" kern="1200" dirty="0">
              <a:latin typeface="Corbel" panose="020B0503020204020204"/>
            </a:rPr>
            <a:t> </a:t>
          </a:r>
          <a:r>
            <a:rPr lang="en-US" sz="3100" b="0" kern="1200" dirty="0" err="1">
              <a:latin typeface="Corbel" panose="020B0503020204020204"/>
            </a:rPr>
            <a:t>xác</a:t>
          </a:r>
          <a:r>
            <a:rPr lang="en-US" sz="3100" b="0" kern="1200" dirty="0">
              <a:latin typeface="Corbel" panose="020B0503020204020204"/>
            </a:rPr>
            <a:t> </a:t>
          </a:r>
          <a:r>
            <a:rPr lang="en-US" sz="3100" b="0" kern="1200" dirty="0" err="1">
              <a:latin typeface="Corbel" panose="020B0503020204020204"/>
            </a:rPr>
            <a:t>định</a:t>
          </a:r>
          <a:r>
            <a:rPr lang="en-US" sz="3100" b="0" kern="1200" dirty="0">
              <a:latin typeface="Corbel" panose="020B0503020204020204"/>
            </a:rPr>
            <a:t> </a:t>
          </a:r>
          <a:r>
            <a:rPr lang="en-US" sz="3100" b="0" kern="1200" dirty="0" err="1">
              <a:latin typeface="Corbel" panose="020B0503020204020204"/>
            </a:rPr>
            <a:t>chiều</a:t>
          </a:r>
          <a:r>
            <a:rPr lang="en-US" sz="3100" b="0" kern="1200" dirty="0">
              <a:latin typeface="Corbel" panose="020B0503020204020204"/>
            </a:rPr>
            <a:t> </a:t>
          </a:r>
          <a:r>
            <a:rPr lang="en-US" sz="3100" b="0" kern="1200" dirty="0" err="1">
              <a:latin typeface="Corbel" panose="020B0503020204020204"/>
            </a:rPr>
            <a:t>thứ</a:t>
          </a:r>
          <a:r>
            <a:rPr lang="en-US" sz="3100" b="0" kern="1200" dirty="0">
              <a:latin typeface="Corbel" panose="020B0503020204020204"/>
            </a:rPr>
            <a:t> 3, lidar </a:t>
          </a:r>
          <a:r>
            <a:rPr lang="en-US" sz="3100" b="0" kern="1200" dirty="0" err="1">
              <a:latin typeface="Corbel" panose="020B0503020204020204"/>
            </a:rPr>
            <a:t>thiếu</a:t>
          </a:r>
          <a:r>
            <a:rPr lang="en-US" sz="3100" b="0" kern="1200" dirty="0">
              <a:latin typeface="Corbel" panose="020B0503020204020204"/>
            </a:rPr>
            <a:t> </a:t>
          </a:r>
          <a:r>
            <a:rPr lang="en-US" sz="3100" b="0" kern="1200" dirty="0" err="1">
              <a:latin typeface="Corbel" panose="020B0503020204020204"/>
            </a:rPr>
            <a:t>tập</a:t>
          </a:r>
          <a:r>
            <a:rPr lang="en-US" sz="3100" b="0" kern="1200" dirty="0">
              <a:latin typeface="Corbel" panose="020B0503020204020204"/>
            </a:rPr>
            <a:t> </a:t>
          </a:r>
          <a:r>
            <a:rPr lang="en-US" sz="3100" b="0" kern="1200" dirty="0" err="1">
              <a:latin typeface="Corbel" panose="020B0503020204020204"/>
            </a:rPr>
            <a:t>điểm</a:t>
          </a:r>
          <a:r>
            <a:rPr lang="en-US" sz="3100" b="0" kern="1200" dirty="0">
              <a:latin typeface="Corbel" panose="020B0503020204020204"/>
            </a:rPr>
            <a:t> </a:t>
          </a:r>
          <a:r>
            <a:rPr lang="en-US" sz="3100" b="0" kern="1200" dirty="0" err="1">
              <a:latin typeface="Corbel" panose="020B0503020204020204"/>
            </a:rPr>
            <a:t>thuộc</a:t>
          </a:r>
          <a:r>
            <a:rPr lang="en-US" sz="3100" b="0" kern="1200" dirty="0">
              <a:latin typeface="Corbel" panose="020B0503020204020204"/>
            </a:rPr>
            <a:t> </a:t>
          </a:r>
          <a:r>
            <a:rPr lang="en-US" sz="3100" b="0" kern="1200" dirty="0" err="1">
              <a:latin typeface="Corbel" panose="020B0503020204020204"/>
            </a:rPr>
            <a:t>đối</a:t>
          </a:r>
          <a:r>
            <a:rPr lang="en-US" sz="3100" b="0" kern="1200" dirty="0">
              <a:latin typeface="Corbel" panose="020B0503020204020204"/>
            </a:rPr>
            <a:t> </a:t>
          </a:r>
          <a:r>
            <a:rPr lang="en-US" sz="3100" b="0" kern="1200" dirty="0" err="1">
              <a:latin typeface="Corbel" panose="020B0503020204020204"/>
            </a:rPr>
            <a:t>tượng</a:t>
          </a:r>
        </a:p>
        <a:p>
          <a:pPr marL="285750" lvl="1" indent="-285750" algn="l" defTabSz="1377950" rtl="0">
            <a:lnSpc>
              <a:spcPct val="90000"/>
            </a:lnSpc>
            <a:spcBef>
              <a:spcPct val="0"/>
            </a:spcBef>
            <a:spcAft>
              <a:spcPct val="15000"/>
            </a:spcAft>
            <a:buChar char="•"/>
          </a:pPr>
          <a:r>
            <a:rPr lang="en-US" sz="3100" b="0" kern="1200" dirty="0">
              <a:latin typeface="Corbel" panose="020B0503020204020204"/>
            </a:rPr>
            <a:t>Vật nào là vật cản vật nào không: yếu tố động của vật cản gây cản trở vì mỗi lúc vật trả về 1 kết quả khác nhau là cần hay không cần tránh, không đủ dữ liệu về các yếu tố như vị trí và tốc độ hay hướng di chuyển của vật cản so với hệ thống </a:t>
          </a:r>
        </a:p>
        <a:p>
          <a:pPr marL="285750" lvl="1" indent="-285750" algn="l" defTabSz="1377950" rtl="0">
            <a:lnSpc>
              <a:spcPct val="90000"/>
            </a:lnSpc>
            <a:spcBef>
              <a:spcPct val="0"/>
            </a:spcBef>
            <a:spcAft>
              <a:spcPct val="15000"/>
            </a:spcAft>
            <a:buChar char="•"/>
          </a:pPr>
          <a:r>
            <a:rPr lang="en-US" sz="3100" b="0" kern="1200" dirty="0" err="1">
              <a:latin typeface="Corbel" panose="020B0503020204020204"/>
            </a:rPr>
            <a:t>Tránh</a:t>
          </a:r>
          <a:r>
            <a:rPr lang="en-US" sz="3100" b="0" kern="1200" dirty="0">
              <a:latin typeface="Corbel" panose="020B0503020204020204"/>
            </a:rPr>
            <a:t> </a:t>
          </a:r>
          <a:r>
            <a:rPr lang="en-US" sz="3100" b="0" kern="1200" dirty="0" err="1">
              <a:latin typeface="Corbel" panose="020B0503020204020204"/>
            </a:rPr>
            <a:t>vật</a:t>
          </a:r>
          <a:r>
            <a:rPr lang="en-US" sz="3100" b="0" kern="1200" dirty="0">
              <a:latin typeface="Corbel" panose="020B0503020204020204"/>
            </a:rPr>
            <a:t> </a:t>
          </a:r>
          <a:r>
            <a:rPr lang="en-US" sz="3100" b="0" kern="1200" dirty="0" err="1">
              <a:latin typeface="Corbel" panose="020B0503020204020204"/>
            </a:rPr>
            <a:t>cản</a:t>
          </a:r>
          <a:r>
            <a:rPr lang="en-US" sz="3100" b="0" kern="1200" dirty="0">
              <a:latin typeface="Corbel" panose="020B0503020204020204"/>
            </a:rPr>
            <a:t> </a:t>
          </a:r>
          <a:r>
            <a:rPr lang="en-US" sz="3100" b="0" kern="1200" dirty="0" err="1">
              <a:latin typeface="Corbel" panose="020B0503020204020204"/>
            </a:rPr>
            <a:t>khi</a:t>
          </a:r>
          <a:r>
            <a:rPr lang="en-US" sz="3100" b="0" kern="1200" dirty="0">
              <a:latin typeface="Corbel" panose="020B0503020204020204"/>
            </a:rPr>
            <a:t> </a:t>
          </a:r>
          <a:r>
            <a:rPr lang="en-US" sz="3100" b="0" kern="1200" dirty="0" err="1">
              <a:latin typeface="Corbel" panose="020B0503020204020204"/>
            </a:rPr>
            <a:t>vật</a:t>
          </a:r>
          <a:r>
            <a:rPr lang="en-US" sz="3100" b="0" kern="1200" dirty="0">
              <a:latin typeface="Corbel" panose="020B0503020204020204"/>
            </a:rPr>
            <a:t> </a:t>
          </a:r>
          <a:r>
            <a:rPr lang="en-US" sz="3100" b="0" kern="1200" dirty="0" err="1">
              <a:latin typeface="Corbel" panose="020B0503020204020204"/>
            </a:rPr>
            <a:t>cản</a:t>
          </a:r>
          <a:r>
            <a:rPr lang="en-US" sz="3100" b="0" kern="1200" dirty="0">
              <a:latin typeface="Corbel" panose="020B0503020204020204"/>
            </a:rPr>
            <a:t> đang di chuyển gây nhiễu việc tránh, tránh như nào để về đích sớm đôi lúc sẽ đi xa khỏi đích</a:t>
          </a:r>
        </a:p>
      </dsp:txBody>
      <dsp:txXfrm>
        <a:off x="0" y="475619"/>
        <a:ext cx="11784276" cy="5370750"/>
      </dsp:txXfrm>
    </dsp:sp>
    <dsp:sp modelId="{DB1BD9AF-198F-4F3A-8885-FE2FAD43E201}">
      <dsp:nvSpPr>
        <dsp:cNvPr id="0" name=""/>
        <dsp:cNvSpPr/>
      </dsp:nvSpPr>
      <dsp:spPr>
        <a:xfrm>
          <a:off x="589213" y="18059"/>
          <a:ext cx="8248993" cy="91512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792" tIns="0" rIns="311792" bIns="0" numCol="1" spcCol="1270" anchor="ctr" anchorCtr="0">
          <a:noAutofit/>
        </a:bodyPr>
        <a:lstStyle/>
        <a:p>
          <a:pPr marL="0" lvl="0" indent="0" algn="l" defTabSz="1377950" rtl="0">
            <a:lnSpc>
              <a:spcPct val="90000"/>
            </a:lnSpc>
            <a:spcBef>
              <a:spcPct val="0"/>
            </a:spcBef>
            <a:spcAft>
              <a:spcPct val="35000"/>
            </a:spcAft>
            <a:buNone/>
          </a:pPr>
          <a:r>
            <a:rPr lang="en-US" sz="3100" b="1" u="sng" kern="1200" dirty="0">
              <a:latin typeface="Corbel"/>
            </a:rPr>
            <a:t>Thách thức</a:t>
          </a:r>
        </a:p>
      </dsp:txBody>
      <dsp:txXfrm>
        <a:off x="633885" y="62731"/>
        <a:ext cx="8159649" cy="82577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3F3A25-1B06-4DB8-812B-9FF00E8DBDF5}">
      <dsp:nvSpPr>
        <dsp:cNvPr id="0" name=""/>
        <dsp:cNvSpPr/>
      </dsp:nvSpPr>
      <dsp:spPr>
        <a:xfrm>
          <a:off x="2621" y="1459173"/>
          <a:ext cx="3193538" cy="1277415"/>
        </a:xfrm>
        <a:prstGeom prst="chevron">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6015" tIns="38672" rIns="38672" bIns="38672" numCol="1" spcCol="1270" anchor="ctr" anchorCtr="0">
          <a:noAutofit/>
        </a:bodyPr>
        <a:lstStyle/>
        <a:p>
          <a:pPr marL="0" lvl="0" indent="0" algn="ctr" defTabSz="1289050" rtl="0">
            <a:lnSpc>
              <a:spcPct val="90000"/>
            </a:lnSpc>
            <a:spcBef>
              <a:spcPct val="0"/>
            </a:spcBef>
            <a:spcAft>
              <a:spcPct val="35000"/>
            </a:spcAft>
            <a:buNone/>
          </a:pPr>
          <a:r>
            <a:rPr lang="en-US" sz="2900" kern="1200" dirty="0" err="1">
              <a:latin typeface="Century Gothic" panose="020B0502020202020204"/>
            </a:rPr>
            <a:t>Bộ</a:t>
          </a:r>
          <a:r>
            <a:rPr lang="en-US" sz="2900" kern="1200" dirty="0">
              <a:latin typeface="Century Gothic" panose="020B0502020202020204"/>
            </a:rPr>
            <a:t> </a:t>
          </a:r>
          <a:r>
            <a:rPr lang="en-US" sz="2900" kern="1200" dirty="0" err="1">
              <a:latin typeface="Century Gothic" panose="020B0502020202020204"/>
            </a:rPr>
            <a:t>phận</a:t>
          </a:r>
          <a:r>
            <a:rPr lang="en-US" sz="2900" kern="1200" dirty="0">
              <a:latin typeface="Century Gothic" panose="020B0502020202020204"/>
            </a:rPr>
            <a:t> </a:t>
          </a:r>
          <a:r>
            <a:rPr lang="en-US" sz="2900" kern="1200" dirty="0" err="1">
              <a:latin typeface="Century Gothic" panose="020B0502020202020204"/>
            </a:rPr>
            <a:t>cảm</a:t>
          </a:r>
          <a:r>
            <a:rPr lang="en-US" sz="2900" kern="1200" dirty="0">
              <a:latin typeface="Century Gothic" panose="020B0502020202020204"/>
            </a:rPr>
            <a:t> </a:t>
          </a:r>
          <a:r>
            <a:rPr lang="en-US" sz="2900" kern="1200" dirty="0" err="1">
              <a:latin typeface="Century Gothic" panose="020B0502020202020204"/>
            </a:rPr>
            <a:t>biến</a:t>
          </a:r>
          <a:endParaRPr lang="en-US" sz="2900" kern="1200" dirty="0" err="1"/>
        </a:p>
      </dsp:txBody>
      <dsp:txXfrm>
        <a:off x="641329" y="1459173"/>
        <a:ext cx="1916123" cy="1277415"/>
      </dsp:txXfrm>
    </dsp:sp>
    <dsp:sp modelId="{2A38A1DB-B98D-494A-BFFE-5012C9073DB1}">
      <dsp:nvSpPr>
        <dsp:cNvPr id="0" name=""/>
        <dsp:cNvSpPr/>
      </dsp:nvSpPr>
      <dsp:spPr>
        <a:xfrm>
          <a:off x="2876805" y="1459173"/>
          <a:ext cx="3193538" cy="1277415"/>
        </a:xfrm>
        <a:prstGeom prst="chevron">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6015" tIns="38672" rIns="38672" bIns="38672" numCol="1" spcCol="1270" anchor="ctr" anchorCtr="0">
          <a:noAutofit/>
        </a:bodyPr>
        <a:lstStyle/>
        <a:p>
          <a:pPr marL="0" lvl="0" indent="0" algn="ctr" defTabSz="1289050" rtl="0">
            <a:lnSpc>
              <a:spcPct val="90000"/>
            </a:lnSpc>
            <a:spcBef>
              <a:spcPct val="0"/>
            </a:spcBef>
            <a:spcAft>
              <a:spcPct val="35000"/>
            </a:spcAft>
            <a:buNone/>
          </a:pPr>
          <a:r>
            <a:rPr lang="en-US" sz="2900" kern="1200" dirty="0">
              <a:latin typeface="Century Gothic" panose="020B0502020202020204"/>
            </a:rPr>
            <a:t>Bộ phận phân tích</a:t>
          </a:r>
          <a:endParaRPr lang="en-US" sz="2900" kern="1200" dirty="0"/>
        </a:p>
      </dsp:txBody>
      <dsp:txXfrm>
        <a:off x="3515513" y="1459173"/>
        <a:ext cx="1916123" cy="1277415"/>
      </dsp:txXfrm>
    </dsp:sp>
    <dsp:sp modelId="{3E3F3748-CCFD-460D-8CC4-A550E6D55866}">
      <dsp:nvSpPr>
        <dsp:cNvPr id="0" name=""/>
        <dsp:cNvSpPr/>
      </dsp:nvSpPr>
      <dsp:spPr>
        <a:xfrm>
          <a:off x="5750990" y="1459173"/>
          <a:ext cx="3193538" cy="1277415"/>
        </a:xfrm>
        <a:prstGeom prst="chevron">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6015" tIns="38672" rIns="38672" bIns="38672" numCol="1" spcCol="1270" anchor="ctr" anchorCtr="0">
          <a:noAutofit/>
        </a:bodyPr>
        <a:lstStyle/>
        <a:p>
          <a:pPr marL="0" lvl="0" indent="0" algn="ctr" defTabSz="1289050" rtl="0">
            <a:lnSpc>
              <a:spcPct val="90000"/>
            </a:lnSpc>
            <a:spcBef>
              <a:spcPct val="0"/>
            </a:spcBef>
            <a:spcAft>
              <a:spcPct val="35000"/>
            </a:spcAft>
            <a:buNone/>
          </a:pPr>
          <a:r>
            <a:rPr lang="en-US" sz="2900" kern="1200" dirty="0">
              <a:latin typeface="Century Gothic" panose="020B0502020202020204"/>
            </a:rPr>
            <a:t>Né </a:t>
          </a:r>
          <a:r>
            <a:rPr lang="en-US" sz="2900" kern="1200" dirty="0" err="1">
              <a:latin typeface="Century Gothic" panose="020B0502020202020204"/>
            </a:rPr>
            <a:t>tránh</a:t>
          </a:r>
          <a:r>
            <a:rPr lang="en-US" sz="2900" kern="1200" dirty="0">
              <a:latin typeface="Century Gothic" panose="020B0502020202020204"/>
            </a:rPr>
            <a:t> </a:t>
          </a:r>
          <a:r>
            <a:rPr lang="en-US" sz="2900" kern="1200" dirty="0" err="1">
              <a:latin typeface="Century Gothic" panose="020B0502020202020204"/>
            </a:rPr>
            <a:t>vật</a:t>
          </a:r>
          <a:r>
            <a:rPr lang="en-US" sz="2900" kern="1200" dirty="0">
              <a:latin typeface="Century Gothic" panose="020B0502020202020204"/>
            </a:rPr>
            <a:t> </a:t>
          </a:r>
          <a:r>
            <a:rPr lang="en-US" sz="2900" kern="1200" dirty="0" err="1">
              <a:latin typeface="Century Gothic" panose="020B0502020202020204"/>
            </a:rPr>
            <a:t>cản</a:t>
          </a:r>
          <a:endParaRPr lang="en-US" sz="2900" kern="1200" dirty="0" err="1"/>
        </a:p>
      </dsp:txBody>
      <dsp:txXfrm>
        <a:off x="6389698" y="1459173"/>
        <a:ext cx="1916123" cy="127741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72D492-C462-43B6-B216-0267ACEAC90D}">
      <dsp:nvSpPr>
        <dsp:cNvPr id="0" name=""/>
        <dsp:cNvSpPr/>
      </dsp:nvSpPr>
      <dsp:spPr>
        <a:xfrm>
          <a:off x="0" y="547968"/>
          <a:ext cx="9698180" cy="5953500"/>
        </a:xfrm>
        <a:prstGeom prst="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52687" tIns="624840" rIns="752687" bIns="213360" numCol="1" spcCol="1270" anchor="t" anchorCtr="0">
          <a:noAutofit/>
        </a:bodyPr>
        <a:lstStyle/>
        <a:p>
          <a:pPr marL="285750" lvl="1" indent="-285750" algn="l" defTabSz="1333500" rtl="0">
            <a:lnSpc>
              <a:spcPct val="90000"/>
            </a:lnSpc>
            <a:spcBef>
              <a:spcPct val="0"/>
            </a:spcBef>
            <a:spcAft>
              <a:spcPct val="15000"/>
            </a:spcAft>
            <a:buChar char="•"/>
          </a:pPr>
          <a:r>
            <a:rPr lang="en-US" sz="3000" kern="1200" dirty="0" err="1">
              <a:latin typeface="Corbel" panose="020B0503020204020204"/>
            </a:rPr>
            <a:t>Góc</a:t>
          </a:r>
          <a:r>
            <a:rPr lang="en-US" sz="3000" kern="1200" dirty="0">
              <a:latin typeface="Corbel" panose="020B0503020204020204"/>
            </a:rPr>
            <a:t> </a:t>
          </a:r>
          <a:r>
            <a:rPr lang="en-US" sz="3000" kern="1200" dirty="0" err="1">
              <a:latin typeface="Corbel" panose="020B0503020204020204"/>
            </a:rPr>
            <a:t>dẫn</a:t>
          </a:r>
          <a:r>
            <a:rPr lang="en-US" sz="3000" kern="1200" dirty="0">
              <a:latin typeface="Corbel" panose="020B0503020204020204"/>
            </a:rPr>
            <a:t> </a:t>
          </a:r>
          <a:r>
            <a:rPr lang="en-US" sz="3000" kern="1200" dirty="0" err="1">
              <a:latin typeface="Corbel" panose="020B0503020204020204"/>
            </a:rPr>
            <a:t>hướng</a:t>
          </a:r>
          <a:r>
            <a:rPr lang="en-US" sz="3000" kern="1200" dirty="0">
              <a:latin typeface="Corbel" panose="020B0503020204020204"/>
            </a:rPr>
            <a:t> </a:t>
          </a:r>
          <a:r>
            <a:rPr lang="en-US" sz="3000" kern="1200" dirty="0" err="1">
              <a:latin typeface="Corbel" panose="020B0503020204020204"/>
            </a:rPr>
            <a:t>là</a:t>
          </a:r>
          <a:r>
            <a:rPr lang="en-US" sz="3000" kern="1200" dirty="0">
              <a:latin typeface="Corbel" panose="020B0503020204020204"/>
            </a:rPr>
            <a:t> </a:t>
          </a:r>
          <a:r>
            <a:rPr lang="en-US" sz="3000" kern="1200" dirty="0" err="1">
              <a:latin typeface="Corbel" panose="020B0503020204020204"/>
            </a:rPr>
            <a:t>một</a:t>
          </a:r>
          <a:r>
            <a:rPr lang="en-US" sz="3000" kern="1200" dirty="0">
              <a:latin typeface="Corbel" panose="020B0503020204020204"/>
            </a:rPr>
            <a:t> </a:t>
          </a:r>
          <a:r>
            <a:rPr lang="en-US" sz="3000" kern="1200" dirty="0" err="1">
              <a:latin typeface="Corbel" panose="020B0503020204020204"/>
            </a:rPr>
            <a:t>thành</a:t>
          </a:r>
          <a:r>
            <a:rPr lang="en-US" sz="3000" kern="1200" dirty="0">
              <a:latin typeface="Corbel" panose="020B0503020204020204"/>
            </a:rPr>
            <a:t> </a:t>
          </a:r>
          <a:r>
            <a:rPr lang="en-US" sz="3000" kern="1200" dirty="0" err="1">
              <a:latin typeface="Corbel" panose="020B0503020204020204"/>
            </a:rPr>
            <a:t>phần</a:t>
          </a:r>
          <a:r>
            <a:rPr lang="en-US" sz="3000" kern="1200" dirty="0">
              <a:latin typeface="Corbel" panose="020B0503020204020204"/>
            </a:rPr>
            <a:t> </a:t>
          </a:r>
          <a:r>
            <a:rPr lang="en-US" sz="3000" kern="1200" dirty="0" err="1">
              <a:latin typeface="Corbel" panose="020B0503020204020204"/>
            </a:rPr>
            <a:t>của</a:t>
          </a:r>
          <a:r>
            <a:rPr lang="en-US" sz="3000" kern="1200" dirty="0">
              <a:latin typeface="Corbel" panose="020B0503020204020204"/>
            </a:rPr>
            <a:t> </a:t>
          </a:r>
          <a:r>
            <a:rPr lang="en-US" sz="3000" kern="1200" dirty="0" err="1">
              <a:latin typeface="Corbel" panose="020B0503020204020204"/>
            </a:rPr>
            <a:t>góc</a:t>
          </a:r>
          <a:r>
            <a:rPr lang="en-US" sz="3000" kern="1200" dirty="0">
              <a:latin typeface="Corbel" panose="020B0503020204020204"/>
            </a:rPr>
            <a:t> </a:t>
          </a:r>
          <a:r>
            <a:rPr lang="en-US" sz="3000" kern="1200" dirty="0" err="1">
              <a:latin typeface="Corbel" panose="020B0503020204020204"/>
            </a:rPr>
            <a:t>mục</a:t>
          </a:r>
          <a:r>
            <a:rPr lang="en-US" sz="3000" kern="1200" dirty="0">
              <a:latin typeface="Corbel" panose="020B0503020204020204"/>
            </a:rPr>
            <a:t> </a:t>
          </a:r>
          <a:r>
            <a:rPr lang="en-US" sz="3000" kern="1200" dirty="0" err="1">
              <a:latin typeface="Corbel" panose="020B0503020204020204"/>
            </a:rPr>
            <a:t>tiêu</a:t>
          </a:r>
          <a:r>
            <a:rPr lang="en-US" sz="3000" kern="1200" dirty="0">
              <a:latin typeface="Corbel" panose="020B0503020204020204"/>
            </a:rPr>
            <a:t> </a:t>
          </a:r>
          <a:r>
            <a:rPr lang="en-US" sz="3000" kern="1200" dirty="0" err="1">
              <a:latin typeface="Corbel" panose="020B0503020204020204"/>
            </a:rPr>
            <a:t>và</a:t>
          </a:r>
          <a:r>
            <a:rPr lang="en-US" sz="3000" kern="1200" dirty="0">
              <a:latin typeface="Corbel" panose="020B0503020204020204"/>
            </a:rPr>
            <a:t> </a:t>
          </a:r>
          <a:r>
            <a:rPr lang="en-US" sz="3000" kern="1200" dirty="0" err="1">
              <a:latin typeface="Corbel" panose="020B0503020204020204"/>
            </a:rPr>
            <a:t>góc</a:t>
          </a:r>
          <a:r>
            <a:rPr lang="en-US" sz="3000" kern="1200" dirty="0">
              <a:latin typeface="Corbel" panose="020B0503020204020204"/>
            </a:rPr>
            <a:t> </a:t>
          </a:r>
          <a:r>
            <a:rPr lang="en-US" sz="3000" kern="1200" dirty="0" err="1">
              <a:latin typeface="Corbel" panose="020B0503020204020204"/>
            </a:rPr>
            <a:t>khoảng</a:t>
          </a:r>
          <a:r>
            <a:rPr lang="en-US" sz="3000" kern="1200" dirty="0">
              <a:latin typeface="Corbel" panose="020B0503020204020204"/>
            </a:rPr>
            <a:t> </a:t>
          </a:r>
          <a:r>
            <a:rPr lang="en-US" sz="3000" kern="1200" dirty="0" err="1">
              <a:latin typeface="Corbel" panose="020B0503020204020204"/>
            </a:rPr>
            <a:t>cách</a:t>
          </a:r>
          <a:r>
            <a:rPr lang="en-US" sz="3000" kern="1200" dirty="0">
              <a:latin typeface="Corbel" panose="020B0503020204020204"/>
            </a:rPr>
            <a:t> </a:t>
          </a:r>
          <a:r>
            <a:rPr lang="en-US" sz="3000" kern="1200" dirty="0" err="1">
              <a:latin typeface="Corbel" panose="020B0503020204020204"/>
            </a:rPr>
            <a:t>và</a:t>
          </a:r>
          <a:r>
            <a:rPr lang="en-US" sz="3000" kern="1200" dirty="0">
              <a:latin typeface="Corbel" panose="020B0503020204020204"/>
            </a:rPr>
            <a:t> </a:t>
          </a:r>
          <a:r>
            <a:rPr lang="en-US" sz="3000" kern="1200" dirty="0" err="1">
              <a:latin typeface="Corbel" panose="020B0503020204020204"/>
            </a:rPr>
            <a:t>nó</a:t>
          </a:r>
          <a:r>
            <a:rPr lang="en-US" sz="3000" kern="1200" dirty="0">
              <a:latin typeface="Corbel" panose="020B0503020204020204"/>
            </a:rPr>
            <a:t> </a:t>
          </a:r>
          <a:r>
            <a:rPr lang="en-US" sz="3000" kern="1200" dirty="0" err="1">
              <a:latin typeface="Corbel" panose="020B0503020204020204"/>
            </a:rPr>
            <a:t>dần</a:t>
          </a:r>
          <a:r>
            <a:rPr lang="en-US" sz="3000" kern="1200" dirty="0">
              <a:latin typeface="Corbel" panose="020B0503020204020204"/>
            </a:rPr>
            <a:t> </a:t>
          </a:r>
          <a:r>
            <a:rPr lang="en-US" sz="3000" kern="1200" dirty="0" err="1">
              <a:latin typeface="Corbel" panose="020B0503020204020204"/>
            </a:rPr>
            <a:t>dần</a:t>
          </a:r>
          <a:r>
            <a:rPr lang="en-US" sz="3000" kern="1200" dirty="0">
              <a:latin typeface="Corbel" panose="020B0503020204020204"/>
            </a:rPr>
            <a:t> </a:t>
          </a:r>
          <a:r>
            <a:rPr lang="en-US" sz="3000" kern="1200" dirty="0" err="1">
              <a:latin typeface="Corbel" panose="020B0503020204020204"/>
            </a:rPr>
            <a:t>hướng</a:t>
          </a:r>
          <a:r>
            <a:rPr lang="en-US" sz="3000" kern="1200" dirty="0">
              <a:latin typeface="Corbel" panose="020B0503020204020204"/>
            </a:rPr>
            <a:t> robot </a:t>
          </a:r>
          <a:r>
            <a:rPr lang="en-US" sz="3000" kern="1200" dirty="0" err="1">
              <a:latin typeface="Corbel" panose="020B0503020204020204"/>
            </a:rPr>
            <a:t>đến</a:t>
          </a:r>
          <a:r>
            <a:rPr lang="en-US" sz="3000" kern="1200" dirty="0">
              <a:latin typeface="Corbel" panose="020B0503020204020204"/>
            </a:rPr>
            <a:t> </a:t>
          </a:r>
          <a:r>
            <a:rPr lang="en-US" sz="3000" kern="1200" dirty="0" err="1">
              <a:latin typeface="Corbel" panose="020B0503020204020204"/>
            </a:rPr>
            <a:t>vị</a:t>
          </a:r>
          <a:r>
            <a:rPr lang="en-US" sz="3000" kern="1200" dirty="0">
              <a:latin typeface="Corbel" panose="020B0503020204020204"/>
            </a:rPr>
            <a:t> </a:t>
          </a:r>
          <a:r>
            <a:rPr lang="en-US" sz="3000" kern="1200" dirty="0" err="1">
              <a:latin typeface="Corbel" panose="020B0503020204020204"/>
            </a:rPr>
            <a:t>trí</a:t>
          </a:r>
          <a:r>
            <a:rPr lang="en-US" sz="3000" kern="1200" dirty="0">
              <a:latin typeface="Corbel" panose="020B0503020204020204"/>
            </a:rPr>
            <a:t> </a:t>
          </a:r>
          <a:r>
            <a:rPr lang="en-US" sz="3000" kern="1200" dirty="0" err="1">
              <a:latin typeface="Corbel" panose="020B0503020204020204"/>
            </a:rPr>
            <a:t>mục</a:t>
          </a:r>
          <a:r>
            <a:rPr lang="en-US" sz="3000" kern="1200" dirty="0">
              <a:latin typeface="Corbel" panose="020B0503020204020204"/>
            </a:rPr>
            <a:t> </a:t>
          </a:r>
          <a:r>
            <a:rPr lang="en-US" sz="3000" kern="1200" dirty="0" err="1">
              <a:latin typeface="Corbel" panose="020B0503020204020204"/>
            </a:rPr>
            <a:t>tiêu</a:t>
          </a:r>
          <a:r>
            <a:rPr lang="en-US" sz="3000" kern="1200" dirty="0">
              <a:latin typeface="Corbel" panose="020B0503020204020204"/>
            </a:rPr>
            <a:t>.</a:t>
          </a:r>
        </a:p>
        <a:p>
          <a:pPr marL="285750" lvl="1" indent="-285750" algn="l" defTabSz="1333500" rtl="0">
            <a:lnSpc>
              <a:spcPct val="90000"/>
            </a:lnSpc>
            <a:spcBef>
              <a:spcPct val="0"/>
            </a:spcBef>
            <a:spcAft>
              <a:spcPct val="15000"/>
            </a:spcAft>
            <a:buChar char="•"/>
          </a:pPr>
          <a:r>
            <a:rPr lang="en-US" sz="3000" kern="1200" dirty="0" err="1">
              <a:latin typeface="Corbel" panose="020B0503020204020204"/>
            </a:rPr>
            <a:t>Góc</a:t>
          </a:r>
          <a:r>
            <a:rPr lang="en-US" sz="3000" kern="1200" dirty="0">
              <a:latin typeface="Corbel" panose="020B0503020204020204"/>
            </a:rPr>
            <a:t> </a:t>
          </a:r>
          <a:r>
            <a:rPr lang="en-US" sz="3000" kern="1200" dirty="0" err="1">
              <a:latin typeface="Corbel" panose="020B0503020204020204"/>
            </a:rPr>
            <a:t>dẫn</a:t>
          </a:r>
          <a:r>
            <a:rPr lang="en-US" sz="3000" kern="1200" dirty="0">
              <a:latin typeface="Corbel" panose="020B0503020204020204"/>
            </a:rPr>
            <a:t> </a:t>
          </a:r>
          <a:r>
            <a:rPr lang="en-US" sz="3000" kern="1200" dirty="0" err="1">
              <a:latin typeface="Corbel" panose="020B0503020204020204"/>
            </a:rPr>
            <a:t>hướng</a:t>
          </a:r>
          <a:r>
            <a:rPr lang="en-US" sz="3000" kern="1200" dirty="0">
              <a:latin typeface="Corbel" panose="020B0503020204020204"/>
            </a:rPr>
            <a:t> </a:t>
          </a:r>
          <a:r>
            <a:rPr lang="en-US" sz="3000" kern="1200" dirty="0" err="1">
              <a:latin typeface="Corbel" panose="020B0503020204020204"/>
            </a:rPr>
            <a:t>có</a:t>
          </a:r>
          <a:r>
            <a:rPr lang="en-US" sz="3000" kern="1200" dirty="0">
              <a:latin typeface="Corbel" panose="020B0503020204020204"/>
            </a:rPr>
            <a:t> </a:t>
          </a:r>
          <a:r>
            <a:rPr lang="en-US" sz="3000" kern="1200" dirty="0" err="1">
              <a:latin typeface="Corbel" panose="020B0503020204020204"/>
            </a:rPr>
            <a:t>thể</a:t>
          </a:r>
          <a:r>
            <a:rPr lang="en-US" sz="3000" kern="1200" dirty="0">
              <a:latin typeface="Corbel" panose="020B0503020204020204"/>
            </a:rPr>
            <a:t> </a:t>
          </a:r>
          <a:r>
            <a:rPr lang="en-US" sz="3000" kern="1200" dirty="0" err="1">
              <a:latin typeface="Corbel" panose="020B0503020204020204"/>
            </a:rPr>
            <a:t>được</a:t>
          </a:r>
          <a:r>
            <a:rPr lang="en-US" sz="3000" kern="1200" dirty="0">
              <a:latin typeface="Corbel" panose="020B0503020204020204"/>
            </a:rPr>
            <a:t> </a:t>
          </a:r>
          <a:r>
            <a:rPr lang="en-US" sz="3000" kern="1200" dirty="0" err="1">
              <a:latin typeface="Corbel" panose="020B0503020204020204"/>
            </a:rPr>
            <a:t>suy</a:t>
          </a:r>
          <a:r>
            <a:rPr lang="en-US" sz="3000" kern="1200" dirty="0">
              <a:latin typeface="Corbel" panose="020B0503020204020204"/>
            </a:rPr>
            <a:t> </a:t>
          </a:r>
          <a:r>
            <a:rPr lang="en-US" sz="3000" kern="1200" dirty="0" err="1">
              <a:latin typeface="Corbel" panose="020B0503020204020204"/>
            </a:rPr>
            <a:t>ra</a:t>
          </a:r>
          <a:r>
            <a:rPr lang="en-US" sz="3000" kern="1200" dirty="0">
              <a:latin typeface="Corbel" panose="020B0503020204020204"/>
            </a:rPr>
            <a:t> </a:t>
          </a:r>
          <a:r>
            <a:rPr lang="en-US" sz="3000" kern="1200" dirty="0" err="1">
              <a:latin typeface="Corbel" panose="020B0503020204020204"/>
            </a:rPr>
            <a:t>từ</a:t>
          </a:r>
          <a:r>
            <a:rPr lang="en-US" sz="3000" kern="1200" dirty="0">
              <a:latin typeface="Corbel" panose="020B0503020204020204"/>
            </a:rPr>
            <a:t> </a:t>
          </a:r>
          <a:r>
            <a:rPr lang="en-US" sz="3000" kern="1200" dirty="0" err="1">
              <a:latin typeface="Corbel" panose="020B0503020204020204"/>
            </a:rPr>
            <a:t>biểu</a:t>
          </a:r>
          <a:r>
            <a:rPr lang="en-US" sz="3000" kern="1200" dirty="0">
              <a:latin typeface="Corbel" panose="020B0503020204020204"/>
            </a:rPr>
            <a:t> </a:t>
          </a:r>
          <a:r>
            <a:rPr lang="en-US" sz="3000" kern="1200" dirty="0" err="1">
              <a:latin typeface="Corbel" panose="020B0503020204020204"/>
            </a:rPr>
            <a:t>thức</a:t>
          </a:r>
          <a:r>
            <a:rPr lang="en-US" sz="3000" kern="1200" dirty="0">
              <a:latin typeface="Corbel" panose="020B0503020204020204"/>
            </a:rPr>
            <a:t> (8). </a:t>
          </a:r>
          <a:r>
            <a:rPr lang="en-US" sz="3000" kern="1200" dirty="0" err="1">
              <a:latin typeface="Corbel" panose="020B0503020204020204"/>
            </a:rPr>
            <a:t>Người</a:t>
          </a:r>
          <a:r>
            <a:rPr lang="en-US" sz="3000" kern="1200" dirty="0">
              <a:latin typeface="Corbel" panose="020B0503020204020204"/>
            </a:rPr>
            <a:t> ta </a:t>
          </a:r>
          <a:r>
            <a:rPr lang="en-US" sz="3000" kern="1200" dirty="0" err="1">
              <a:latin typeface="Corbel" panose="020B0503020204020204"/>
            </a:rPr>
            <a:t>cũng</a:t>
          </a:r>
          <a:r>
            <a:rPr lang="en-US" sz="3000" kern="1200" dirty="0">
              <a:latin typeface="Corbel" panose="020B0503020204020204"/>
            </a:rPr>
            <a:t> </a:t>
          </a:r>
          <a:r>
            <a:rPr lang="en-US" sz="3000" kern="1200" dirty="0" err="1">
              <a:latin typeface="Corbel" panose="020B0503020204020204"/>
            </a:rPr>
            <a:t>chỉ</a:t>
          </a:r>
          <a:r>
            <a:rPr lang="en-US" sz="3000" kern="1200" dirty="0">
              <a:latin typeface="Corbel" panose="020B0503020204020204"/>
            </a:rPr>
            <a:t> </a:t>
          </a:r>
          <a:r>
            <a:rPr lang="en-US" sz="3000" kern="1200" dirty="0" err="1">
              <a:latin typeface="Corbel" panose="020B0503020204020204"/>
            </a:rPr>
            <a:t>ra</a:t>
          </a:r>
          <a:r>
            <a:rPr lang="en-US" sz="3000" kern="1200" dirty="0">
              <a:latin typeface="Corbel" panose="020B0503020204020204"/>
            </a:rPr>
            <a:t> </a:t>
          </a:r>
          <a:r>
            <a:rPr lang="en-US" sz="3000" kern="1200" dirty="0" err="1">
              <a:latin typeface="Corbel" panose="020B0503020204020204"/>
            </a:rPr>
            <a:t>rằng</a:t>
          </a:r>
          <a:r>
            <a:rPr lang="en-US" sz="3000" kern="1200" dirty="0">
              <a:latin typeface="Corbel" panose="020B0503020204020204"/>
            </a:rPr>
            <a:t> </a:t>
          </a:r>
          <a:r>
            <a:rPr lang="en-US" sz="3000" kern="1200" dirty="0" err="1">
              <a:latin typeface="Corbel" panose="020B0503020204020204"/>
            </a:rPr>
            <a:t>trong</a:t>
          </a:r>
          <a:r>
            <a:rPr lang="en-US" sz="3000" kern="1200" dirty="0">
              <a:latin typeface="Corbel" panose="020B0503020204020204"/>
            </a:rPr>
            <a:t> </a:t>
          </a:r>
          <a:r>
            <a:rPr lang="en-US" sz="3000" kern="1200" dirty="0" err="1">
              <a:latin typeface="Corbel" panose="020B0503020204020204"/>
            </a:rPr>
            <a:t>phương</a:t>
          </a:r>
          <a:r>
            <a:rPr lang="en-US" sz="3000" kern="1200" dirty="0">
              <a:latin typeface="Corbel" panose="020B0503020204020204"/>
            </a:rPr>
            <a:t> </a:t>
          </a:r>
          <a:r>
            <a:rPr lang="en-US" sz="3000" kern="1200" dirty="0" err="1">
              <a:latin typeface="Corbel" panose="020B0503020204020204"/>
            </a:rPr>
            <a:t>trình</a:t>
          </a:r>
          <a:r>
            <a:rPr lang="en-US" sz="3000" kern="1200" dirty="0">
              <a:latin typeface="Corbel" panose="020B0503020204020204"/>
            </a:rPr>
            <a:t> </a:t>
          </a:r>
          <a:r>
            <a:rPr lang="en-US" sz="3000" kern="1200" dirty="0" err="1">
              <a:latin typeface="Corbel" panose="020B0503020204020204"/>
            </a:rPr>
            <a:t>này</a:t>
          </a:r>
          <a:r>
            <a:rPr lang="en-US" sz="3000" kern="1200" dirty="0">
              <a:latin typeface="Corbel" panose="020B0503020204020204"/>
            </a:rPr>
            <a:t>, </a:t>
          </a:r>
          <a:r>
            <a:rPr lang="en-US" sz="3000" kern="1200" dirty="0" err="1">
              <a:latin typeface="Corbel" panose="020B0503020204020204"/>
            </a:rPr>
            <a:t>các</a:t>
          </a:r>
          <a:r>
            <a:rPr lang="en-US" sz="3000" kern="1200" dirty="0">
              <a:latin typeface="Corbel" panose="020B0503020204020204"/>
            </a:rPr>
            <a:t> </a:t>
          </a:r>
          <a:r>
            <a:rPr lang="en-US" sz="3000" kern="1200" dirty="0" err="1">
              <a:latin typeface="Corbel" panose="020B0503020204020204"/>
            </a:rPr>
            <a:t>giá</a:t>
          </a:r>
          <a:r>
            <a:rPr lang="en-US" sz="3000" kern="1200" dirty="0">
              <a:latin typeface="Corbel" panose="020B0503020204020204"/>
            </a:rPr>
            <a:t> </a:t>
          </a:r>
          <a:r>
            <a:rPr lang="en-US" sz="3000" kern="1200" dirty="0" err="1">
              <a:latin typeface="Corbel" panose="020B0503020204020204"/>
            </a:rPr>
            <a:t>trị</a:t>
          </a:r>
          <a:r>
            <a:rPr lang="en-US" sz="3000" kern="1200" dirty="0">
              <a:latin typeface="Corbel" panose="020B0503020204020204"/>
            </a:rPr>
            <a:t> α </a:t>
          </a:r>
          <a:r>
            <a:rPr lang="en-US" sz="3000" kern="1200" dirty="0" err="1">
              <a:latin typeface="Corbel" panose="020B0503020204020204"/>
            </a:rPr>
            <a:t>và</a:t>
          </a:r>
          <a:r>
            <a:rPr lang="en-US" sz="3000" kern="1200" dirty="0">
              <a:latin typeface="Corbel" panose="020B0503020204020204"/>
            </a:rPr>
            <a:t> </a:t>
          </a:r>
          <a:r>
            <a:rPr lang="en-US" sz="3000" kern="1200" dirty="0" err="1">
              <a:latin typeface="Corbel" panose="020B0503020204020204"/>
            </a:rPr>
            <a:t>dmin</a:t>
          </a:r>
          <a:r>
            <a:rPr lang="en-US" sz="3000" kern="1200" dirty="0">
              <a:latin typeface="Corbel" panose="020B0503020204020204"/>
            </a:rPr>
            <a:t> </a:t>
          </a:r>
          <a:r>
            <a:rPr lang="en-US" sz="3000" kern="1200" dirty="0" err="1">
              <a:latin typeface="Corbel" panose="020B0503020204020204"/>
            </a:rPr>
            <a:t>xác</a:t>
          </a:r>
          <a:r>
            <a:rPr lang="en-US" sz="3000" kern="1200" dirty="0">
              <a:latin typeface="Corbel" panose="020B0503020204020204"/>
            </a:rPr>
            <a:t> </a:t>
          </a:r>
          <a:r>
            <a:rPr lang="en-US" sz="3000" kern="1200" dirty="0" err="1">
              <a:latin typeface="Corbel" panose="020B0503020204020204"/>
            </a:rPr>
            <a:t>định</a:t>
          </a:r>
          <a:r>
            <a:rPr lang="en-US" sz="3000" kern="1200" dirty="0">
              <a:latin typeface="Corbel" panose="020B0503020204020204"/>
            </a:rPr>
            <a:t> </a:t>
          </a:r>
          <a:r>
            <a:rPr lang="en-US" sz="3000" kern="1200" dirty="0" err="1">
              <a:latin typeface="Corbel" panose="020B0503020204020204"/>
            </a:rPr>
            <a:t>góc</a:t>
          </a:r>
          <a:r>
            <a:rPr lang="en-US" sz="3000" kern="1200" dirty="0">
              <a:latin typeface="Corbel" panose="020B0503020204020204"/>
            </a:rPr>
            <a:t> </a:t>
          </a:r>
          <a:r>
            <a:rPr lang="en-US" sz="3000" kern="1200" dirty="0" err="1">
              <a:latin typeface="Corbel" panose="020B0503020204020204"/>
            </a:rPr>
            <a:t>dẫn</a:t>
          </a:r>
          <a:r>
            <a:rPr lang="en-US" sz="3000" kern="1200" dirty="0">
              <a:latin typeface="Corbel" panose="020B0503020204020204"/>
            </a:rPr>
            <a:t> </a:t>
          </a:r>
          <a:r>
            <a:rPr lang="en-US" sz="3000" kern="1200" dirty="0" err="1">
              <a:latin typeface="Corbel" panose="020B0503020204020204"/>
            </a:rPr>
            <a:t>hướng</a:t>
          </a:r>
          <a:r>
            <a:rPr lang="en-US" sz="3000" kern="1200" dirty="0">
              <a:latin typeface="Corbel" panose="020B0503020204020204"/>
            </a:rPr>
            <a:t> </a:t>
          </a:r>
          <a:r>
            <a:rPr lang="en-US" sz="3000" kern="1200" dirty="0" err="1">
              <a:latin typeface="Corbel" panose="020B0503020204020204"/>
            </a:rPr>
            <a:t>gần</a:t>
          </a:r>
          <a:r>
            <a:rPr lang="en-US" sz="3000" kern="1200" dirty="0">
              <a:latin typeface="Corbel" panose="020B0503020204020204"/>
            </a:rPr>
            <a:t> </a:t>
          </a:r>
          <a:r>
            <a:rPr lang="en-US" sz="3000" kern="1200" dirty="0" err="1">
              <a:latin typeface="Corbel" panose="020B0503020204020204"/>
            </a:rPr>
            <a:t>đúng</a:t>
          </a:r>
          <a:r>
            <a:rPr lang="en-US" sz="3000" kern="1200" dirty="0">
              <a:latin typeface="Corbel" panose="020B0503020204020204"/>
            </a:rPr>
            <a:t> </a:t>
          </a:r>
          <a:r>
            <a:rPr lang="en-US" sz="3000" kern="1200" dirty="0" err="1">
              <a:latin typeface="Corbel" panose="020B0503020204020204"/>
            </a:rPr>
            <a:t>với</a:t>
          </a:r>
          <a:r>
            <a:rPr lang="en-US" sz="3000" kern="1200" dirty="0">
              <a:latin typeface="Corbel" panose="020B0503020204020204"/>
            </a:rPr>
            <a:t> </a:t>
          </a:r>
          <a:r>
            <a:rPr lang="en-US" sz="3000" kern="1200" dirty="0" err="1">
              <a:latin typeface="Corbel" panose="020B0503020204020204"/>
            </a:rPr>
            <a:t>góc</a:t>
          </a:r>
          <a:r>
            <a:rPr lang="en-US" sz="3000" kern="1200" dirty="0">
              <a:latin typeface="Corbel" panose="020B0503020204020204"/>
            </a:rPr>
            <a:t> </a:t>
          </a:r>
          <a:r>
            <a:rPr lang="en-US" sz="3000" kern="1200" dirty="0" err="1">
              <a:latin typeface="Corbel" panose="020B0503020204020204"/>
            </a:rPr>
            <a:t>khe</a:t>
          </a:r>
          <a:r>
            <a:rPr lang="en-US" sz="3000" kern="1200" dirty="0">
              <a:latin typeface="Corbel" panose="020B0503020204020204"/>
            </a:rPr>
            <a:t> </a:t>
          </a:r>
          <a:r>
            <a:rPr lang="en-US" sz="3000" kern="1200" dirty="0" err="1">
              <a:latin typeface="Corbel" panose="020B0503020204020204"/>
            </a:rPr>
            <a:t>hở</a:t>
          </a:r>
          <a:r>
            <a:rPr lang="en-US" sz="3000" kern="1200" dirty="0">
              <a:latin typeface="Corbel" panose="020B0503020204020204"/>
            </a:rPr>
            <a:t> </a:t>
          </a:r>
          <a:r>
            <a:rPr lang="en-US" sz="3000" kern="1200" dirty="0" err="1">
              <a:latin typeface="Corbel" panose="020B0503020204020204"/>
            </a:rPr>
            <a:t>tối</a:t>
          </a:r>
          <a:r>
            <a:rPr lang="en-US" sz="3000" kern="1200" dirty="0">
              <a:latin typeface="Corbel" panose="020B0503020204020204"/>
            </a:rPr>
            <a:t> </a:t>
          </a:r>
          <a:r>
            <a:rPr lang="en-US" sz="3000" kern="1200" dirty="0" err="1">
              <a:latin typeface="Corbel" panose="020B0503020204020204"/>
            </a:rPr>
            <a:t>đa</a:t>
          </a:r>
          <a:r>
            <a:rPr lang="en-US" sz="3000" kern="1200" dirty="0">
              <a:latin typeface="Corbel" panose="020B0503020204020204"/>
            </a:rPr>
            <a:t>. </a:t>
          </a:r>
          <a:r>
            <a:rPr lang="en-US" sz="3000" kern="1200" dirty="0" err="1">
              <a:latin typeface="Corbel" panose="020B0503020204020204"/>
            </a:rPr>
            <a:t>d</a:t>
          </a:r>
          <a:r>
            <a:rPr lang="en-US" sz="3000" kern="1200" baseline="-25000" dirty="0" err="1">
              <a:latin typeface="Corbel" panose="020B0503020204020204"/>
            </a:rPr>
            <a:t>min</a:t>
          </a:r>
          <a:r>
            <a:rPr lang="en-US" sz="3000" kern="1200" dirty="0">
              <a:latin typeface="Corbel" panose="020B0503020204020204"/>
            </a:rPr>
            <a:t> </a:t>
          </a:r>
          <a:r>
            <a:rPr lang="en-US" sz="3000" kern="1200" dirty="0" err="1">
              <a:latin typeface="Corbel" panose="020B0503020204020204"/>
            </a:rPr>
            <a:t>là</a:t>
          </a:r>
          <a:r>
            <a:rPr lang="en-US" sz="3000" kern="1200" dirty="0">
              <a:latin typeface="Corbel" panose="020B0503020204020204"/>
            </a:rPr>
            <a:t> </a:t>
          </a:r>
          <a:r>
            <a:rPr lang="en-US" sz="3000" kern="1200" dirty="0" err="1">
              <a:latin typeface="Corbel" panose="020B0503020204020204"/>
            </a:rPr>
            <a:t>khoảng</a:t>
          </a:r>
          <a:r>
            <a:rPr lang="en-US" sz="3000" kern="1200" dirty="0">
              <a:latin typeface="Corbel" panose="020B0503020204020204"/>
            </a:rPr>
            <a:t> </a:t>
          </a:r>
          <a:r>
            <a:rPr lang="en-US" sz="3000" kern="1200" dirty="0" err="1">
              <a:latin typeface="Corbel" panose="020B0503020204020204"/>
            </a:rPr>
            <a:t>cách</a:t>
          </a:r>
          <a:r>
            <a:rPr lang="en-US" sz="3000" kern="1200" dirty="0">
              <a:latin typeface="Corbel" panose="020B0503020204020204"/>
            </a:rPr>
            <a:t> </a:t>
          </a:r>
          <a:r>
            <a:rPr lang="en-US" sz="3000" kern="1200" dirty="0" err="1">
              <a:latin typeface="Corbel" panose="020B0503020204020204"/>
            </a:rPr>
            <a:t>của</a:t>
          </a:r>
          <a:r>
            <a:rPr lang="en-US" sz="3000" kern="1200" dirty="0">
              <a:latin typeface="Corbel" panose="020B0503020204020204"/>
            </a:rPr>
            <a:t> </a:t>
          </a:r>
          <a:r>
            <a:rPr lang="en-US" sz="3000" kern="1200" dirty="0" err="1">
              <a:latin typeface="Corbel" panose="020B0503020204020204"/>
            </a:rPr>
            <a:t>rô-bốt</a:t>
          </a:r>
          <a:r>
            <a:rPr lang="en-US" sz="3000" kern="1200" dirty="0">
              <a:latin typeface="Corbel" panose="020B0503020204020204"/>
            </a:rPr>
            <a:t> </a:t>
          </a:r>
          <a:r>
            <a:rPr lang="en-US" sz="3000" kern="1200" dirty="0" err="1">
              <a:latin typeface="Corbel" panose="020B0503020204020204"/>
            </a:rPr>
            <a:t>tính</a:t>
          </a:r>
          <a:r>
            <a:rPr lang="en-US" sz="3000" kern="1200" dirty="0">
              <a:latin typeface="Corbel" panose="020B0503020204020204"/>
            </a:rPr>
            <a:t> </a:t>
          </a:r>
          <a:r>
            <a:rPr lang="en-US" sz="3000" kern="1200" dirty="0" err="1">
              <a:latin typeface="Corbel" panose="020B0503020204020204"/>
            </a:rPr>
            <a:t>từ</a:t>
          </a:r>
          <a:r>
            <a:rPr lang="en-US" sz="3000" kern="1200" dirty="0">
              <a:latin typeface="Corbel" panose="020B0503020204020204"/>
            </a:rPr>
            <a:t> </a:t>
          </a:r>
          <a:r>
            <a:rPr lang="en-US" sz="3000" kern="1200" dirty="0" err="1">
              <a:latin typeface="Corbel" panose="020B0503020204020204"/>
            </a:rPr>
            <a:t>chướng</a:t>
          </a:r>
          <a:r>
            <a:rPr lang="en-US" sz="3000" kern="1200" dirty="0">
              <a:latin typeface="Corbel" panose="020B0503020204020204"/>
            </a:rPr>
            <a:t> </a:t>
          </a:r>
          <a:r>
            <a:rPr lang="en-US" sz="3000" kern="1200" dirty="0" err="1">
              <a:latin typeface="Corbel" panose="020B0503020204020204"/>
            </a:rPr>
            <a:t>ngại</a:t>
          </a:r>
          <a:r>
            <a:rPr lang="en-US" sz="3000" kern="1200" dirty="0">
              <a:latin typeface="Corbel" panose="020B0503020204020204"/>
            </a:rPr>
            <a:t> </a:t>
          </a:r>
          <a:r>
            <a:rPr lang="en-US" sz="3000" kern="1200" dirty="0" err="1">
              <a:latin typeface="Corbel" panose="020B0503020204020204"/>
            </a:rPr>
            <a:t>vật</a:t>
          </a:r>
          <a:r>
            <a:rPr lang="en-US" sz="3000" kern="1200" dirty="0">
              <a:latin typeface="Corbel" panose="020B0503020204020204"/>
            </a:rPr>
            <a:t> </a:t>
          </a:r>
          <a:r>
            <a:rPr lang="en-US" sz="3000" kern="1200" dirty="0" err="1">
              <a:latin typeface="Corbel" panose="020B0503020204020204"/>
            </a:rPr>
            <a:t>gần</a:t>
          </a:r>
          <a:r>
            <a:rPr lang="en-US" sz="3000" kern="1200" dirty="0">
              <a:latin typeface="Corbel" panose="020B0503020204020204"/>
            </a:rPr>
            <a:t> </a:t>
          </a:r>
          <a:r>
            <a:rPr lang="en-US" sz="3000" kern="1200" dirty="0" err="1">
              <a:latin typeface="Corbel" panose="020B0503020204020204"/>
            </a:rPr>
            <a:t>nhất</a:t>
          </a:r>
          <a:r>
            <a:rPr lang="en-US" sz="3000" kern="1200" dirty="0">
              <a:latin typeface="Corbel" panose="020B0503020204020204"/>
            </a:rPr>
            <a:t>. </a:t>
          </a:r>
          <a:r>
            <a:rPr lang="en-US" sz="3000" kern="1200" dirty="0" err="1">
              <a:latin typeface="Corbel" panose="020B0503020204020204"/>
            </a:rPr>
            <a:t>Nếu</a:t>
          </a:r>
          <a:r>
            <a:rPr lang="en-US" sz="3000" kern="1200" dirty="0">
              <a:latin typeface="Corbel" panose="020B0503020204020204"/>
            </a:rPr>
            <a:t> </a:t>
          </a:r>
          <a:r>
            <a:rPr lang="en-US" sz="3000" kern="1200" dirty="0" err="1">
              <a:latin typeface="Corbel" panose="020B0503020204020204"/>
            </a:rPr>
            <a:t>rô-bốt</a:t>
          </a:r>
          <a:r>
            <a:rPr lang="en-US" sz="3000" kern="1200" dirty="0">
              <a:latin typeface="Corbel" panose="020B0503020204020204"/>
            </a:rPr>
            <a:t> ở </a:t>
          </a:r>
          <a:r>
            <a:rPr lang="en-US" sz="3000" kern="1200" dirty="0" err="1">
              <a:latin typeface="Corbel" panose="020B0503020204020204"/>
            </a:rPr>
            <a:t>gần</a:t>
          </a:r>
          <a:r>
            <a:rPr lang="en-US" sz="3000" kern="1200" dirty="0">
              <a:latin typeface="Corbel" panose="020B0503020204020204"/>
            </a:rPr>
            <a:t> </a:t>
          </a:r>
          <a:r>
            <a:rPr lang="en-US" sz="3000" kern="1200" dirty="0" err="1">
              <a:latin typeface="Corbel" panose="020B0503020204020204"/>
            </a:rPr>
            <a:t>chướng</a:t>
          </a:r>
          <a:r>
            <a:rPr lang="en-US" sz="3000" kern="1200" dirty="0">
              <a:latin typeface="Corbel" panose="020B0503020204020204"/>
            </a:rPr>
            <a:t> </a:t>
          </a:r>
          <a:r>
            <a:rPr lang="en-US" sz="3000" kern="1200" dirty="0" err="1">
              <a:latin typeface="Corbel" panose="020B0503020204020204"/>
            </a:rPr>
            <a:t>ngại</a:t>
          </a:r>
          <a:r>
            <a:rPr lang="en-US" sz="3000" kern="1200" dirty="0">
              <a:latin typeface="Corbel" panose="020B0503020204020204"/>
            </a:rPr>
            <a:t> </a:t>
          </a:r>
          <a:r>
            <a:rPr lang="en-US" sz="3000" kern="1200" dirty="0" err="1">
              <a:latin typeface="Corbel" panose="020B0503020204020204"/>
            </a:rPr>
            <a:t>vật</a:t>
          </a:r>
          <a:r>
            <a:rPr lang="en-US" sz="3000" kern="1200" dirty="0">
              <a:latin typeface="Corbel" panose="020B0503020204020204"/>
            </a:rPr>
            <a:t>, </a:t>
          </a:r>
          <a:r>
            <a:rPr lang="en-US" sz="3000" kern="1200" dirty="0" err="1">
              <a:latin typeface="Corbel" panose="020B0503020204020204"/>
            </a:rPr>
            <a:t>dmin</a:t>
          </a:r>
          <a:r>
            <a:rPr lang="en-US" sz="3000" kern="1200" dirty="0">
              <a:latin typeface="Corbel" panose="020B0503020204020204"/>
            </a:rPr>
            <a:t> </a:t>
          </a:r>
          <a:r>
            <a:rPr lang="en-US" sz="3000" kern="1200" dirty="0" err="1">
              <a:latin typeface="Corbel" panose="020B0503020204020204"/>
            </a:rPr>
            <a:t>tiến</a:t>
          </a:r>
          <a:r>
            <a:rPr lang="en-US" sz="3000" kern="1200" dirty="0">
              <a:latin typeface="Corbel" panose="020B0503020204020204"/>
            </a:rPr>
            <a:t> </a:t>
          </a:r>
          <a:r>
            <a:rPr lang="en-US" sz="3000" kern="1200" dirty="0" err="1">
              <a:latin typeface="Corbel" panose="020B0503020204020204"/>
            </a:rPr>
            <a:t>dần</a:t>
          </a:r>
          <a:r>
            <a:rPr lang="en-US" sz="3000" kern="1200" dirty="0">
              <a:latin typeface="Corbel" panose="020B0503020204020204"/>
            </a:rPr>
            <a:t> </a:t>
          </a:r>
          <a:r>
            <a:rPr lang="en-US" sz="3000" kern="1200" dirty="0" err="1">
              <a:latin typeface="Corbel" panose="020B0503020204020204"/>
            </a:rPr>
            <a:t>đến</a:t>
          </a:r>
          <a:r>
            <a:rPr lang="en-US" sz="3000" kern="1200" dirty="0">
              <a:latin typeface="Corbel" panose="020B0503020204020204"/>
            </a:rPr>
            <a:t> 0, </a:t>
          </a:r>
          <a:r>
            <a:rPr lang="en-US" sz="3000" kern="1200" dirty="0" err="1">
              <a:latin typeface="Corbel" panose="020B0503020204020204"/>
            </a:rPr>
            <a:t>nghĩa</a:t>
          </a:r>
          <a:r>
            <a:rPr lang="en-US" sz="3000" kern="1200" dirty="0">
              <a:latin typeface="Corbel" panose="020B0503020204020204"/>
            </a:rPr>
            <a:t> </a:t>
          </a:r>
          <a:r>
            <a:rPr lang="en-US" sz="3000" kern="1200" dirty="0" err="1">
              <a:latin typeface="Corbel" panose="020B0503020204020204"/>
            </a:rPr>
            <a:t>là</a:t>
          </a:r>
          <a:r>
            <a:rPr lang="en-US" sz="3000" kern="1200" dirty="0">
              <a:latin typeface="Corbel" panose="020B0503020204020204"/>
            </a:rPr>
            <a:t> </a:t>
          </a:r>
          <a:r>
            <a:rPr lang="en-US" sz="3000" kern="1200" dirty="0" err="1">
              <a:latin typeface="Corbel" panose="020B0503020204020204"/>
            </a:rPr>
            <a:t>rô-bốt</a:t>
          </a:r>
          <a:r>
            <a:rPr lang="en-US" sz="3000" kern="1200" dirty="0">
              <a:latin typeface="Corbel" panose="020B0503020204020204"/>
            </a:rPr>
            <a:t> </a:t>
          </a:r>
          <a:r>
            <a:rPr lang="en-US" sz="3000" kern="1200" dirty="0" err="1">
              <a:latin typeface="Corbel" panose="020B0503020204020204"/>
            </a:rPr>
            <a:t>chủ</a:t>
          </a:r>
          <a:r>
            <a:rPr lang="en-US" sz="3000" kern="1200" dirty="0">
              <a:latin typeface="Corbel" panose="020B0503020204020204"/>
            </a:rPr>
            <a:t> </a:t>
          </a:r>
          <a:r>
            <a:rPr lang="en-US" sz="3000" kern="1200" dirty="0" err="1">
              <a:latin typeface="Corbel" panose="020B0503020204020204"/>
            </a:rPr>
            <a:t>yếu</a:t>
          </a:r>
          <a:r>
            <a:rPr lang="en-US" sz="3000" kern="1200" dirty="0">
              <a:latin typeface="Corbel" panose="020B0503020204020204"/>
            </a:rPr>
            <a:t> </a:t>
          </a:r>
          <a:r>
            <a:rPr lang="en-US" sz="3000" kern="1200" dirty="0" err="1">
              <a:latin typeface="Corbel" panose="020B0503020204020204"/>
            </a:rPr>
            <a:t>hướng</a:t>
          </a:r>
          <a:r>
            <a:rPr lang="en-US" sz="3000" kern="1200" dirty="0">
              <a:latin typeface="Corbel" panose="020B0503020204020204"/>
            </a:rPr>
            <a:t> </a:t>
          </a:r>
          <a:r>
            <a:rPr lang="en-US" sz="3000" kern="1200" dirty="0" err="1">
              <a:latin typeface="Corbel" panose="020B0503020204020204"/>
            </a:rPr>
            <a:t>đến</a:t>
          </a:r>
          <a:r>
            <a:rPr lang="en-US" sz="3000" kern="1200" dirty="0">
              <a:latin typeface="Corbel" panose="020B0503020204020204"/>
            </a:rPr>
            <a:t> </a:t>
          </a:r>
          <a:r>
            <a:rPr lang="en-US" sz="3000" kern="1200" dirty="0" err="1">
              <a:latin typeface="Corbel" panose="020B0503020204020204"/>
            </a:rPr>
            <a:t>tâm</a:t>
          </a:r>
          <a:r>
            <a:rPr lang="en-US" sz="3000" kern="1200" dirty="0">
              <a:latin typeface="Corbel" panose="020B0503020204020204"/>
            </a:rPr>
            <a:t> </a:t>
          </a:r>
          <a:r>
            <a:rPr lang="en-US" sz="3000" kern="1200" dirty="0" err="1">
              <a:latin typeface="Corbel" panose="020B0503020204020204"/>
            </a:rPr>
            <a:t>khoảng</a:t>
          </a:r>
          <a:r>
            <a:rPr lang="en-US" sz="3000" kern="1200" dirty="0">
              <a:latin typeface="Corbel" panose="020B0503020204020204"/>
            </a:rPr>
            <a:t> </a:t>
          </a:r>
          <a:r>
            <a:rPr lang="en-US" sz="3000" kern="1200" dirty="0" err="1">
              <a:latin typeface="Corbel" panose="020B0503020204020204"/>
            </a:rPr>
            <a:t>cách</a:t>
          </a:r>
          <a:r>
            <a:rPr lang="en-US" sz="3000" kern="1200" dirty="0">
              <a:latin typeface="Corbel" panose="020B0503020204020204"/>
            </a:rPr>
            <a:t> an </a:t>
          </a:r>
          <a:r>
            <a:rPr lang="en-US" sz="3000" kern="1200" dirty="0" err="1">
              <a:latin typeface="Corbel" panose="020B0503020204020204"/>
            </a:rPr>
            <a:t>toàn</a:t>
          </a:r>
          <a:r>
            <a:rPr lang="en-US" sz="3000" kern="1200" dirty="0">
              <a:latin typeface="Corbel" panose="020B0503020204020204"/>
            </a:rPr>
            <a:t> </a:t>
          </a:r>
          <a:r>
            <a:rPr lang="en-US" sz="3000" kern="1200" dirty="0" err="1">
              <a:latin typeface="Corbel" panose="020B0503020204020204"/>
            </a:rPr>
            <a:t>nhất</a:t>
          </a:r>
          <a:r>
            <a:rPr lang="en-US" sz="3000" kern="1200" dirty="0">
              <a:latin typeface="Corbel" panose="020B0503020204020204"/>
            </a:rPr>
            <a:t> </a:t>
          </a:r>
          <a:r>
            <a:rPr lang="en-US" sz="3000" kern="1200" dirty="0" err="1">
              <a:latin typeface="Corbel" panose="020B0503020204020204"/>
            </a:rPr>
            <a:t>còn</a:t>
          </a:r>
          <a:r>
            <a:rPr lang="en-US" sz="3000" kern="1200" dirty="0">
              <a:latin typeface="Corbel" panose="020B0503020204020204"/>
            </a:rPr>
            <a:t> </a:t>
          </a:r>
          <a:r>
            <a:rPr lang="en-US" sz="3000" kern="1200" dirty="0" err="1">
              <a:latin typeface="Corbel" panose="020B0503020204020204"/>
            </a:rPr>
            <a:t>nếu</a:t>
          </a:r>
          <a:r>
            <a:rPr lang="en-US" sz="3000" kern="1200" dirty="0">
              <a:latin typeface="Corbel" panose="020B0503020204020204"/>
            </a:rPr>
            <a:t> </a:t>
          </a:r>
          <a:r>
            <a:rPr lang="en-US" sz="3000" kern="1200" dirty="0" err="1">
              <a:latin typeface="Corbel" panose="020B0503020204020204"/>
            </a:rPr>
            <a:t>không</a:t>
          </a:r>
          <a:r>
            <a:rPr lang="en-US" sz="3000" kern="1200" dirty="0">
              <a:latin typeface="Corbel" panose="020B0503020204020204"/>
            </a:rPr>
            <a:t>, </a:t>
          </a:r>
          <a:r>
            <a:rPr lang="en-US" sz="3000" kern="1200" dirty="0" err="1">
              <a:latin typeface="Corbel" panose="020B0503020204020204"/>
            </a:rPr>
            <a:t>nó</a:t>
          </a:r>
          <a:r>
            <a:rPr lang="en-US" sz="3000" kern="1200" dirty="0">
              <a:latin typeface="Corbel" panose="020B0503020204020204"/>
            </a:rPr>
            <a:t> </a:t>
          </a:r>
          <a:r>
            <a:rPr lang="en-US" sz="3000" kern="1200" dirty="0" err="1">
              <a:latin typeface="Corbel" panose="020B0503020204020204"/>
            </a:rPr>
            <a:t>chủ</a:t>
          </a:r>
          <a:r>
            <a:rPr lang="en-US" sz="3000" kern="1200" dirty="0">
              <a:latin typeface="Corbel" panose="020B0503020204020204"/>
            </a:rPr>
            <a:t> </a:t>
          </a:r>
          <a:r>
            <a:rPr lang="en-US" sz="3000" kern="1200" dirty="0" err="1">
              <a:latin typeface="Corbel" panose="020B0503020204020204"/>
            </a:rPr>
            <a:t>yếu</a:t>
          </a:r>
          <a:r>
            <a:rPr lang="en-US" sz="3000" kern="1200" dirty="0">
              <a:latin typeface="Corbel" panose="020B0503020204020204"/>
            </a:rPr>
            <a:t> </a:t>
          </a:r>
          <a:r>
            <a:rPr lang="en-US" sz="3000" kern="1200" dirty="0" err="1">
              <a:latin typeface="Corbel" panose="020B0503020204020204"/>
            </a:rPr>
            <a:t>hướng</a:t>
          </a:r>
          <a:r>
            <a:rPr lang="en-US" sz="3000" kern="1200" dirty="0">
              <a:latin typeface="Corbel" panose="020B0503020204020204"/>
            </a:rPr>
            <a:t> </a:t>
          </a:r>
          <a:r>
            <a:rPr lang="en-US" sz="3000" kern="1200" dirty="0" err="1">
              <a:latin typeface="Corbel" panose="020B0503020204020204"/>
            </a:rPr>
            <a:t>đến</a:t>
          </a:r>
          <a:r>
            <a:rPr lang="en-US" sz="3000" kern="1200" dirty="0">
              <a:latin typeface="Corbel" panose="020B0503020204020204"/>
            </a:rPr>
            <a:t> </a:t>
          </a:r>
          <a:r>
            <a:rPr lang="en-US" sz="3000" kern="1200" dirty="0" err="1">
              <a:latin typeface="Corbel" panose="020B0503020204020204"/>
            </a:rPr>
            <a:t>mục</a:t>
          </a:r>
          <a:r>
            <a:rPr lang="en-US" sz="3000" kern="1200" dirty="0">
              <a:latin typeface="Corbel" panose="020B0503020204020204"/>
            </a:rPr>
            <a:t> </a:t>
          </a:r>
          <a:r>
            <a:rPr lang="en-US" sz="3000" kern="1200" dirty="0" err="1">
              <a:latin typeface="Corbel" panose="020B0503020204020204"/>
            </a:rPr>
            <a:t>tiêu</a:t>
          </a:r>
          <a:r>
            <a:rPr lang="en-US" sz="3000" kern="1200" dirty="0">
              <a:latin typeface="Corbel" panose="020B0503020204020204"/>
            </a:rPr>
            <a:t>.</a:t>
          </a:r>
          <a:endParaRPr lang="en-US" sz="3000" kern="1200" dirty="0"/>
        </a:p>
      </dsp:txBody>
      <dsp:txXfrm>
        <a:off x="0" y="547968"/>
        <a:ext cx="9698180" cy="5953500"/>
      </dsp:txXfrm>
    </dsp:sp>
    <dsp:sp modelId="{DB1BD9AF-198F-4F3A-8885-FE2FAD43E201}">
      <dsp:nvSpPr>
        <dsp:cNvPr id="0" name=""/>
        <dsp:cNvSpPr/>
      </dsp:nvSpPr>
      <dsp:spPr>
        <a:xfrm>
          <a:off x="484909" y="105168"/>
          <a:ext cx="6788726" cy="88560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598" tIns="0" rIns="256598" bIns="0" numCol="1" spcCol="1270" anchor="ctr" anchorCtr="0">
          <a:noAutofit/>
        </a:bodyPr>
        <a:lstStyle/>
        <a:p>
          <a:pPr marL="0" lvl="0" indent="0" algn="l" defTabSz="1333500" rtl="0">
            <a:lnSpc>
              <a:spcPct val="90000"/>
            </a:lnSpc>
            <a:spcBef>
              <a:spcPct val="0"/>
            </a:spcBef>
            <a:spcAft>
              <a:spcPct val="35000"/>
            </a:spcAft>
            <a:buNone/>
          </a:pPr>
          <a:r>
            <a:rPr lang="en-US" sz="3000" kern="1200" dirty="0">
              <a:latin typeface="Corbel" panose="020B0503020204020204"/>
            </a:rPr>
            <a:t>Calculation guide angle with FGM</a:t>
          </a:r>
          <a:endParaRPr lang="en-US" sz="3000" kern="1200" dirty="0"/>
        </a:p>
      </dsp:txBody>
      <dsp:txXfrm>
        <a:off x="528140" y="148399"/>
        <a:ext cx="6702264" cy="79913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960006-5CC1-4E70-A78B-9BC51A159D5D}">
      <dsp:nvSpPr>
        <dsp:cNvPr id="0" name=""/>
        <dsp:cNvSpPr/>
      </dsp:nvSpPr>
      <dsp:spPr>
        <a:xfrm>
          <a:off x="0" y="489918"/>
          <a:ext cx="9698180" cy="5922000"/>
        </a:xfrm>
        <a:prstGeom prst="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52687" tIns="416560" rIns="752687" bIns="142240" numCol="1" spcCol="1270" anchor="t" anchorCtr="0">
          <a:noAutofit/>
        </a:bodyPr>
        <a:lstStyle/>
        <a:p>
          <a:pPr marL="228600" lvl="1" indent="-228600" algn="l" defTabSz="889000" rtl="0">
            <a:lnSpc>
              <a:spcPct val="90000"/>
            </a:lnSpc>
            <a:spcBef>
              <a:spcPct val="0"/>
            </a:spcBef>
            <a:spcAft>
              <a:spcPct val="15000"/>
            </a:spcAft>
            <a:buChar char="•"/>
          </a:pPr>
          <a:r>
            <a:rPr lang="en-US" sz="2000" kern="1200" dirty="0">
              <a:latin typeface="Corbel" panose="020B0503020204020204"/>
            </a:rPr>
            <a:t>DWA </a:t>
          </a:r>
          <a:r>
            <a:rPr lang="en-US" sz="2000" kern="1200" dirty="0" err="1">
              <a:latin typeface="Corbel" panose="020B0503020204020204"/>
            </a:rPr>
            <a:t>sử</a:t>
          </a:r>
          <a:r>
            <a:rPr lang="en-US" sz="2000" kern="1200" dirty="0">
              <a:latin typeface="Corbel" panose="020B0503020204020204"/>
            </a:rPr>
            <a:t> </a:t>
          </a:r>
          <a:r>
            <a:rPr lang="en-US" sz="2000" kern="1200" dirty="0" err="1">
              <a:latin typeface="Corbel" panose="020B0503020204020204"/>
            </a:rPr>
            <a:t>dụng</a:t>
          </a:r>
          <a:r>
            <a:rPr lang="en-US" sz="2000" kern="1200" dirty="0">
              <a:latin typeface="Corbel" panose="020B0503020204020204"/>
            </a:rPr>
            <a:t> </a:t>
          </a:r>
          <a:r>
            <a:rPr lang="en-US" sz="2000" kern="1200" dirty="0" err="1">
              <a:latin typeface="Corbel" panose="020B0503020204020204"/>
            </a:rPr>
            <a:t>gia</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a:t>
          </a:r>
          <a:r>
            <a:rPr lang="en-US" sz="2000" kern="1200" dirty="0" err="1">
              <a:latin typeface="Corbel" panose="020B0503020204020204"/>
            </a:rPr>
            <a:t>góc</a:t>
          </a:r>
          <a:r>
            <a:rPr lang="en-US" sz="2000" kern="1200" dirty="0">
              <a:latin typeface="Corbel" panose="020B0503020204020204"/>
            </a:rPr>
            <a:t> </a:t>
          </a:r>
          <a:r>
            <a:rPr lang="en-US" sz="2000" kern="1200" dirty="0" err="1">
              <a:latin typeface="Corbel" panose="020B0503020204020204"/>
            </a:rPr>
            <a:t>và</a:t>
          </a:r>
          <a:r>
            <a:rPr lang="en-US" sz="2000" kern="1200" dirty="0">
              <a:latin typeface="Corbel" panose="020B0503020204020204"/>
            </a:rPr>
            <a:t> </a:t>
          </a:r>
          <a:r>
            <a:rPr lang="en-US" sz="2000" kern="1200" dirty="0" err="1">
              <a:latin typeface="Corbel" panose="020B0503020204020204"/>
            </a:rPr>
            <a:t>tuyến</a:t>
          </a:r>
          <a:r>
            <a:rPr lang="en-US" sz="2000" kern="1200" dirty="0">
              <a:latin typeface="Corbel" panose="020B0503020204020204"/>
            </a:rPr>
            <a:t> </a:t>
          </a:r>
          <a:r>
            <a:rPr lang="en-US" sz="2000" kern="1200" dirty="0" err="1">
              <a:latin typeface="Corbel" panose="020B0503020204020204"/>
            </a:rPr>
            <a:t>tính</a:t>
          </a:r>
          <a:r>
            <a:rPr lang="en-US" sz="2000" kern="1200" dirty="0">
              <a:latin typeface="Corbel" panose="020B0503020204020204"/>
            </a:rPr>
            <a:t> (V, w˙) </a:t>
          </a:r>
          <a:r>
            <a:rPr lang="en-US" sz="2000" kern="1200" dirty="0" err="1">
              <a:latin typeface="Corbel" panose="020B0503020204020204"/>
            </a:rPr>
            <a:t>để</a:t>
          </a:r>
          <a:r>
            <a:rPr lang="en-US" sz="2000" kern="1200" dirty="0">
              <a:latin typeface="Corbel" panose="020B0503020204020204"/>
            </a:rPr>
            <a:t> </a:t>
          </a:r>
          <a:r>
            <a:rPr lang="en-US" sz="2000" kern="1200" dirty="0" err="1">
              <a:latin typeface="Corbel" panose="020B0503020204020204"/>
            </a:rPr>
            <a:t>tính</a:t>
          </a:r>
          <a:r>
            <a:rPr lang="en-US" sz="2000" kern="1200" dirty="0">
              <a:latin typeface="Corbel" panose="020B0503020204020204"/>
            </a:rPr>
            <a:t> </a:t>
          </a:r>
          <a:r>
            <a:rPr lang="en-US" sz="2000" kern="1200" dirty="0" err="1">
              <a:latin typeface="Corbel" panose="020B0503020204020204"/>
            </a:rPr>
            <a:t>vận</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a:t>
          </a:r>
          <a:r>
            <a:rPr lang="en-US" sz="2000" kern="1200" dirty="0" err="1">
              <a:latin typeface="Corbel" panose="020B0503020204020204"/>
            </a:rPr>
            <a:t>có</a:t>
          </a:r>
          <a:r>
            <a:rPr lang="en-US" sz="2000" kern="1200" dirty="0">
              <a:latin typeface="Corbel" panose="020B0503020204020204"/>
            </a:rPr>
            <a:t> </a:t>
          </a:r>
          <a:r>
            <a:rPr lang="en-US" sz="2000" kern="1200" dirty="0" err="1">
              <a:latin typeface="Corbel" panose="020B0503020204020204"/>
            </a:rPr>
            <a:t>thể</a:t>
          </a:r>
          <a:r>
            <a:rPr lang="en-US" sz="2000" kern="1200" dirty="0">
              <a:latin typeface="Corbel" panose="020B0503020204020204"/>
            </a:rPr>
            <a:t> </a:t>
          </a:r>
          <a:r>
            <a:rPr lang="en-US" sz="2000" kern="1200" dirty="0" err="1">
              <a:latin typeface="Corbel" panose="020B0503020204020204"/>
            </a:rPr>
            <a:t>đạt</a:t>
          </a:r>
          <a:r>
            <a:rPr lang="en-US" sz="2000" kern="1200" dirty="0">
              <a:latin typeface="Corbel" panose="020B0503020204020204"/>
            </a:rPr>
            <a:t> </a:t>
          </a:r>
          <a:r>
            <a:rPr lang="en-US" sz="2000" kern="1200" dirty="0" err="1">
              <a:latin typeface="Corbel" panose="020B0503020204020204"/>
            </a:rPr>
            <a:t>được</a:t>
          </a:r>
          <a:r>
            <a:rPr lang="en-US" sz="2000" kern="1200" dirty="0">
              <a:latin typeface="Corbel" panose="020B0503020204020204"/>
            </a:rPr>
            <a:t> </a:t>
          </a:r>
          <a:r>
            <a:rPr lang="en-US" sz="2000" kern="1200" dirty="0" err="1">
              <a:latin typeface="Corbel" panose="020B0503020204020204"/>
            </a:rPr>
            <a:t>từ</a:t>
          </a:r>
          <a:r>
            <a:rPr lang="en-US" sz="2000" kern="1200" dirty="0">
              <a:latin typeface="Corbel" panose="020B0503020204020204"/>
            </a:rPr>
            <a:t> </a:t>
          </a:r>
          <a:r>
            <a:rPr lang="en-US" sz="2000" kern="1200" dirty="0" err="1">
              <a:latin typeface="Corbel" panose="020B0503020204020204"/>
            </a:rPr>
            <a:t>vận</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a:t>
          </a:r>
          <a:r>
            <a:rPr lang="en-US" sz="2000" kern="1200" dirty="0" err="1">
              <a:latin typeface="Corbel" panose="020B0503020204020204"/>
            </a:rPr>
            <a:t>hiện</a:t>
          </a:r>
          <a:r>
            <a:rPr lang="en-US" sz="2000" kern="1200" dirty="0">
              <a:latin typeface="Corbel" panose="020B0503020204020204"/>
            </a:rPr>
            <a:t> </a:t>
          </a:r>
          <a:r>
            <a:rPr lang="en-US" sz="2000" kern="1200" dirty="0" err="1">
              <a:latin typeface="Corbel" panose="020B0503020204020204"/>
            </a:rPr>
            <a:t>tại</a:t>
          </a:r>
          <a:r>
            <a:rPr lang="en-US" sz="2000" kern="1200" dirty="0">
              <a:latin typeface="Corbel" panose="020B0503020204020204"/>
            </a:rPr>
            <a:t> (</a:t>
          </a:r>
          <a:r>
            <a:rPr lang="en-US" sz="2000" kern="1200" dirty="0" err="1">
              <a:latin typeface="Corbel" panose="020B0503020204020204"/>
            </a:rPr>
            <a:t>V</a:t>
          </a:r>
          <a:r>
            <a:rPr lang="en-US" sz="2000" kern="1200" baseline="-25000" dirty="0" err="1">
              <a:latin typeface="Corbel" panose="020B0503020204020204"/>
            </a:rPr>
            <a:t>n</a:t>
          </a:r>
          <a:r>
            <a:rPr lang="en-US" sz="2000" kern="1200" dirty="0">
              <a:latin typeface="Corbel" panose="020B0503020204020204"/>
            </a:rPr>
            <a:t>, </a:t>
          </a:r>
          <a:r>
            <a:rPr lang="en-US" sz="2000" kern="1200" dirty="0" err="1">
              <a:latin typeface="Corbel" panose="020B0503020204020204"/>
            </a:rPr>
            <a:t>w</a:t>
          </a:r>
          <a:r>
            <a:rPr lang="en-US" sz="2000" kern="1200" baseline="-25000" dirty="0" err="1">
              <a:latin typeface="Corbel" panose="020B0503020204020204"/>
            </a:rPr>
            <a:t>n</a:t>
          </a:r>
          <a:r>
            <a:rPr lang="en-US" sz="2000" kern="1200" dirty="0">
              <a:latin typeface="Corbel" panose="020B0503020204020204"/>
            </a:rPr>
            <a:t>) </a:t>
          </a:r>
          <a:r>
            <a:rPr lang="en-US" sz="2000" kern="1200" dirty="0" err="1">
              <a:latin typeface="Corbel" panose="020B0503020204020204"/>
            </a:rPr>
            <a:t>trong</a:t>
          </a:r>
          <a:r>
            <a:rPr lang="en-US" sz="2000" kern="1200" dirty="0">
              <a:latin typeface="Corbel" panose="020B0503020204020204"/>
            </a:rPr>
            <a:t> </a:t>
          </a:r>
          <a:r>
            <a:rPr lang="en-US" sz="2000" kern="1200" dirty="0" err="1">
              <a:latin typeface="Corbel" panose="020B0503020204020204"/>
            </a:rPr>
            <a:t>một</a:t>
          </a:r>
          <a:r>
            <a:rPr lang="en-US" sz="2000" kern="1200" dirty="0">
              <a:latin typeface="Corbel" panose="020B0503020204020204"/>
            </a:rPr>
            <a:t> </a:t>
          </a:r>
          <a:r>
            <a:rPr lang="en-US" sz="2000" kern="1200" dirty="0" err="1">
              <a:latin typeface="Corbel" panose="020B0503020204020204"/>
            </a:rPr>
            <a:t>khoảng</a:t>
          </a:r>
          <a:r>
            <a:rPr lang="en-US" sz="2000" kern="1200" dirty="0">
              <a:latin typeface="Corbel" panose="020B0503020204020204"/>
            </a:rPr>
            <a:t> </a:t>
          </a:r>
          <a:r>
            <a:rPr lang="en-US" sz="2000" kern="1200" dirty="0" err="1">
              <a:latin typeface="Corbel" panose="020B0503020204020204"/>
            </a:rPr>
            <a:t>thời</a:t>
          </a:r>
          <a:r>
            <a:rPr lang="en-US" sz="2000" kern="1200" dirty="0">
              <a:latin typeface="Corbel" panose="020B0503020204020204"/>
            </a:rPr>
            <a:t> </a:t>
          </a:r>
          <a:r>
            <a:rPr lang="en-US" sz="2000" kern="1200" dirty="0" err="1">
              <a:latin typeface="Corbel" panose="020B0503020204020204"/>
            </a:rPr>
            <a:t>gian</a:t>
          </a:r>
          <a:r>
            <a:rPr lang="en-US" sz="2000" kern="1200" dirty="0">
              <a:latin typeface="Corbel" panose="020B0503020204020204"/>
            </a:rPr>
            <a:t> </a:t>
          </a:r>
          <a:r>
            <a:rPr lang="en-US" sz="2000" kern="1200" dirty="0" err="1">
              <a:latin typeface="Corbel" panose="020B0503020204020204"/>
            </a:rPr>
            <a:t>ngắn</a:t>
          </a:r>
          <a:r>
            <a:rPr lang="en-US" sz="2000" kern="1200" dirty="0">
              <a:latin typeface="Corbel" panose="020B0503020204020204"/>
            </a:rPr>
            <a:t> (t). </a:t>
          </a:r>
          <a:r>
            <a:rPr lang="en-US" sz="2000" kern="1200" dirty="0" err="1">
              <a:latin typeface="Corbel" panose="020B0503020204020204"/>
            </a:rPr>
            <a:t>Việc</a:t>
          </a:r>
          <a:r>
            <a:rPr lang="en-US" sz="2000" kern="1200" dirty="0">
              <a:latin typeface="Corbel" panose="020B0503020204020204"/>
            </a:rPr>
            <a:t> </a:t>
          </a:r>
          <a:r>
            <a:rPr lang="en-US" sz="2000" kern="1200" dirty="0" err="1">
              <a:latin typeface="Corbel" panose="020B0503020204020204"/>
            </a:rPr>
            <a:t>tính</a:t>
          </a:r>
          <a:r>
            <a:rPr lang="en-US" sz="2000" kern="1200" dirty="0">
              <a:latin typeface="Corbel" panose="020B0503020204020204"/>
            </a:rPr>
            <a:t> </a:t>
          </a:r>
          <a:r>
            <a:rPr lang="en-US" sz="2000" kern="1200" dirty="0" err="1">
              <a:latin typeface="Corbel" panose="020B0503020204020204"/>
            </a:rPr>
            <a:t>toán</a:t>
          </a:r>
          <a:r>
            <a:rPr lang="en-US" sz="2000" kern="1200" dirty="0">
              <a:latin typeface="Corbel" panose="020B0503020204020204"/>
            </a:rPr>
            <a:t> </a:t>
          </a:r>
          <a:r>
            <a:rPr lang="en-US" sz="2000" kern="1200" dirty="0" err="1">
              <a:latin typeface="Corbel" panose="020B0503020204020204"/>
            </a:rPr>
            <a:t>vận</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a:t>
          </a:r>
          <a:r>
            <a:rPr lang="en-US" sz="2000" kern="1200" dirty="0" err="1">
              <a:latin typeface="Corbel" panose="020B0503020204020204"/>
            </a:rPr>
            <a:t>có</a:t>
          </a:r>
          <a:r>
            <a:rPr lang="en-US" sz="2000" kern="1200" dirty="0">
              <a:latin typeface="Corbel" panose="020B0503020204020204"/>
            </a:rPr>
            <a:t> </a:t>
          </a:r>
          <a:r>
            <a:rPr lang="en-US" sz="2000" kern="1200" dirty="0" err="1">
              <a:latin typeface="Corbel" panose="020B0503020204020204"/>
            </a:rPr>
            <a:t>thể</a:t>
          </a:r>
          <a:r>
            <a:rPr lang="en-US" sz="2000" kern="1200" dirty="0">
              <a:latin typeface="Corbel" panose="020B0503020204020204"/>
            </a:rPr>
            <a:t> </a:t>
          </a:r>
          <a:r>
            <a:rPr lang="en-US" sz="2000" kern="1200" dirty="0" err="1">
              <a:latin typeface="Corbel" panose="020B0503020204020204"/>
            </a:rPr>
            <a:t>đạt</a:t>
          </a:r>
          <a:r>
            <a:rPr lang="en-US" sz="2000" kern="1200" dirty="0">
              <a:latin typeface="Corbel" panose="020B0503020204020204"/>
            </a:rPr>
            <a:t> </a:t>
          </a:r>
          <a:r>
            <a:rPr lang="en-US" sz="2000" kern="1200" dirty="0" err="1">
              <a:latin typeface="Corbel" panose="020B0503020204020204"/>
            </a:rPr>
            <a:t>được</a:t>
          </a:r>
          <a:r>
            <a:rPr lang="en-US" sz="2000" kern="1200" dirty="0">
              <a:latin typeface="Corbel" panose="020B0503020204020204"/>
            </a:rPr>
            <a:t> (</a:t>
          </a:r>
          <a:r>
            <a:rPr lang="en-US" sz="2000" kern="1200" dirty="0" err="1">
              <a:latin typeface="Corbel" panose="020B0503020204020204"/>
            </a:rPr>
            <a:t>V</a:t>
          </a:r>
          <a:r>
            <a:rPr lang="en-US" sz="2000" kern="1200" baseline="-25000" dirty="0" err="1">
              <a:latin typeface="Corbel" panose="020B0503020204020204"/>
            </a:rPr>
            <a:t>r</a:t>
          </a:r>
          <a:r>
            <a:rPr lang="en-US" sz="2000" kern="1200" dirty="0">
              <a:latin typeface="Corbel" panose="020B0503020204020204"/>
            </a:rPr>
            <a:t>) </a:t>
          </a:r>
          <a:r>
            <a:rPr lang="en-US" sz="2000" kern="1200" dirty="0" err="1">
              <a:latin typeface="Corbel" panose="020B0503020204020204"/>
            </a:rPr>
            <a:t>được</a:t>
          </a:r>
          <a:r>
            <a:rPr lang="en-US" sz="2000" kern="1200" dirty="0">
              <a:latin typeface="Corbel" panose="020B0503020204020204"/>
            </a:rPr>
            <a:t> </a:t>
          </a:r>
          <a:r>
            <a:rPr lang="en-US" sz="2000" kern="1200" dirty="0" err="1">
              <a:latin typeface="Corbel" panose="020B0503020204020204"/>
            </a:rPr>
            <a:t>hiển</a:t>
          </a:r>
          <a:r>
            <a:rPr lang="en-US" sz="2000" kern="1200" dirty="0">
              <a:latin typeface="Corbel" panose="020B0503020204020204"/>
            </a:rPr>
            <a:t> </a:t>
          </a:r>
          <a:r>
            <a:rPr lang="en-US" sz="2000" kern="1200" dirty="0" err="1">
              <a:latin typeface="Corbel" panose="020B0503020204020204"/>
            </a:rPr>
            <a:t>thị</a:t>
          </a:r>
          <a:r>
            <a:rPr lang="en-US" sz="2000" kern="1200" dirty="0">
              <a:latin typeface="Corbel" panose="020B0503020204020204"/>
            </a:rPr>
            <a:t> </a:t>
          </a:r>
          <a:r>
            <a:rPr lang="en-US" sz="2000" kern="1200" dirty="0" err="1">
              <a:latin typeface="Corbel" panose="020B0503020204020204"/>
            </a:rPr>
            <a:t>trong</a:t>
          </a:r>
          <a:r>
            <a:rPr lang="en-US" sz="2000" kern="1200" dirty="0">
              <a:latin typeface="Corbel" panose="020B0503020204020204"/>
            </a:rPr>
            <a:t> </a:t>
          </a:r>
          <a:r>
            <a:rPr lang="en-US" sz="2000" kern="1200" dirty="0" err="1">
              <a:latin typeface="Corbel" panose="020B0503020204020204"/>
            </a:rPr>
            <a:t>biểu</a:t>
          </a:r>
          <a:r>
            <a:rPr lang="en-US" sz="2000" kern="1200" dirty="0">
              <a:latin typeface="Corbel" panose="020B0503020204020204"/>
            </a:rPr>
            <a:t> </a:t>
          </a:r>
          <a:r>
            <a:rPr lang="en-US" sz="2000" kern="1200" dirty="0" err="1">
              <a:latin typeface="Corbel" panose="020B0503020204020204"/>
            </a:rPr>
            <a:t>thức</a:t>
          </a:r>
          <a:r>
            <a:rPr lang="en-US" sz="2000" kern="1200" dirty="0">
              <a:latin typeface="Corbel" panose="020B0503020204020204"/>
            </a:rPr>
            <a:t>:</a:t>
          </a:r>
          <a:endParaRPr lang="en-US" sz="2000" kern="1200" dirty="0"/>
        </a:p>
        <a:p>
          <a:pPr marL="228600" lvl="1" indent="-228600" algn="l" defTabSz="889000">
            <a:lnSpc>
              <a:spcPct val="90000"/>
            </a:lnSpc>
            <a:spcBef>
              <a:spcPct val="0"/>
            </a:spcBef>
            <a:spcAft>
              <a:spcPct val="15000"/>
            </a:spcAft>
            <a:buChar char="•"/>
          </a:pPr>
          <a:endParaRPr lang="en-US" sz="2000" kern="1200" dirty="0">
            <a:latin typeface="Corbel" panose="020B0503020204020204"/>
          </a:endParaRPr>
        </a:p>
        <a:p>
          <a:pPr marL="228600" lvl="1" indent="-228600" algn="l" defTabSz="889000">
            <a:lnSpc>
              <a:spcPct val="90000"/>
            </a:lnSpc>
            <a:spcBef>
              <a:spcPct val="0"/>
            </a:spcBef>
            <a:spcAft>
              <a:spcPct val="15000"/>
            </a:spcAft>
            <a:buChar char="•"/>
          </a:pPr>
          <a:endParaRPr lang="en-US" sz="2000" kern="1200" dirty="0">
            <a:latin typeface="Corbel" panose="020B0503020204020204"/>
          </a:endParaRPr>
        </a:p>
        <a:p>
          <a:pPr marL="228600" lvl="1" indent="-228600" algn="l" defTabSz="889000">
            <a:lnSpc>
              <a:spcPct val="90000"/>
            </a:lnSpc>
            <a:spcBef>
              <a:spcPct val="0"/>
            </a:spcBef>
            <a:spcAft>
              <a:spcPct val="15000"/>
            </a:spcAft>
            <a:buChar char="•"/>
          </a:pPr>
          <a:endParaRPr lang="en-US" sz="2000" kern="1200" dirty="0">
            <a:latin typeface="Corbel" panose="020B0503020204020204"/>
          </a:endParaRPr>
        </a:p>
        <a:p>
          <a:pPr marL="228600" lvl="1" indent="-228600" algn="l" defTabSz="889000" rtl="0">
            <a:lnSpc>
              <a:spcPct val="90000"/>
            </a:lnSpc>
            <a:spcBef>
              <a:spcPct val="0"/>
            </a:spcBef>
            <a:spcAft>
              <a:spcPct val="15000"/>
            </a:spcAft>
            <a:buChar char="•"/>
          </a:pPr>
          <a:r>
            <a:rPr lang="en-US" sz="2000" kern="1200" dirty="0" err="1">
              <a:latin typeface="Corbel" panose="020B0503020204020204"/>
            </a:rPr>
            <a:t>Vận</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a:t>
          </a:r>
          <a:r>
            <a:rPr lang="en-US" sz="2000" kern="1200" dirty="0" err="1">
              <a:latin typeface="Corbel" panose="020B0503020204020204"/>
            </a:rPr>
            <a:t>cho</a:t>
          </a:r>
          <a:r>
            <a:rPr lang="en-US" sz="2000" kern="1200" dirty="0">
              <a:latin typeface="Corbel" panose="020B0503020204020204"/>
            </a:rPr>
            <a:t> </a:t>
          </a:r>
          <a:r>
            <a:rPr lang="en-US" sz="2000" kern="1200" dirty="0" err="1">
              <a:latin typeface="Corbel" panose="020B0503020204020204"/>
            </a:rPr>
            <a:t>phép</a:t>
          </a:r>
          <a:r>
            <a:rPr lang="en-US" sz="2000" kern="1200" dirty="0">
              <a:latin typeface="Corbel" panose="020B0503020204020204"/>
            </a:rPr>
            <a:t> </a:t>
          </a:r>
          <a:r>
            <a:rPr lang="en-US" sz="2000" kern="1200" dirty="0" err="1">
              <a:latin typeface="Corbel" panose="020B0503020204020204"/>
            </a:rPr>
            <a:t>là</a:t>
          </a:r>
          <a:r>
            <a:rPr lang="en-US" sz="2000" kern="1200" dirty="0">
              <a:latin typeface="Corbel" panose="020B0503020204020204"/>
            </a:rPr>
            <a:t> </a:t>
          </a:r>
          <a:r>
            <a:rPr lang="en-US" sz="2000" kern="1200" dirty="0" err="1">
              <a:latin typeface="Corbel" panose="020B0503020204020204"/>
            </a:rPr>
            <a:t>các</a:t>
          </a:r>
          <a:r>
            <a:rPr lang="en-US" sz="2000" kern="1200" dirty="0">
              <a:latin typeface="Corbel" panose="020B0503020204020204"/>
            </a:rPr>
            <a:t> </a:t>
          </a:r>
          <a:r>
            <a:rPr lang="en-US" sz="2000" kern="1200" dirty="0" err="1">
              <a:latin typeface="Corbel" panose="020B0503020204020204"/>
            </a:rPr>
            <a:t>cặp</a:t>
          </a:r>
          <a:r>
            <a:rPr lang="en-US" sz="2000" kern="1200" dirty="0">
              <a:latin typeface="Corbel" panose="020B0503020204020204"/>
            </a:rPr>
            <a:t> </a:t>
          </a:r>
          <a:r>
            <a:rPr lang="en-US" sz="2000" kern="1200" dirty="0" err="1">
              <a:latin typeface="Corbel" panose="020B0503020204020204"/>
            </a:rPr>
            <a:t>vận</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a:t>
          </a:r>
          <a:r>
            <a:rPr lang="en-US" sz="2000" kern="1200" dirty="0" err="1">
              <a:latin typeface="Corbel" panose="020B0503020204020204"/>
            </a:rPr>
            <a:t>có</a:t>
          </a:r>
          <a:r>
            <a:rPr lang="en-US" sz="2000" kern="1200" dirty="0">
              <a:latin typeface="Corbel" panose="020B0503020204020204"/>
            </a:rPr>
            <a:t> </a:t>
          </a:r>
          <a:r>
            <a:rPr lang="en-US" sz="2000" kern="1200" dirty="0" err="1">
              <a:latin typeface="Corbel" panose="020B0503020204020204"/>
            </a:rPr>
            <a:t>thể</a:t>
          </a:r>
          <a:r>
            <a:rPr lang="en-US" sz="2000" kern="1200" dirty="0">
              <a:latin typeface="Corbel" panose="020B0503020204020204"/>
            </a:rPr>
            <a:t> </a:t>
          </a:r>
          <a:r>
            <a:rPr lang="en-US" sz="2000" kern="1200" dirty="0" err="1">
              <a:latin typeface="Corbel" panose="020B0503020204020204"/>
            </a:rPr>
            <a:t>đạt</a:t>
          </a:r>
          <a:r>
            <a:rPr lang="en-US" sz="2000" kern="1200" dirty="0">
              <a:latin typeface="Corbel" panose="020B0503020204020204"/>
            </a:rPr>
            <a:t> </a:t>
          </a:r>
          <a:r>
            <a:rPr lang="en-US" sz="2000" kern="1200" dirty="0" err="1">
              <a:latin typeface="Corbel" panose="020B0503020204020204"/>
            </a:rPr>
            <a:t>được</a:t>
          </a:r>
          <a:r>
            <a:rPr lang="en-US" sz="2000" kern="1200" dirty="0">
              <a:latin typeface="Corbel" panose="020B0503020204020204"/>
            </a:rPr>
            <a:t>, </a:t>
          </a:r>
          <a:r>
            <a:rPr lang="en-US" sz="2000" kern="1200" dirty="0" err="1">
              <a:latin typeface="Corbel" panose="020B0503020204020204"/>
            </a:rPr>
            <a:t>có</a:t>
          </a:r>
          <a:r>
            <a:rPr lang="en-US" sz="2000" kern="1200" dirty="0">
              <a:latin typeface="Corbel" panose="020B0503020204020204"/>
            </a:rPr>
            <a:t> </a:t>
          </a:r>
          <a:r>
            <a:rPr lang="en-US" sz="2000" kern="1200" dirty="0" err="1">
              <a:latin typeface="Corbel" panose="020B0503020204020204"/>
            </a:rPr>
            <a:t>khả</a:t>
          </a:r>
          <a:r>
            <a:rPr lang="en-US" sz="2000" kern="1200" dirty="0">
              <a:latin typeface="Corbel" panose="020B0503020204020204"/>
            </a:rPr>
            <a:t> </a:t>
          </a:r>
          <a:r>
            <a:rPr lang="en-US" sz="2000" kern="1200" dirty="0" err="1">
              <a:latin typeface="Corbel" panose="020B0503020204020204"/>
            </a:rPr>
            <a:t>năng</a:t>
          </a:r>
          <a:r>
            <a:rPr lang="en-US" sz="2000" kern="1200" dirty="0">
              <a:latin typeface="Corbel" panose="020B0503020204020204"/>
            </a:rPr>
            <a:t> </a:t>
          </a:r>
          <a:r>
            <a:rPr lang="en-US" sz="2000" kern="1200" dirty="0" err="1">
              <a:latin typeface="Corbel" panose="020B0503020204020204"/>
            </a:rPr>
            <a:t>dừng</a:t>
          </a:r>
          <a:r>
            <a:rPr lang="en-US" sz="2000" kern="1200" dirty="0">
              <a:latin typeface="Corbel" panose="020B0503020204020204"/>
            </a:rPr>
            <a:t> </a:t>
          </a:r>
          <a:r>
            <a:rPr lang="en-US" sz="2000" kern="1200" dirty="0" err="1">
              <a:latin typeface="Corbel" panose="020B0503020204020204"/>
            </a:rPr>
            <a:t>rô-bốt</a:t>
          </a:r>
          <a:r>
            <a:rPr lang="en-US" sz="2000" kern="1200" dirty="0">
              <a:latin typeface="Corbel" panose="020B0503020204020204"/>
            </a:rPr>
            <a:t> </a:t>
          </a:r>
          <a:r>
            <a:rPr lang="en-US" sz="2000" kern="1200" dirty="0" err="1">
              <a:latin typeface="Corbel" panose="020B0503020204020204"/>
            </a:rPr>
            <a:t>trước</a:t>
          </a:r>
          <a:r>
            <a:rPr lang="en-US" sz="2000" kern="1200" dirty="0">
              <a:latin typeface="Corbel" panose="020B0503020204020204"/>
            </a:rPr>
            <a:t> </a:t>
          </a:r>
          <a:r>
            <a:rPr lang="en-US" sz="2000" kern="1200" dirty="0" err="1">
              <a:latin typeface="Corbel" panose="020B0503020204020204"/>
            </a:rPr>
            <a:t>khi</a:t>
          </a:r>
          <a:r>
            <a:rPr lang="en-US" sz="2000" kern="1200" dirty="0">
              <a:latin typeface="Corbel" panose="020B0503020204020204"/>
            </a:rPr>
            <a:t> </a:t>
          </a:r>
          <a:r>
            <a:rPr lang="en-US" sz="2000" kern="1200" dirty="0" err="1">
              <a:latin typeface="Corbel" panose="020B0503020204020204"/>
            </a:rPr>
            <a:t>va</a:t>
          </a:r>
          <a:r>
            <a:rPr lang="en-US" sz="2000" kern="1200" dirty="0">
              <a:latin typeface="Corbel" panose="020B0503020204020204"/>
            </a:rPr>
            <a:t> </a:t>
          </a:r>
          <a:r>
            <a:rPr lang="en-US" sz="2000" kern="1200" dirty="0" err="1">
              <a:latin typeface="Corbel" panose="020B0503020204020204"/>
            </a:rPr>
            <a:t>chạm</a:t>
          </a:r>
          <a:r>
            <a:rPr lang="en-US" sz="2000" kern="1200" dirty="0">
              <a:latin typeface="Corbel" panose="020B0503020204020204"/>
            </a:rPr>
            <a:t>. </a:t>
          </a:r>
          <a:r>
            <a:rPr lang="en-US" sz="2000" kern="1200" dirty="0" err="1">
              <a:latin typeface="Corbel" panose="020B0503020204020204"/>
            </a:rPr>
            <a:t>Việc</a:t>
          </a:r>
          <a:r>
            <a:rPr lang="en-US" sz="2000" kern="1200" dirty="0">
              <a:latin typeface="Corbel" panose="020B0503020204020204"/>
            </a:rPr>
            <a:t> </a:t>
          </a:r>
          <a:r>
            <a:rPr lang="en-US" sz="2000" kern="1200" dirty="0" err="1">
              <a:latin typeface="Corbel" panose="020B0503020204020204"/>
            </a:rPr>
            <a:t>tính</a:t>
          </a:r>
          <a:r>
            <a:rPr lang="en-US" sz="2000" kern="1200" dirty="0">
              <a:latin typeface="Corbel" panose="020B0503020204020204"/>
            </a:rPr>
            <a:t> </a:t>
          </a:r>
          <a:r>
            <a:rPr lang="en-US" sz="2000" kern="1200" dirty="0" err="1">
              <a:latin typeface="Corbel" panose="020B0503020204020204"/>
            </a:rPr>
            <a:t>toán</a:t>
          </a:r>
          <a:r>
            <a:rPr lang="en-US" sz="2000" kern="1200" dirty="0">
              <a:latin typeface="Corbel" panose="020B0503020204020204"/>
            </a:rPr>
            <a:t> </a:t>
          </a:r>
          <a:r>
            <a:rPr lang="en-US" sz="2000" kern="1200" dirty="0" err="1">
              <a:latin typeface="Corbel" panose="020B0503020204020204"/>
            </a:rPr>
            <a:t>các</a:t>
          </a:r>
          <a:r>
            <a:rPr lang="en-US" sz="2000" kern="1200" dirty="0">
              <a:latin typeface="Corbel" panose="020B0503020204020204"/>
            </a:rPr>
            <a:t> </a:t>
          </a:r>
          <a:r>
            <a:rPr lang="en-US" sz="2000" kern="1200" dirty="0" err="1">
              <a:latin typeface="Corbel" panose="020B0503020204020204"/>
            </a:rPr>
            <a:t>cặp</a:t>
          </a:r>
          <a:r>
            <a:rPr lang="en-US" sz="2000" kern="1200" dirty="0">
              <a:latin typeface="Corbel" panose="020B0503020204020204"/>
            </a:rPr>
            <a:t> </a:t>
          </a:r>
          <a:r>
            <a:rPr lang="en-US" sz="2000" kern="1200" dirty="0" err="1">
              <a:latin typeface="Corbel" panose="020B0503020204020204"/>
            </a:rPr>
            <a:t>này</a:t>
          </a:r>
          <a:r>
            <a:rPr lang="en-US" sz="2000" kern="1200" dirty="0">
              <a:latin typeface="Corbel" panose="020B0503020204020204"/>
            </a:rPr>
            <a:t> </a:t>
          </a:r>
          <a:r>
            <a:rPr lang="en-US" sz="2000" kern="1200" dirty="0" err="1">
              <a:latin typeface="Corbel" panose="020B0503020204020204"/>
            </a:rPr>
            <a:t>phụ</a:t>
          </a:r>
          <a:r>
            <a:rPr lang="en-US" sz="2000" kern="1200" dirty="0">
              <a:latin typeface="Corbel" panose="020B0503020204020204"/>
            </a:rPr>
            <a:t> </a:t>
          </a:r>
          <a:r>
            <a:rPr lang="en-US" sz="2000" kern="1200" dirty="0" err="1">
              <a:latin typeface="Corbel" panose="020B0503020204020204"/>
            </a:rPr>
            <a:t>thuộc</a:t>
          </a:r>
          <a:r>
            <a:rPr lang="en-US" sz="2000" kern="1200" dirty="0">
              <a:latin typeface="Corbel" panose="020B0503020204020204"/>
            </a:rPr>
            <a:t> </a:t>
          </a:r>
          <a:r>
            <a:rPr lang="en-US" sz="2000" kern="1200" dirty="0" err="1">
              <a:latin typeface="Corbel" panose="020B0503020204020204"/>
            </a:rPr>
            <a:t>vào</a:t>
          </a:r>
          <a:r>
            <a:rPr lang="en-US" sz="2000" kern="1200" dirty="0">
              <a:latin typeface="Corbel" panose="020B0503020204020204"/>
            </a:rPr>
            <a:t> </a:t>
          </a:r>
          <a:r>
            <a:rPr lang="en-US" sz="2000" kern="1200" dirty="0" err="1">
              <a:latin typeface="Corbel" panose="020B0503020204020204"/>
            </a:rPr>
            <a:t>độ</a:t>
          </a:r>
          <a:r>
            <a:rPr lang="en-US" sz="2000" kern="1200" dirty="0">
              <a:latin typeface="Corbel" panose="020B0503020204020204"/>
            </a:rPr>
            <a:t> </a:t>
          </a:r>
          <a:r>
            <a:rPr lang="en-US" sz="2000" kern="1200" dirty="0" err="1">
              <a:latin typeface="Corbel" panose="020B0503020204020204"/>
            </a:rPr>
            <a:t>giảm</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(V˙ break, w˙ break) </a:t>
          </a:r>
          <a:r>
            <a:rPr lang="en-US" sz="2000" kern="1200" dirty="0" err="1">
              <a:latin typeface="Corbel" panose="020B0503020204020204"/>
            </a:rPr>
            <a:t>của</a:t>
          </a:r>
          <a:r>
            <a:rPr lang="en-US" sz="2000" kern="1200" dirty="0">
              <a:latin typeface="Corbel" panose="020B0503020204020204"/>
            </a:rPr>
            <a:t> robot </a:t>
          </a:r>
          <a:r>
            <a:rPr lang="en-US" sz="2000" kern="1200" dirty="0" err="1">
              <a:latin typeface="Corbel" panose="020B0503020204020204"/>
            </a:rPr>
            <a:t>và</a:t>
          </a:r>
          <a:r>
            <a:rPr lang="en-US" sz="2000" kern="1200" dirty="0">
              <a:latin typeface="Corbel" panose="020B0503020204020204"/>
            </a:rPr>
            <a:t> </a:t>
          </a:r>
          <a:r>
            <a:rPr lang="en-US" sz="2000" kern="1200" dirty="0" err="1">
              <a:latin typeface="Corbel" panose="020B0503020204020204"/>
            </a:rPr>
            <a:t>khoảng</a:t>
          </a:r>
          <a:r>
            <a:rPr lang="en-US" sz="2000" kern="1200" dirty="0">
              <a:latin typeface="Corbel" panose="020B0503020204020204"/>
            </a:rPr>
            <a:t> </a:t>
          </a:r>
          <a:r>
            <a:rPr lang="en-US" sz="2000" kern="1200" dirty="0" err="1">
              <a:latin typeface="Corbel" panose="020B0503020204020204"/>
            </a:rPr>
            <a:t>cách</a:t>
          </a:r>
          <a:r>
            <a:rPr lang="en-US" sz="2000" kern="1200" dirty="0">
              <a:latin typeface="Corbel" panose="020B0503020204020204"/>
            </a:rPr>
            <a:t> </a:t>
          </a:r>
          <a:r>
            <a:rPr lang="en-US" sz="2000" kern="1200" dirty="0" err="1">
              <a:latin typeface="Corbel" panose="020B0503020204020204"/>
            </a:rPr>
            <a:t>tối</a:t>
          </a:r>
          <a:r>
            <a:rPr lang="en-US" sz="2000" kern="1200" dirty="0">
              <a:latin typeface="Corbel" panose="020B0503020204020204"/>
            </a:rPr>
            <a:t> </a:t>
          </a:r>
          <a:r>
            <a:rPr lang="en-US" sz="2000" kern="1200" dirty="0" err="1">
              <a:latin typeface="Corbel" panose="020B0503020204020204"/>
            </a:rPr>
            <a:t>thiểu</a:t>
          </a:r>
          <a:r>
            <a:rPr lang="en-US" sz="2000" kern="1200" dirty="0">
              <a:latin typeface="Corbel" panose="020B0503020204020204"/>
            </a:rPr>
            <a:t> </a:t>
          </a:r>
          <a:r>
            <a:rPr lang="en-US" sz="2000" kern="1200" dirty="0" err="1">
              <a:latin typeface="Corbel" panose="020B0503020204020204"/>
            </a:rPr>
            <a:t>giữa</a:t>
          </a:r>
          <a:r>
            <a:rPr lang="en-US" sz="2000" kern="1200" dirty="0">
              <a:latin typeface="Corbel" panose="020B0503020204020204"/>
            </a:rPr>
            <a:t> </a:t>
          </a:r>
          <a:r>
            <a:rPr lang="en-US" sz="2000" kern="1200" dirty="0" err="1">
              <a:latin typeface="Corbel" panose="020B0503020204020204"/>
            </a:rPr>
            <a:t>các</a:t>
          </a:r>
          <a:r>
            <a:rPr lang="en-US" sz="2000" kern="1200" dirty="0">
              <a:latin typeface="Corbel" panose="020B0503020204020204"/>
            </a:rPr>
            <a:t> </a:t>
          </a:r>
          <a:r>
            <a:rPr lang="en-US" sz="2000" kern="1200" dirty="0" err="1">
              <a:latin typeface="Corbel" panose="020B0503020204020204"/>
            </a:rPr>
            <a:t>chướng</a:t>
          </a:r>
          <a:r>
            <a:rPr lang="en-US" sz="2000" kern="1200" dirty="0">
              <a:latin typeface="Corbel" panose="020B0503020204020204"/>
            </a:rPr>
            <a:t> </a:t>
          </a:r>
          <a:r>
            <a:rPr lang="en-US" sz="2000" kern="1200" dirty="0" err="1">
              <a:latin typeface="Corbel" panose="020B0503020204020204"/>
            </a:rPr>
            <a:t>ngại</a:t>
          </a:r>
          <a:r>
            <a:rPr lang="en-US" sz="2000" kern="1200" dirty="0">
              <a:latin typeface="Corbel" panose="020B0503020204020204"/>
            </a:rPr>
            <a:t> </a:t>
          </a:r>
          <a:r>
            <a:rPr lang="en-US" sz="2000" kern="1200" dirty="0" err="1">
              <a:latin typeface="Corbel" panose="020B0503020204020204"/>
            </a:rPr>
            <a:t>vật</a:t>
          </a:r>
          <a:r>
            <a:rPr lang="en-US" sz="2000" kern="1200" dirty="0">
              <a:latin typeface="Corbel" panose="020B0503020204020204"/>
            </a:rPr>
            <a:t> </a:t>
          </a:r>
          <a:r>
            <a:rPr lang="en-US" sz="2000" kern="1200" dirty="0" err="1">
              <a:latin typeface="Corbel" panose="020B0503020204020204"/>
            </a:rPr>
            <a:t>và</a:t>
          </a:r>
          <a:r>
            <a:rPr lang="en-US" sz="2000" kern="1200" dirty="0">
              <a:latin typeface="Corbel" panose="020B0503020204020204"/>
            </a:rPr>
            <a:t> </a:t>
          </a:r>
          <a:r>
            <a:rPr lang="en-US" sz="2000" kern="1200" dirty="0" err="1">
              <a:latin typeface="Corbel" panose="020B0503020204020204"/>
            </a:rPr>
            <a:t>quỹ</a:t>
          </a:r>
          <a:r>
            <a:rPr lang="en-US" sz="2000" kern="1200" dirty="0">
              <a:latin typeface="Corbel" panose="020B0503020204020204"/>
            </a:rPr>
            <a:t> </a:t>
          </a:r>
          <a:r>
            <a:rPr lang="en-US" sz="2000" kern="1200" dirty="0" err="1">
              <a:latin typeface="Corbel" panose="020B0503020204020204"/>
            </a:rPr>
            <a:t>đạo</a:t>
          </a:r>
          <a:r>
            <a:rPr lang="en-US" sz="2000" kern="1200" dirty="0">
              <a:latin typeface="Corbel" panose="020B0503020204020204"/>
            </a:rPr>
            <a:t> </a:t>
          </a:r>
          <a:r>
            <a:rPr lang="en-US" sz="2000" kern="1200" dirty="0" err="1">
              <a:latin typeface="Corbel" panose="020B0503020204020204"/>
            </a:rPr>
            <a:t>tạo</a:t>
          </a:r>
          <a:r>
            <a:rPr lang="en-US" sz="2000" kern="1200" dirty="0">
              <a:latin typeface="Corbel" panose="020B0503020204020204"/>
            </a:rPr>
            <a:t> </a:t>
          </a:r>
          <a:r>
            <a:rPr lang="en-US" sz="2000" kern="1200" dirty="0" err="1">
              <a:latin typeface="Corbel" panose="020B0503020204020204"/>
            </a:rPr>
            <a:t>ra</a:t>
          </a:r>
          <a:r>
            <a:rPr lang="en-US" sz="2000" kern="1200" dirty="0">
              <a:latin typeface="Corbel" panose="020B0503020204020204"/>
            </a:rPr>
            <a:t> </a:t>
          </a:r>
          <a:r>
            <a:rPr lang="en-US" sz="2000" kern="1200" dirty="0" err="1">
              <a:latin typeface="Corbel" panose="020B0503020204020204"/>
            </a:rPr>
            <a:t>với</a:t>
          </a:r>
          <a:r>
            <a:rPr lang="en-US" sz="2000" kern="1200" dirty="0">
              <a:latin typeface="Corbel" panose="020B0503020204020204"/>
            </a:rPr>
            <a:t> </a:t>
          </a:r>
          <a:r>
            <a:rPr lang="en-US" sz="2000" kern="1200" dirty="0" err="1">
              <a:latin typeface="Corbel" panose="020B0503020204020204"/>
            </a:rPr>
            <a:t>cặp</a:t>
          </a:r>
          <a:r>
            <a:rPr lang="en-US" sz="2000" kern="1200" dirty="0">
              <a:latin typeface="Corbel" panose="020B0503020204020204"/>
            </a:rPr>
            <a:t> </a:t>
          </a:r>
          <a:r>
            <a:rPr lang="en-US" sz="2000" kern="1200" dirty="0" err="1">
              <a:latin typeface="Corbel" panose="020B0503020204020204"/>
            </a:rPr>
            <a:t>vận</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a:t>
          </a:r>
          <a:r>
            <a:rPr lang="en-US" sz="2000" kern="1200" dirty="0" err="1">
              <a:latin typeface="Corbel" panose="020B0503020204020204"/>
            </a:rPr>
            <a:t>tâm</a:t>
          </a:r>
          <a:r>
            <a:rPr lang="en-US" sz="2000" kern="1200" dirty="0">
              <a:latin typeface="Corbel" panose="020B0503020204020204"/>
            </a:rPr>
            <a:t> (V, w)). </a:t>
          </a:r>
          <a:r>
            <a:rPr lang="en-US" sz="2000" kern="1200" dirty="0" err="1">
              <a:latin typeface="Corbel" panose="020B0503020204020204"/>
            </a:rPr>
            <a:t>Tính</a:t>
          </a:r>
          <a:r>
            <a:rPr lang="en-US" sz="2000" kern="1200" dirty="0">
              <a:latin typeface="Corbel" panose="020B0503020204020204"/>
            </a:rPr>
            <a:t> </a:t>
          </a:r>
          <a:r>
            <a:rPr lang="en-US" sz="2000" kern="1200" dirty="0" err="1">
              <a:latin typeface="Corbel" panose="020B0503020204020204"/>
            </a:rPr>
            <a:t>toán</a:t>
          </a:r>
          <a:r>
            <a:rPr lang="en-US" sz="2000" kern="1200" dirty="0">
              <a:latin typeface="Corbel" panose="020B0503020204020204"/>
            </a:rPr>
            <a:t> </a:t>
          </a:r>
          <a:r>
            <a:rPr lang="en-US" sz="2000" kern="1200" dirty="0" err="1">
              <a:latin typeface="Corbel" panose="020B0503020204020204"/>
            </a:rPr>
            <a:t>vận</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a:t>
          </a:r>
          <a:r>
            <a:rPr lang="en-US" sz="2000" kern="1200" dirty="0" err="1">
              <a:latin typeface="Corbel" panose="020B0503020204020204"/>
            </a:rPr>
            <a:t>cho</a:t>
          </a:r>
          <a:r>
            <a:rPr lang="en-US" sz="2000" kern="1200" dirty="0">
              <a:latin typeface="Corbel" panose="020B0503020204020204"/>
            </a:rPr>
            <a:t> </a:t>
          </a:r>
          <a:r>
            <a:rPr lang="en-US" sz="2000" kern="1200" dirty="0" err="1">
              <a:latin typeface="Corbel" panose="020B0503020204020204"/>
            </a:rPr>
            <a:t>phép</a:t>
          </a:r>
          <a:r>
            <a:rPr lang="en-US" sz="2000" kern="1200" dirty="0">
              <a:latin typeface="Corbel" panose="020B0503020204020204"/>
            </a:rPr>
            <a:t> (</a:t>
          </a:r>
          <a:r>
            <a:rPr lang="en-US" sz="2000" kern="1200" dirty="0" err="1">
              <a:latin typeface="Corbel" panose="020B0503020204020204"/>
            </a:rPr>
            <a:t>V</a:t>
          </a:r>
          <a:r>
            <a:rPr lang="en-US" sz="2000" kern="1200" baseline="-25000" dirty="0" err="1">
              <a:latin typeface="Corbel" panose="020B0503020204020204"/>
            </a:rPr>
            <a:t>a</a:t>
          </a:r>
          <a:r>
            <a:rPr lang="en-US" sz="2000" kern="1200" dirty="0">
              <a:latin typeface="Corbel" panose="020B0503020204020204"/>
            </a:rPr>
            <a:t>) </a:t>
          </a:r>
          <a:r>
            <a:rPr lang="en-US" sz="2000" kern="1200" dirty="0" err="1">
              <a:latin typeface="Corbel" panose="020B0503020204020204"/>
            </a:rPr>
            <a:t>được</a:t>
          </a:r>
          <a:r>
            <a:rPr lang="en-US" sz="2000" kern="1200" dirty="0">
              <a:latin typeface="Corbel" panose="020B0503020204020204"/>
            </a:rPr>
            <a:t> </a:t>
          </a:r>
          <a:r>
            <a:rPr lang="en-US" sz="2000" kern="1200" dirty="0" err="1">
              <a:latin typeface="Corbel" panose="020B0503020204020204"/>
            </a:rPr>
            <a:t>hiển</a:t>
          </a:r>
          <a:r>
            <a:rPr lang="en-US" sz="2000" kern="1200" dirty="0">
              <a:latin typeface="Corbel" panose="020B0503020204020204"/>
            </a:rPr>
            <a:t> </a:t>
          </a:r>
          <a:r>
            <a:rPr lang="en-US" sz="2000" kern="1200" dirty="0" err="1">
              <a:latin typeface="Corbel" panose="020B0503020204020204"/>
            </a:rPr>
            <a:t>thị</a:t>
          </a:r>
          <a:r>
            <a:rPr lang="en-US" sz="2000" kern="1200" dirty="0">
              <a:latin typeface="Corbel" panose="020B0503020204020204"/>
            </a:rPr>
            <a:t> </a:t>
          </a:r>
          <a:r>
            <a:rPr lang="en-US" sz="2000" kern="1200" dirty="0" err="1">
              <a:latin typeface="Corbel" panose="020B0503020204020204"/>
            </a:rPr>
            <a:t>trong</a:t>
          </a:r>
          <a:r>
            <a:rPr lang="en-US" sz="2000" kern="1200" dirty="0">
              <a:latin typeface="Corbel" panose="020B0503020204020204"/>
            </a:rPr>
            <a:t> </a:t>
          </a:r>
          <a:r>
            <a:rPr lang="en-US" sz="2000" kern="1200" dirty="0" err="1">
              <a:latin typeface="Corbel" panose="020B0503020204020204"/>
            </a:rPr>
            <a:t>biểu</a:t>
          </a:r>
          <a:r>
            <a:rPr lang="en-US" sz="2000" kern="1200" dirty="0">
              <a:latin typeface="Corbel" panose="020B0503020204020204"/>
            </a:rPr>
            <a:t> </a:t>
          </a:r>
          <a:r>
            <a:rPr lang="en-US" sz="2000" kern="1200" dirty="0" err="1">
              <a:latin typeface="Corbel" panose="020B0503020204020204"/>
            </a:rPr>
            <a:t>thức</a:t>
          </a:r>
          <a:r>
            <a:rPr lang="en-US" sz="2000" kern="1200" dirty="0">
              <a:latin typeface="Corbel" panose="020B0503020204020204"/>
            </a:rPr>
            <a:t> (3). Phương </a:t>
          </a:r>
          <a:r>
            <a:rPr lang="en-US" sz="2000" kern="1200" dirty="0" err="1">
              <a:latin typeface="Corbel" panose="020B0503020204020204"/>
            </a:rPr>
            <a:t>trình</a:t>
          </a:r>
          <a:r>
            <a:rPr lang="en-US" sz="2000" kern="1200" dirty="0">
              <a:latin typeface="Corbel" panose="020B0503020204020204"/>
            </a:rPr>
            <a:t> </a:t>
          </a:r>
          <a:r>
            <a:rPr lang="en-US" sz="2000" kern="1200" dirty="0" err="1">
              <a:latin typeface="Corbel" panose="020B0503020204020204"/>
            </a:rPr>
            <a:t>này</a:t>
          </a:r>
          <a:r>
            <a:rPr lang="en-US" sz="2000" kern="1200" dirty="0">
              <a:latin typeface="Corbel" panose="020B0503020204020204"/>
            </a:rPr>
            <a:t> </a:t>
          </a:r>
          <a:r>
            <a:rPr lang="en-US" sz="2000" kern="1200" dirty="0" err="1">
              <a:latin typeface="Corbel" panose="020B0503020204020204"/>
            </a:rPr>
            <a:t>xuất</a:t>
          </a:r>
          <a:r>
            <a:rPr lang="en-US" sz="2000" kern="1200" dirty="0">
              <a:latin typeface="Corbel" panose="020B0503020204020204"/>
            </a:rPr>
            <a:t> </a:t>
          </a:r>
          <a:r>
            <a:rPr lang="en-US" sz="2000" kern="1200" dirty="0" err="1">
              <a:latin typeface="Corbel" panose="020B0503020204020204"/>
            </a:rPr>
            <a:t>phát</a:t>
          </a:r>
          <a:r>
            <a:rPr lang="en-US" sz="2000" kern="1200" dirty="0">
              <a:latin typeface="Corbel" panose="020B0503020204020204"/>
            </a:rPr>
            <a:t> </a:t>
          </a:r>
          <a:r>
            <a:rPr lang="en-US" sz="2000" kern="1200" dirty="0" err="1">
              <a:latin typeface="Corbel" panose="020B0503020204020204"/>
            </a:rPr>
            <a:t>từ</a:t>
          </a:r>
          <a:r>
            <a:rPr lang="en-US" sz="2000" kern="1200" dirty="0">
              <a:latin typeface="Corbel" panose="020B0503020204020204"/>
            </a:rPr>
            <a:t> </a:t>
          </a:r>
          <a:r>
            <a:rPr lang="en-US" sz="2000" kern="1200" dirty="0" err="1">
              <a:latin typeface="Corbel" panose="020B0503020204020204"/>
            </a:rPr>
            <a:t>tính</a:t>
          </a:r>
          <a:r>
            <a:rPr lang="en-US" sz="2000" kern="1200" dirty="0">
              <a:latin typeface="Corbel" panose="020B0503020204020204"/>
            </a:rPr>
            <a:t> </a:t>
          </a:r>
          <a:r>
            <a:rPr lang="en-US" sz="2000" kern="1200" dirty="0" err="1">
              <a:latin typeface="Corbel" panose="020B0503020204020204"/>
            </a:rPr>
            <a:t>toán</a:t>
          </a:r>
          <a:r>
            <a:rPr lang="en-US" sz="2000" kern="1200" dirty="0">
              <a:latin typeface="Corbel" panose="020B0503020204020204"/>
            </a:rPr>
            <a:t> </a:t>
          </a:r>
          <a:r>
            <a:rPr lang="en-US" sz="2000" kern="1200" dirty="0" err="1">
              <a:latin typeface="Corbel" panose="020B0503020204020204"/>
            </a:rPr>
            <a:t>chuyển</a:t>
          </a:r>
          <a:r>
            <a:rPr lang="en-US" sz="2000" kern="1200" dirty="0">
              <a:latin typeface="Corbel" panose="020B0503020204020204"/>
            </a:rPr>
            <a:t> </a:t>
          </a:r>
          <a:r>
            <a:rPr lang="en-US" sz="2000" kern="1200" dirty="0" err="1">
              <a:latin typeface="Corbel" panose="020B0503020204020204"/>
            </a:rPr>
            <a:t>vị</a:t>
          </a:r>
          <a:r>
            <a:rPr lang="en-US" sz="2000" kern="1200" dirty="0">
              <a:latin typeface="Corbel" panose="020B0503020204020204"/>
            </a:rPr>
            <a:t> </a:t>
          </a:r>
          <a:r>
            <a:rPr lang="en-US" sz="2000" kern="1200" dirty="0" err="1">
              <a:latin typeface="Corbel" panose="020B0503020204020204"/>
            </a:rPr>
            <a:t>của</a:t>
          </a:r>
          <a:r>
            <a:rPr lang="en-US" sz="2000" kern="1200" dirty="0">
              <a:latin typeface="Corbel" panose="020B0503020204020204"/>
            </a:rPr>
            <a:t> </a:t>
          </a:r>
          <a:r>
            <a:rPr lang="en-US" sz="2000" kern="1200" dirty="0" err="1">
              <a:latin typeface="Corbel" panose="020B0503020204020204"/>
            </a:rPr>
            <a:t>đối</a:t>
          </a:r>
          <a:r>
            <a:rPr lang="en-US" sz="2000" kern="1200" dirty="0">
              <a:latin typeface="Corbel" panose="020B0503020204020204"/>
            </a:rPr>
            <a:t> </a:t>
          </a:r>
          <a:r>
            <a:rPr lang="en-US" sz="2000" kern="1200" dirty="0" err="1">
              <a:latin typeface="Corbel" panose="020B0503020204020204"/>
            </a:rPr>
            <a:t>tượng</a:t>
          </a:r>
          <a:r>
            <a:rPr lang="en-US" sz="2000" kern="1200" dirty="0">
              <a:latin typeface="Corbel" panose="020B0503020204020204"/>
            </a:rPr>
            <a:t> </a:t>
          </a:r>
          <a:r>
            <a:rPr lang="en-US" sz="2000" kern="1200" dirty="0" err="1">
              <a:latin typeface="Corbel" panose="020B0503020204020204"/>
            </a:rPr>
            <a:t>giảm</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Trong </a:t>
          </a:r>
          <a:r>
            <a:rPr lang="en-US" sz="2000" kern="1200" dirty="0" err="1">
              <a:latin typeface="Corbel" panose="020B0503020204020204"/>
            </a:rPr>
            <a:t>bài</a:t>
          </a:r>
          <a:r>
            <a:rPr lang="en-US" sz="2000" kern="1200" dirty="0">
              <a:latin typeface="Corbel" panose="020B0503020204020204"/>
            </a:rPr>
            <a:t> </a:t>
          </a:r>
          <a:r>
            <a:rPr lang="en-US" sz="2000" kern="1200" dirty="0" err="1">
              <a:latin typeface="Corbel" panose="020B0503020204020204"/>
            </a:rPr>
            <a:t>báo</a:t>
          </a:r>
          <a:r>
            <a:rPr lang="en-US" sz="2000" kern="1200" dirty="0">
              <a:latin typeface="Corbel" panose="020B0503020204020204"/>
            </a:rPr>
            <a:t> </a:t>
          </a:r>
          <a:r>
            <a:rPr lang="en-US" sz="2000" kern="1200" dirty="0" err="1">
              <a:latin typeface="Corbel" panose="020B0503020204020204"/>
            </a:rPr>
            <a:t>gốc</a:t>
          </a:r>
          <a:r>
            <a:rPr lang="en-US" sz="2000" kern="1200" dirty="0">
              <a:latin typeface="Corbel" panose="020B0503020204020204"/>
            </a:rPr>
            <a:t> </a:t>
          </a:r>
          <a:r>
            <a:rPr lang="en-US" sz="2000" kern="1200" dirty="0" err="1">
              <a:latin typeface="Corbel" panose="020B0503020204020204"/>
            </a:rPr>
            <a:t>của</a:t>
          </a:r>
          <a:r>
            <a:rPr lang="en-US" sz="2000" kern="1200" dirty="0">
              <a:latin typeface="Corbel" panose="020B0503020204020204"/>
            </a:rPr>
            <a:t> DWA [12], </a:t>
          </a:r>
          <a:r>
            <a:rPr lang="en-US" sz="2000" kern="1200" dirty="0" err="1">
              <a:latin typeface="Corbel" panose="020B0503020204020204"/>
            </a:rPr>
            <a:t>một</a:t>
          </a:r>
          <a:r>
            <a:rPr lang="en-US" sz="2000" kern="1200" dirty="0">
              <a:latin typeface="Corbel" panose="020B0503020204020204"/>
            </a:rPr>
            <a:t> </a:t>
          </a:r>
          <a:r>
            <a:rPr lang="en-US" sz="2000" kern="1200" dirty="0" err="1">
              <a:latin typeface="Corbel" panose="020B0503020204020204"/>
            </a:rPr>
            <a:t>cặp</a:t>
          </a:r>
          <a:r>
            <a:rPr lang="en-US" sz="2000" kern="1200" dirty="0">
              <a:latin typeface="Corbel" panose="020B0503020204020204"/>
            </a:rPr>
            <a:t> </a:t>
          </a:r>
          <a:r>
            <a:rPr lang="en-US" sz="2000" kern="1200" dirty="0" err="1">
              <a:latin typeface="Corbel" panose="020B0503020204020204"/>
            </a:rPr>
            <a:t>vận</a:t>
          </a:r>
          <a:r>
            <a:rPr lang="en-US" sz="2000" kern="1200" dirty="0">
              <a:latin typeface="Corbel" panose="020B0503020204020204"/>
            </a:rPr>
            <a:t> </a:t>
          </a:r>
          <a:r>
            <a:rPr lang="en-US" sz="2000" kern="1200" dirty="0" err="1">
              <a:latin typeface="Corbel" panose="020B0503020204020204"/>
            </a:rPr>
            <a:t>tốc</a:t>
          </a:r>
          <a:r>
            <a:rPr lang="en-US" sz="2000" kern="1200" dirty="0">
              <a:latin typeface="Corbel" panose="020B0503020204020204"/>
            </a:rPr>
            <a:t> </a:t>
          </a:r>
          <a:r>
            <a:rPr lang="en-US" sz="2000" kern="1200" dirty="0" err="1">
              <a:latin typeface="Corbel" panose="020B0503020204020204"/>
            </a:rPr>
            <a:t>có</a:t>
          </a:r>
          <a:r>
            <a:rPr lang="en-US" sz="2000" kern="1200" dirty="0">
              <a:latin typeface="Corbel" panose="020B0503020204020204"/>
            </a:rPr>
            <a:t> </a:t>
          </a:r>
          <a:r>
            <a:rPr lang="en-US" sz="2000" kern="1200" dirty="0" err="1">
              <a:latin typeface="Corbel" panose="020B0503020204020204"/>
            </a:rPr>
            <a:t>thể</a:t>
          </a:r>
          <a:r>
            <a:rPr lang="en-US" sz="2000" kern="1200" dirty="0">
              <a:latin typeface="Corbel" panose="020B0503020204020204"/>
            </a:rPr>
            <a:t> </a:t>
          </a:r>
          <a:r>
            <a:rPr lang="en-US" sz="2000" kern="1200" dirty="0" err="1">
              <a:latin typeface="Corbel" panose="020B0503020204020204"/>
            </a:rPr>
            <a:t>chấp</a:t>
          </a:r>
          <a:r>
            <a:rPr lang="en-US" sz="2000" kern="1200" dirty="0">
              <a:latin typeface="Corbel" panose="020B0503020204020204"/>
            </a:rPr>
            <a:t> </a:t>
          </a:r>
          <a:r>
            <a:rPr lang="en-US" sz="2000" kern="1200" dirty="0" err="1">
              <a:latin typeface="Corbel" panose="020B0503020204020204"/>
            </a:rPr>
            <a:t>nhận</a:t>
          </a:r>
          <a:r>
            <a:rPr lang="en-US" sz="2000" kern="1200" dirty="0">
              <a:latin typeface="Corbel" panose="020B0503020204020204"/>
            </a:rPr>
            <a:t> </a:t>
          </a:r>
          <a:r>
            <a:rPr lang="en-US" sz="2000" kern="1200" dirty="0" err="1">
              <a:latin typeface="Corbel" panose="020B0503020204020204"/>
            </a:rPr>
            <a:t>được</a:t>
          </a:r>
          <a:r>
            <a:rPr lang="en-US" sz="2000" kern="1200" dirty="0">
              <a:latin typeface="Corbel" panose="020B0503020204020204"/>
            </a:rPr>
            <a:t> </a:t>
          </a:r>
          <a:r>
            <a:rPr lang="en-US" sz="2000" kern="1200" dirty="0" err="1">
              <a:latin typeface="Corbel" panose="020B0503020204020204"/>
            </a:rPr>
            <a:t>được</a:t>
          </a:r>
          <a:r>
            <a:rPr lang="en-US" sz="2000" kern="1200" dirty="0">
              <a:latin typeface="Corbel" panose="020B0503020204020204"/>
            </a:rPr>
            <a:t> </a:t>
          </a:r>
          <a:r>
            <a:rPr lang="en-US" sz="2000" kern="1200" dirty="0" err="1">
              <a:latin typeface="Corbel" panose="020B0503020204020204"/>
            </a:rPr>
            <a:t>mô</a:t>
          </a:r>
          <a:r>
            <a:rPr lang="en-US" sz="2000" kern="1200" dirty="0">
              <a:latin typeface="Corbel" panose="020B0503020204020204"/>
            </a:rPr>
            <a:t> </a:t>
          </a:r>
          <a:r>
            <a:rPr lang="en-US" sz="2000" kern="1200" dirty="0" err="1">
              <a:latin typeface="Corbel" panose="020B0503020204020204"/>
            </a:rPr>
            <a:t>tả</a:t>
          </a:r>
          <a:r>
            <a:rPr lang="en-US" sz="2000" kern="1200" dirty="0">
              <a:latin typeface="Corbel" panose="020B0503020204020204"/>
            </a:rPr>
            <a:t> </a:t>
          </a:r>
          <a:r>
            <a:rPr lang="en-US" sz="2000" kern="1200" dirty="0" err="1">
              <a:latin typeface="Corbel" panose="020B0503020204020204"/>
            </a:rPr>
            <a:t>như</a:t>
          </a:r>
          <a:r>
            <a:rPr lang="en-US" sz="2000" kern="1200" dirty="0">
              <a:latin typeface="Corbel" panose="020B0503020204020204"/>
            </a:rPr>
            <a:t> </a:t>
          </a:r>
          <a:r>
            <a:rPr lang="en-US" sz="2000" kern="1200" dirty="0" err="1">
              <a:latin typeface="Corbel" panose="020B0503020204020204"/>
            </a:rPr>
            <a:t>sau</a:t>
          </a:r>
          <a:r>
            <a:rPr lang="en-US" sz="2000" kern="1200" dirty="0">
              <a:latin typeface="Corbel" panose="020B0503020204020204"/>
            </a:rPr>
            <a:t>: “</a:t>
          </a:r>
          <a:r>
            <a:rPr lang="en-US" sz="2000" kern="1200" dirty="0" err="1">
              <a:latin typeface="Corbel" panose="020B0503020204020204"/>
            </a:rPr>
            <a:t>Một</a:t>
          </a:r>
          <a:r>
            <a:rPr lang="en-US" sz="2000" kern="1200" dirty="0">
              <a:latin typeface="Corbel" panose="020B0503020204020204"/>
            </a:rPr>
            <a:t> </a:t>
          </a:r>
          <a:r>
            <a:rPr lang="en-US" sz="2000" kern="1200" dirty="0" err="1">
              <a:latin typeface="Corbel" panose="020B0503020204020204"/>
            </a:rPr>
            <a:t>cặp</a:t>
          </a:r>
          <a:r>
            <a:rPr lang="en-US" sz="2000" kern="1200" dirty="0">
              <a:latin typeface="Corbel" panose="020B0503020204020204"/>
            </a:rPr>
            <a:t> (V, w) </a:t>
          </a:r>
          <a:r>
            <a:rPr lang="en-US" sz="2000" kern="1200" dirty="0" err="1">
              <a:latin typeface="Corbel" panose="020B0503020204020204"/>
            </a:rPr>
            <a:t>được</a:t>
          </a:r>
          <a:r>
            <a:rPr lang="en-US" sz="2000" kern="1200" dirty="0">
              <a:latin typeface="Corbel" panose="020B0503020204020204"/>
            </a:rPr>
            <a:t> </a:t>
          </a:r>
          <a:r>
            <a:rPr lang="en-US" sz="2000" kern="1200" dirty="0" err="1">
              <a:latin typeface="Corbel" panose="020B0503020204020204"/>
            </a:rPr>
            <a:t>coi</a:t>
          </a:r>
          <a:r>
            <a:rPr lang="en-US" sz="2000" kern="1200" dirty="0">
              <a:latin typeface="Corbel" panose="020B0503020204020204"/>
            </a:rPr>
            <a:t> </a:t>
          </a:r>
          <a:r>
            <a:rPr lang="en-US" sz="2000" kern="1200" dirty="0" err="1">
              <a:latin typeface="Corbel" panose="020B0503020204020204"/>
            </a:rPr>
            <a:t>là</a:t>
          </a:r>
          <a:r>
            <a:rPr lang="en-US" sz="2000" kern="1200" dirty="0">
              <a:latin typeface="Corbel" panose="020B0503020204020204"/>
            </a:rPr>
            <a:t> </a:t>
          </a:r>
          <a:r>
            <a:rPr lang="en-US" sz="2000" kern="1200" dirty="0" err="1">
              <a:latin typeface="Corbel" panose="020B0503020204020204"/>
            </a:rPr>
            <a:t>có</a:t>
          </a:r>
          <a:r>
            <a:rPr lang="en-US" sz="2000" kern="1200" dirty="0">
              <a:latin typeface="Corbel" panose="020B0503020204020204"/>
            </a:rPr>
            <a:t> </a:t>
          </a:r>
          <a:r>
            <a:rPr lang="en-US" sz="2000" kern="1200" dirty="0" err="1">
              <a:latin typeface="Corbel" panose="020B0503020204020204"/>
            </a:rPr>
            <a:t>thể</a:t>
          </a:r>
          <a:r>
            <a:rPr lang="en-US" sz="2000" kern="1200" dirty="0">
              <a:latin typeface="Corbel" panose="020B0503020204020204"/>
            </a:rPr>
            <a:t> </a:t>
          </a:r>
          <a:r>
            <a:rPr lang="en-US" sz="2000" kern="1200" dirty="0" err="1">
              <a:latin typeface="Corbel" panose="020B0503020204020204"/>
            </a:rPr>
            <a:t>chấp</a:t>
          </a:r>
          <a:r>
            <a:rPr lang="en-US" sz="2000" kern="1200" dirty="0">
              <a:latin typeface="Corbel" panose="020B0503020204020204"/>
            </a:rPr>
            <a:t> </a:t>
          </a:r>
          <a:r>
            <a:rPr lang="en-US" sz="2000" kern="1200" dirty="0" err="1">
              <a:latin typeface="Corbel" panose="020B0503020204020204"/>
            </a:rPr>
            <a:t>nhận</a:t>
          </a:r>
          <a:r>
            <a:rPr lang="en-US" sz="2000" kern="1200" dirty="0">
              <a:latin typeface="Corbel" panose="020B0503020204020204"/>
            </a:rPr>
            <a:t> </a:t>
          </a:r>
          <a:r>
            <a:rPr lang="en-US" sz="2000" kern="1200" dirty="0" err="1">
              <a:latin typeface="Corbel" panose="020B0503020204020204"/>
            </a:rPr>
            <a:t>được</a:t>
          </a:r>
          <a:r>
            <a:rPr lang="en-US" sz="2000" kern="1200" dirty="0">
              <a:latin typeface="Corbel" panose="020B0503020204020204"/>
            </a:rPr>
            <a:t>, </a:t>
          </a:r>
          <a:r>
            <a:rPr lang="en-US" sz="2000" kern="1200" dirty="0" err="1">
              <a:latin typeface="Corbel" panose="020B0503020204020204"/>
            </a:rPr>
            <a:t>nếu</a:t>
          </a:r>
          <a:r>
            <a:rPr lang="en-US" sz="2000" kern="1200" dirty="0">
              <a:latin typeface="Corbel" panose="020B0503020204020204"/>
            </a:rPr>
            <a:t> robot </a:t>
          </a:r>
          <a:r>
            <a:rPr lang="en-US" sz="2000" kern="1200" dirty="0" err="1">
              <a:latin typeface="Corbel" panose="020B0503020204020204"/>
            </a:rPr>
            <a:t>có</a:t>
          </a:r>
          <a:r>
            <a:rPr lang="en-US" sz="2000" kern="1200" dirty="0">
              <a:latin typeface="Corbel" panose="020B0503020204020204"/>
            </a:rPr>
            <a:t> </a:t>
          </a:r>
          <a:r>
            <a:rPr lang="en-US" sz="2000" kern="1200" dirty="0" err="1">
              <a:latin typeface="Corbel" panose="020B0503020204020204"/>
            </a:rPr>
            <a:t>thể</a:t>
          </a:r>
          <a:r>
            <a:rPr lang="en-US" sz="2000" kern="1200" dirty="0">
              <a:latin typeface="Corbel" panose="020B0503020204020204"/>
            </a:rPr>
            <a:t> </a:t>
          </a:r>
          <a:r>
            <a:rPr lang="en-US" sz="2000" kern="1200" dirty="0" err="1">
              <a:latin typeface="Corbel" panose="020B0503020204020204"/>
            </a:rPr>
            <a:t>dừng</a:t>
          </a:r>
          <a:r>
            <a:rPr lang="en-US" sz="2000" kern="1200" dirty="0">
              <a:latin typeface="Corbel" panose="020B0503020204020204"/>
            </a:rPr>
            <a:t> </a:t>
          </a:r>
          <a:r>
            <a:rPr lang="en-US" sz="2000" kern="1200" dirty="0" err="1">
              <a:latin typeface="Corbel" panose="020B0503020204020204"/>
            </a:rPr>
            <a:t>lại</a:t>
          </a:r>
          <a:r>
            <a:rPr lang="en-US" sz="2000" kern="1200" dirty="0">
              <a:latin typeface="Corbel" panose="020B0503020204020204"/>
            </a:rPr>
            <a:t> </a:t>
          </a:r>
          <a:r>
            <a:rPr lang="en-US" sz="2000" kern="1200" dirty="0" err="1">
              <a:latin typeface="Corbel" panose="020B0503020204020204"/>
            </a:rPr>
            <a:t>trước</a:t>
          </a:r>
          <a:r>
            <a:rPr lang="en-US" sz="2000" kern="1200" dirty="0">
              <a:latin typeface="Corbel" panose="020B0503020204020204"/>
            </a:rPr>
            <a:t> </a:t>
          </a:r>
          <a:r>
            <a:rPr lang="en-US" sz="2000" kern="1200" dirty="0" err="1">
              <a:latin typeface="Corbel" panose="020B0503020204020204"/>
            </a:rPr>
            <a:t>khi</a:t>
          </a:r>
          <a:r>
            <a:rPr lang="en-US" sz="2000" kern="1200" dirty="0">
              <a:latin typeface="Corbel" panose="020B0503020204020204"/>
            </a:rPr>
            <a:t> </a:t>
          </a:r>
          <a:r>
            <a:rPr lang="en-US" sz="2000" kern="1200" dirty="0" err="1">
              <a:latin typeface="Corbel" panose="020B0503020204020204"/>
            </a:rPr>
            <a:t>nó</a:t>
          </a:r>
          <a:r>
            <a:rPr lang="en-US" sz="2000" kern="1200" dirty="0">
              <a:latin typeface="Corbel" panose="020B0503020204020204"/>
            </a:rPr>
            <a:t> </a:t>
          </a:r>
          <a:r>
            <a:rPr lang="en-US" sz="2000" kern="1200" dirty="0" err="1">
              <a:latin typeface="Corbel" panose="020B0503020204020204"/>
            </a:rPr>
            <a:t>chạm</a:t>
          </a:r>
          <a:r>
            <a:rPr lang="en-US" sz="2000" kern="1200" dirty="0">
              <a:latin typeface="Corbel" panose="020B0503020204020204"/>
            </a:rPr>
            <a:t> </a:t>
          </a:r>
          <a:r>
            <a:rPr lang="en-US" sz="2000" kern="1200" dirty="0" err="1">
              <a:latin typeface="Corbel" panose="020B0503020204020204"/>
            </a:rPr>
            <a:t>tới</a:t>
          </a:r>
          <a:r>
            <a:rPr lang="en-US" sz="2000" kern="1200" dirty="0">
              <a:latin typeface="Corbel" panose="020B0503020204020204"/>
            </a:rPr>
            <a:t> </a:t>
          </a:r>
          <a:r>
            <a:rPr lang="en-US" sz="2000" kern="1200" dirty="0" err="1">
              <a:latin typeface="Corbel" panose="020B0503020204020204"/>
            </a:rPr>
            <a:t>chướng</a:t>
          </a:r>
          <a:r>
            <a:rPr lang="en-US" sz="2000" kern="1200" dirty="0">
              <a:latin typeface="Corbel" panose="020B0503020204020204"/>
            </a:rPr>
            <a:t> </a:t>
          </a:r>
          <a:r>
            <a:rPr lang="en-US" sz="2000" kern="1200" dirty="0" err="1">
              <a:latin typeface="Corbel" panose="020B0503020204020204"/>
            </a:rPr>
            <a:t>ngại</a:t>
          </a:r>
          <a:r>
            <a:rPr lang="en-US" sz="2000" kern="1200" dirty="0">
              <a:latin typeface="Corbel" panose="020B0503020204020204"/>
            </a:rPr>
            <a:t> </a:t>
          </a:r>
          <a:r>
            <a:rPr lang="en-US" sz="2000" kern="1200" dirty="0" err="1">
              <a:latin typeface="Corbel" panose="020B0503020204020204"/>
            </a:rPr>
            <a:t>vật</a:t>
          </a:r>
          <a:r>
            <a:rPr lang="en-US" sz="2000" kern="1200" dirty="0">
              <a:latin typeface="Corbel" panose="020B0503020204020204"/>
            </a:rPr>
            <a:t> </a:t>
          </a:r>
          <a:r>
            <a:rPr lang="en-US" sz="2000" kern="1200" dirty="0" err="1">
              <a:latin typeface="Corbel" panose="020B0503020204020204"/>
            </a:rPr>
            <a:t>gần</a:t>
          </a:r>
          <a:r>
            <a:rPr lang="en-US" sz="2000" kern="1200" dirty="0">
              <a:latin typeface="Corbel" panose="020B0503020204020204"/>
            </a:rPr>
            <a:t> </a:t>
          </a:r>
          <a:r>
            <a:rPr lang="en-US" sz="2000" kern="1200" dirty="0" err="1">
              <a:latin typeface="Corbel" panose="020B0503020204020204"/>
            </a:rPr>
            <a:t>nhất</a:t>
          </a:r>
          <a:r>
            <a:rPr lang="en-US" sz="2000" kern="1200" dirty="0">
              <a:latin typeface="Corbel" panose="020B0503020204020204"/>
            </a:rPr>
            <a:t> </a:t>
          </a:r>
          <a:r>
            <a:rPr lang="en-US" sz="2000" kern="1200" dirty="0" err="1">
              <a:latin typeface="Corbel" panose="020B0503020204020204"/>
            </a:rPr>
            <a:t>trên</a:t>
          </a:r>
          <a:r>
            <a:rPr lang="en-US" sz="2000" kern="1200" dirty="0">
              <a:latin typeface="Corbel" panose="020B0503020204020204"/>
            </a:rPr>
            <a:t> </a:t>
          </a:r>
          <a:r>
            <a:rPr lang="en-US" sz="2000" kern="1200" dirty="0" err="1">
              <a:latin typeface="Corbel" panose="020B0503020204020204"/>
            </a:rPr>
            <a:t>đường</a:t>
          </a:r>
          <a:r>
            <a:rPr lang="en-US" sz="2000" kern="1200" dirty="0">
              <a:latin typeface="Corbel" panose="020B0503020204020204"/>
            </a:rPr>
            <a:t> </a:t>
          </a:r>
          <a:r>
            <a:rPr lang="en-US" sz="2000" kern="1200" dirty="0" err="1">
              <a:latin typeface="Corbel" panose="020B0503020204020204"/>
            </a:rPr>
            <a:t>cong</a:t>
          </a:r>
          <a:r>
            <a:rPr lang="en-US" sz="2000" kern="1200" dirty="0">
              <a:latin typeface="Corbel" panose="020B0503020204020204"/>
            </a:rPr>
            <a:t> </a:t>
          </a:r>
          <a:r>
            <a:rPr lang="en-US" sz="2000" kern="1200" dirty="0" err="1">
              <a:latin typeface="Corbel" panose="020B0503020204020204"/>
            </a:rPr>
            <a:t>tương</a:t>
          </a:r>
          <a:r>
            <a:rPr lang="en-US" sz="2000" kern="1200" dirty="0">
              <a:latin typeface="Corbel" panose="020B0503020204020204"/>
            </a:rPr>
            <a:t> </a:t>
          </a:r>
          <a:r>
            <a:rPr lang="en-US" sz="2000" kern="1200" dirty="0" err="1">
              <a:latin typeface="Corbel" panose="020B0503020204020204"/>
            </a:rPr>
            <a:t>ứng</a:t>
          </a:r>
          <a:r>
            <a:rPr lang="en-US" sz="2000" kern="1200" dirty="0">
              <a:latin typeface="Corbel" panose="020B0503020204020204"/>
            </a:rPr>
            <a:t>” </a:t>
          </a:r>
        </a:p>
        <a:p>
          <a:pPr marL="228600" lvl="1" indent="-228600" algn="l" defTabSz="889000">
            <a:lnSpc>
              <a:spcPct val="90000"/>
            </a:lnSpc>
            <a:spcBef>
              <a:spcPct val="0"/>
            </a:spcBef>
            <a:spcAft>
              <a:spcPct val="15000"/>
            </a:spcAft>
            <a:buChar char="•"/>
          </a:pPr>
          <a:endParaRPr lang="en-US" sz="2000" kern="1200" dirty="0">
            <a:latin typeface="Corbel" panose="020B0503020204020204"/>
          </a:endParaRPr>
        </a:p>
        <a:p>
          <a:pPr marL="228600" lvl="1" indent="-228600" algn="l" defTabSz="889000">
            <a:lnSpc>
              <a:spcPct val="90000"/>
            </a:lnSpc>
            <a:spcBef>
              <a:spcPct val="0"/>
            </a:spcBef>
            <a:spcAft>
              <a:spcPct val="15000"/>
            </a:spcAft>
            <a:buChar char="•"/>
          </a:pPr>
          <a:endParaRPr lang="en-US" sz="2000" kern="1200" dirty="0">
            <a:latin typeface="Corbel" panose="020B0503020204020204"/>
          </a:endParaRPr>
        </a:p>
        <a:p>
          <a:pPr marL="228600" lvl="1" indent="-228600" algn="l" defTabSz="889000">
            <a:lnSpc>
              <a:spcPct val="90000"/>
            </a:lnSpc>
            <a:spcBef>
              <a:spcPct val="0"/>
            </a:spcBef>
            <a:spcAft>
              <a:spcPct val="15000"/>
            </a:spcAft>
            <a:buChar char="•"/>
          </a:pPr>
          <a:endParaRPr lang="en-US" sz="2000" kern="1200" dirty="0">
            <a:latin typeface="Corbel" panose="020B0503020204020204"/>
          </a:endParaRPr>
        </a:p>
      </dsp:txBody>
      <dsp:txXfrm>
        <a:off x="0" y="489918"/>
        <a:ext cx="9698180" cy="5922000"/>
      </dsp:txXfrm>
    </dsp:sp>
    <dsp:sp modelId="{CB164AA8-F4CD-46DB-B880-688265419666}">
      <dsp:nvSpPr>
        <dsp:cNvPr id="0" name=""/>
        <dsp:cNvSpPr/>
      </dsp:nvSpPr>
      <dsp:spPr>
        <a:xfrm>
          <a:off x="484909" y="194718"/>
          <a:ext cx="6788726" cy="59040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598" tIns="0" rIns="256598" bIns="0" numCol="1" spcCol="1270" anchor="ctr" anchorCtr="0">
          <a:noAutofit/>
        </a:bodyPr>
        <a:lstStyle/>
        <a:p>
          <a:pPr marL="0" lvl="0" indent="0" algn="l" defTabSz="889000" rtl="0">
            <a:lnSpc>
              <a:spcPct val="90000"/>
            </a:lnSpc>
            <a:spcBef>
              <a:spcPct val="0"/>
            </a:spcBef>
            <a:spcAft>
              <a:spcPct val="35000"/>
            </a:spcAft>
            <a:buNone/>
          </a:pPr>
          <a:r>
            <a:rPr lang="en-US" sz="2000" kern="1200" dirty="0">
              <a:latin typeface="Corbel" panose="020B0503020204020204"/>
            </a:rPr>
            <a:t>Calculating admissible velocities</a:t>
          </a:r>
          <a:endParaRPr lang="en-US" sz="2000" kern="1200" dirty="0"/>
        </a:p>
      </dsp:txBody>
      <dsp:txXfrm>
        <a:off x="513730" y="223539"/>
        <a:ext cx="6731084" cy="53275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8CD91F-1121-411B-A7D0-CDF129E8DF52}">
      <dsp:nvSpPr>
        <dsp:cNvPr id="0" name=""/>
        <dsp:cNvSpPr/>
      </dsp:nvSpPr>
      <dsp:spPr>
        <a:xfrm>
          <a:off x="0" y="397398"/>
          <a:ext cx="9698180" cy="6048000"/>
        </a:xfrm>
        <a:prstGeom prst="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52687" tIns="333248" rIns="752687"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a:latin typeface="Corbel" panose="020B0503020204020204"/>
            </a:rPr>
            <a:t>DWA </a:t>
          </a:r>
          <a:r>
            <a:rPr lang="en-US" sz="1600" kern="1200" dirty="0" err="1">
              <a:latin typeface="Corbel" panose="020B0503020204020204"/>
            </a:rPr>
            <a:t>sử</a:t>
          </a:r>
          <a:r>
            <a:rPr lang="en-US" sz="1600" kern="1200" dirty="0">
              <a:latin typeface="Corbel" panose="020B0503020204020204"/>
            </a:rPr>
            <a:t> </a:t>
          </a:r>
          <a:r>
            <a:rPr lang="en-US" sz="1600" kern="1200" dirty="0" err="1">
              <a:latin typeface="Corbel" panose="020B0503020204020204"/>
            </a:rPr>
            <a:t>dụng</a:t>
          </a:r>
          <a:r>
            <a:rPr lang="en-US" sz="1600" kern="1200" dirty="0">
              <a:latin typeface="Corbel" panose="020B0503020204020204"/>
            </a:rPr>
            <a:t> </a:t>
          </a:r>
          <a:r>
            <a:rPr lang="en-US" sz="1600" kern="1200" dirty="0" err="1">
              <a:latin typeface="Corbel" panose="020B0503020204020204"/>
            </a:rPr>
            <a:t>ba</a:t>
          </a:r>
          <a:r>
            <a:rPr lang="en-US" sz="1600" kern="1200" dirty="0">
              <a:latin typeface="Corbel" panose="020B0503020204020204"/>
            </a:rPr>
            <a:t> </a:t>
          </a:r>
          <a:r>
            <a:rPr lang="en-US" sz="1600" kern="1200" dirty="0" err="1">
              <a:latin typeface="Corbel" panose="020B0503020204020204"/>
            </a:rPr>
            <a:t>thành</a:t>
          </a:r>
          <a:r>
            <a:rPr lang="en-US" sz="1600" kern="1200" dirty="0">
              <a:latin typeface="Corbel" panose="020B0503020204020204"/>
            </a:rPr>
            <a:t> </a:t>
          </a:r>
          <a:r>
            <a:rPr lang="en-US" sz="1600" kern="1200" dirty="0" err="1">
              <a:latin typeface="Corbel" panose="020B0503020204020204"/>
            </a:rPr>
            <a:t>phần</a:t>
          </a:r>
          <a:r>
            <a:rPr lang="en-US" sz="1600" kern="1200" dirty="0">
              <a:latin typeface="Corbel" panose="020B0503020204020204"/>
            </a:rPr>
            <a:t> </a:t>
          </a:r>
          <a:r>
            <a:rPr lang="en-US" sz="1600" kern="1200" dirty="0" err="1">
              <a:latin typeface="Corbel" panose="020B0503020204020204"/>
            </a:rPr>
            <a:t>để</a:t>
          </a:r>
          <a:r>
            <a:rPr lang="en-US" sz="1600" kern="1200" dirty="0">
              <a:latin typeface="Corbel" panose="020B0503020204020204"/>
            </a:rPr>
            <a:t> </a:t>
          </a:r>
          <a:r>
            <a:rPr lang="en-US" sz="1600" kern="1200" dirty="0" err="1">
              <a:latin typeface="Corbel" panose="020B0503020204020204"/>
            </a:rPr>
            <a:t>đánh</a:t>
          </a:r>
          <a:r>
            <a:rPr lang="en-US" sz="1600" kern="1200" dirty="0">
              <a:latin typeface="Corbel" panose="020B0503020204020204"/>
            </a:rPr>
            <a:t> </a:t>
          </a:r>
          <a:r>
            <a:rPr lang="en-US" sz="1600" kern="1200" dirty="0" err="1">
              <a:latin typeface="Corbel" panose="020B0503020204020204"/>
            </a:rPr>
            <a:t>giá</a:t>
          </a:r>
          <a:r>
            <a:rPr lang="en-US" sz="1600" kern="1200" dirty="0">
              <a:latin typeface="Corbel" panose="020B0503020204020204"/>
            </a:rPr>
            <a:t> </a:t>
          </a:r>
          <a:r>
            <a:rPr lang="en-US" sz="1600" kern="1200" dirty="0" err="1">
              <a:latin typeface="Corbel" panose="020B0503020204020204"/>
            </a:rPr>
            <a:t>các</a:t>
          </a:r>
          <a:r>
            <a:rPr lang="en-US" sz="1600" kern="1200" dirty="0">
              <a:latin typeface="Corbel" panose="020B0503020204020204"/>
            </a:rPr>
            <a:t> </a:t>
          </a:r>
          <a:r>
            <a:rPr lang="en-US" sz="1600" kern="1200" dirty="0" err="1">
              <a:latin typeface="Corbel" panose="020B0503020204020204"/>
            </a:rPr>
            <a:t>cặp</a:t>
          </a:r>
          <a:r>
            <a:rPr lang="en-US" sz="1600" kern="1200" dirty="0">
              <a:latin typeface="Corbel" panose="020B0503020204020204"/>
            </a:rPr>
            <a:t> </a:t>
          </a:r>
          <a:r>
            <a:rPr lang="en-US" sz="1600" kern="1200" dirty="0" err="1">
              <a:latin typeface="Corbel" panose="020B0503020204020204"/>
            </a:rPr>
            <a:t>vận</a:t>
          </a:r>
          <a:r>
            <a:rPr lang="en-US" sz="1600" kern="1200" dirty="0">
              <a:latin typeface="Corbel" panose="020B0503020204020204"/>
            </a:rPr>
            <a:t> </a:t>
          </a:r>
          <a:r>
            <a:rPr lang="en-US" sz="1600" kern="1200" dirty="0" err="1">
              <a:latin typeface="Corbel" panose="020B0503020204020204"/>
            </a:rPr>
            <a:t>tốc</a:t>
          </a:r>
          <a:r>
            <a:rPr lang="en-US" sz="1600" kern="1200" dirty="0">
              <a:latin typeface="Corbel" panose="020B0503020204020204"/>
            </a:rPr>
            <a:t>. </a:t>
          </a:r>
          <a:r>
            <a:rPr lang="en-US" sz="1600" kern="1200" dirty="0" err="1">
              <a:latin typeface="Corbel" panose="020B0503020204020204"/>
            </a:rPr>
            <a:t>Một</a:t>
          </a:r>
          <a:r>
            <a:rPr lang="en-US" sz="1600" kern="1200" dirty="0">
              <a:latin typeface="Corbel" panose="020B0503020204020204"/>
            </a:rPr>
            <a:t> </a:t>
          </a:r>
          <a:r>
            <a:rPr lang="en-US" sz="1600" kern="1200" dirty="0" err="1">
              <a:latin typeface="Corbel" panose="020B0503020204020204"/>
            </a:rPr>
            <a:t>trong</a:t>
          </a:r>
          <a:r>
            <a:rPr lang="en-US" sz="1600" kern="1200" dirty="0">
              <a:latin typeface="Corbel" panose="020B0503020204020204"/>
            </a:rPr>
            <a:t> </a:t>
          </a:r>
          <a:r>
            <a:rPr lang="en-US" sz="1600" kern="1200" dirty="0" err="1">
              <a:latin typeface="Corbel" panose="020B0503020204020204"/>
            </a:rPr>
            <a:t>số</a:t>
          </a:r>
          <a:r>
            <a:rPr lang="en-US" sz="1600" kern="1200" dirty="0">
              <a:latin typeface="Corbel" panose="020B0503020204020204"/>
            </a:rPr>
            <a:t> </a:t>
          </a:r>
          <a:r>
            <a:rPr lang="en-US" sz="1600" kern="1200" dirty="0" err="1">
              <a:latin typeface="Corbel" panose="020B0503020204020204"/>
            </a:rPr>
            <a:t>đó</a:t>
          </a:r>
          <a:r>
            <a:rPr lang="en-US" sz="1600" kern="1200" dirty="0">
              <a:latin typeface="Corbel" panose="020B0503020204020204"/>
            </a:rPr>
            <a:t> </a:t>
          </a:r>
          <a:r>
            <a:rPr lang="en-US" sz="1600" kern="1200" dirty="0" err="1">
              <a:latin typeface="Corbel" panose="020B0503020204020204"/>
            </a:rPr>
            <a:t>là</a:t>
          </a:r>
          <a:r>
            <a:rPr lang="en-US" sz="1600" kern="1200" dirty="0">
              <a:latin typeface="Corbel" panose="020B0503020204020204"/>
            </a:rPr>
            <a:t> </a:t>
          </a:r>
          <a:r>
            <a:rPr lang="en-US" sz="1600" kern="1200" dirty="0" err="1">
              <a:latin typeface="Corbel" panose="020B0503020204020204"/>
            </a:rPr>
            <a:t>chức</a:t>
          </a:r>
          <a:r>
            <a:rPr lang="en-US" sz="1600" kern="1200" dirty="0">
              <a:latin typeface="Corbel" panose="020B0503020204020204"/>
            </a:rPr>
            <a:t> </a:t>
          </a:r>
          <a:r>
            <a:rPr lang="en-US" sz="1600" kern="1200" dirty="0" err="1">
              <a:latin typeface="Corbel" panose="020B0503020204020204"/>
            </a:rPr>
            <a:t>năng</a:t>
          </a:r>
          <a:r>
            <a:rPr lang="en-US" sz="1600" kern="1200" dirty="0">
              <a:latin typeface="Corbel" panose="020B0503020204020204"/>
            </a:rPr>
            <a:t> </a:t>
          </a:r>
          <a:r>
            <a:rPr lang="en-US" sz="1600" kern="1200" dirty="0" err="1">
              <a:latin typeface="Corbel" panose="020B0503020204020204"/>
            </a:rPr>
            <a:t>khoảng</a:t>
          </a:r>
          <a:r>
            <a:rPr lang="en-US" sz="1600" kern="1200" dirty="0">
              <a:latin typeface="Corbel" panose="020B0503020204020204"/>
            </a:rPr>
            <a:t> </a:t>
          </a:r>
          <a:r>
            <a:rPr lang="en-US" sz="1600" kern="1200" dirty="0" err="1">
              <a:latin typeface="Corbel" panose="020B0503020204020204"/>
            </a:rPr>
            <a:t>cách</a:t>
          </a:r>
          <a:r>
            <a:rPr lang="en-US" sz="1600" kern="1200" dirty="0">
              <a:latin typeface="Corbel" panose="020B0503020204020204"/>
            </a:rPr>
            <a:t> </a:t>
          </a:r>
          <a:r>
            <a:rPr lang="en-US" sz="1600" kern="1200" dirty="0" err="1">
              <a:latin typeface="Corbel" panose="020B0503020204020204"/>
            </a:rPr>
            <a:t>xử</a:t>
          </a:r>
          <a:r>
            <a:rPr lang="en-US" sz="1600" kern="1200" dirty="0">
              <a:latin typeface="Corbel" panose="020B0503020204020204"/>
            </a:rPr>
            <a:t> </a:t>
          </a:r>
          <a:r>
            <a:rPr lang="en-US" sz="1600" kern="1200" dirty="0" err="1">
              <a:latin typeface="Corbel" panose="020B0503020204020204"/>
            </a:rPr>
            <a:t>phạt</a:t>
          </a:r>
          <a:r>
            <a:rPr lang="en-US" sz="1600" kern="1200" dirty="0">
              <a:latin typeface="Corbel" panose="020B0503020204020204"/>
            </a:rPr>
            <a:t> </a:t>
          </a:r>
          <a:r>
            <a:rPr lang="en-US" sz="1600" kern="1200" dirty="0" err="1">
              <a:latin typeface="Corbel" panose="020B0503020204020204"/>
            </a:rPr>
            <a:t>vận</a:t>
          </a:r>
          <a:r>
            <a:rPr lang="en-US" sz="1600" kern="1200" dirty="0">
              <a:latin typeface="Corbel" panose="020B0503020204020204"/>
            </a:rPr>
            <a:t> </a:t>
          </a:r>
          <a:r>
            <a:rPr lang="en-US" sz="1600" kern="1200" dirty="0" err="1">
              <a:latin typeface="Corbel" panose="020B0503020204020204"/>
            </a:rPr>
            <a:t>tốc</a:t>
          </a:r>
          <a:r>
            <a:rPr lang="en-US" sz="1600" kern="1200" dirty="0">
              <a:latin typeface="Corbel" panose="020B0503020204020204"/>
            </a:rPr>
            <a:t> </a:t>
          </a:r>
          <a:r>
            <a:rPr lang="en-US" sz="1600" kern="1200" dirty="0" err="1">
              <a:latin typeface="Corbel" panose="020B0503020204020204"/>
            </a:rPr>
            <a:t>dẫn</a:t>
          </a:r>
          <a:r>
            <a:rPr lang="en-US" sz="1600" kern="1200" dirty="0">
              <a:latin typeface="Corbel" panose="020B0503020204020204"/>
            </a:rPr>
            <a:t> </a:t>
          </a:r>
          <a:r>
            <a:rPr lang="en-US" sz="1600" kern="1200" dirty="0" err="1">
              <a:latin typeface="Corbel" panose="020B0503020204020204"/>
            </a:rPr>
            <a:t>đến</a:t>
          </a:r>
          <a:r>
            <a:rPr lang="en-US" sz="1600" kern="1200" dirty="0">
              <a:latin typeface="Corbel" panose="020B0503020204020204"/>
            </a:rPr>
            <a:t> </a:t>
          </a:r>
          <a:r>
            <a:rPr lang="en-US" sz="1600" kern="1200" dirty="0" err="1">
              <a:latin typeface="Corbel" panose="020B0503020204020204"/>
            </a:rPr>
            <a:t>quỹ</a:t>
          </a:r>
          <a:r>
            <a:rPr lang="en-US" sz="1600" kern="1200" dirty="0">
              <a:latin typeface="Corbel" panose="020B0503020204020204"/>
            </a:rPr>
            <a:t> </a:t>
          </a:r>
          <a:r>
            <a:rPr lang="en-US" sz="1600" kern="1200" dirty="0" err="1">
              <a:latin typeface="Corbel" panose="020B0503020204020204"/>
            </a:rPr>
            <a:t>đạo</a:t>
          </a:r>
          <a:r>
            <a:rPr lang="en-US" sz="1600" kern="1200" dirty="0">
              <a:latin typeface="Corbel" panose="020B0503020204020204"/>
            </a:rPr>
            <a:t> </a:t>
          </a:r>
          <a:r>
            <a:rPr lang="en-US" sz="1600" kern="1200" dirty="0" err="1">
              <a:latin typeface="Corbel" panose="020B0503020204020204"/>
            </a:rPr>
            <a:t>nguy</a:t>
          </a:r>
          <a:r>
            <a:rPr lang="en-US" sz="1600" kern="1200" dirty="0">
              <a:latin typeface="Corbel" panose="020B0503020204020204"/>
            </a:rPr>
            <a:t> </a:t>
          </a:r>
          <a:r>
            <a:rPr lang="en-US" sz="1600" kern="1200" dirty="0" err="1">
              <a:latin typeface="Corbel" panose="020B0503020204020204"/>
            </a:rPr>
            <a:t>hiểm</a:t>
          </a:r>
          <a:r>
            <a:rPr lang="en-US" sz="1600" kern="1200" dirty="0">
              <a:latin typeface="Corbel" panose="020B0503020204020204"/>
            </a:rPr>
            <a:t> </a:t>
          </a:r>
          <a:r>
            <a:rPr lang="en-US" sz="1600" kern="1200" dirty="0" err="1">
              <a:latin typeface="Corbel" panose="020B0503020204020204"/>
            </a:rPr>
            <a:t>gần</a:t>
          </a:r>
          <a:r>
            <a:rPr lang="en-US" sz="1600" kern="1200" dirty="0">
              <a:latin typeface="Corbel" panose="020B0503020204020204"/>
            </a:rPr>
            <a:t> </a:t>
          </a:r>
          <a:r>
            <a:rPr lang="en-US" sz="1600" kern="1200" dirty="0" err="1">
              <a:latin typeface="Corbel" panose="020B0503020204020204"/>
            </a:rPr>
            <a:t>chướng</a:t>
          </a:r>
          <a:r>
            <a:rPr lang="en-US" sz="1600" kern="1200" dirty="0">
              <a:latin typeface="Corbel" panose="020B0503020204020204"/>
            </a:rPr>
            <a:t> </a:t>
          </a:r>
          <a:r>
            <a:rPr lang="en-US" sz="1600" kern="1200" dirty="0" err="1">
              <a:latin typeface="Corbel" panose="020B0503020204020204"/>
            </a:rPr>
            <a:t>ngại</a:t>
          </a:r>
          <a:r>
            <a:rPr lang="en-US" sz="1600" kern="1200" dirty="0">
              <a:latin typeface="Corbel" panose="020B0503020204020204"/>
            </a:rPr>
            <a:t> </a:t>
          </a:r>
          <a:r>
            <a:rPr lang="en-US" sz="1600" kern="1200" dirty="0" err="1">
              <a:latin typeface="Corbel" panose="020B0503020204020204"/>
            </a:rPr>
            <a:t>vật</a:t>
          </a:r>
          <a:r>
            <a:rPr lang="en-US" sz="1600" kern="1200" dirty="0">
              <a:latin typeface="Corbel" panose="020B0503020204020204"/>
            </a:rPr>
            <a:t>. </a:t>
          </a:r>
          <a:r>
            <a:rPr lang="en-US" sz="1600" kern="1200" dirty="0" err="1">
              <a:latin typeface="Corbel" panose="020B0503020204020204"/>
            </a:rPr>
            <a:t>Mặt</a:t>
          </a:r>
          <a:r>
            <a:rPr lang="en-US" sz="1600" kern="1200" dirty="0">
              <a:latin typeface="Corbel" panose="020B0503020204020204"/>
            </a:rPr>
            <a:t> </a:t>
          </a:r>
          <a:r>
            <a:rPr lang="en-US" sz="1600" kern="1200" dirty="0" err="1">
              <a:latin typeface="Corbel" panose="020B0503020204020204"/>
            </a:rPr>
            <a:t>khác</a:t>
          </a:r>
          <a:r>
            <a:rPr lang="en-US" sz="1600" kern="1200" dirty="0">
              <a:latin typeface="Corbel" panose="020B0503020204020204"/>
            </a:rPr>
            <a:t>, FGM </a:t>
          </a:r>
          <a:r>
            <a:rPr lang="en-US" sz="1600" kern="1200" dirty="0" err="1">
              <a:latin typeface="Corbel" panose="020B0503020204020204"/>
            </a:rPr>
            <a:t>đã</a:t>
          </a:r>
          <a:r>
            <a:rPr lang="en-US" sz="1600" kern="1200" dirty="0">
              <a:latin typeface="Corbel" panose="020B0503020204020204"/>
            </a:rPr>
            <a:t> </a:t>
          </a:r>
          <a:r>
            <a:rPr lang="en-US" sz="1600" kern="1200" dirty="0" err="1">
              <a:latin typeface="Corbel" panose="020B0503020204020204"/>
            </a:rPr>
            <a:t>đảm</a:t>
          </a:r>
          <a:r>
            <a:rPr lang="en-US" sz="1600" kern="1200" dirty="0">
              <a:latin typeface="Corbel" panose="020B0503020204020204"/>
            </a:rPr>
            <a:t> </a:t>
          </a:r>
          <a:r>
            <a:rPr lang="en-US" sz="1600" kern="1200" dirty="0" err="1">
              <a:latin typeface="Corbel" panose="020B0503020204020204"/>
            </a:rPr>
            <a:t>bảo</a:t>
          </a:r>
          <a:r>
            <a:rPr lang="en-US" sz="1600" kern="1200" dirty="0">
              <a:latin typeface="Corbel" panose="020B0503020204020204"/>
            </a:rPr>
            <a:t> an </a:t>
          </a:r>
          <a:r>
            <a:rPr lang="en-US" sz="1600" kern="1200" dirty="0" err="1">
              <a:latin typeface="Corbel" panose="020B0503020204020204"/>
            </a:rPr>
            <a:t>toàn</a:t>
          </a:r>
          <a:r>
            <a:rPr lang="en-US" sz="1600" kern="1200" dirty="0">
              <a:latin typeface="Corbel" panose="020B0503020204020204"/>
            </a:rPr>
            <a:t> </a:t>
          </a:r>
          <a:r>
            <a:rPr lang="en-US" sz="1600" kern="1200" dirty="0" err="1">
              <a:latin typeface="Corbel" panose="020B0503020204020204"/>
            </a:rPr>
            <a:t>cho</a:t>
          </a:r>
          <a:r>
            <a:rPr lang="en-US" sz="1600" kern="1200" dirty="0">
              <a:latin typeface="Corbel" panose="020B0503020204020204"/>
            </a:rPr>
            <a:t> </a:t>
          </a:r>
          <a:r>
            <a:rPr lang="en-US" sz="1600" kern="1200" dirty="0" err="1">
              <a:latin typeface="Corbel" panose="020B0503020204020204"/>
            </a:rPr>
            <a:t>rô</a:t>
          </a:r>
          <a:r>
            <a:rPr lang="en-US" sz="1600" kern="1200" dirty="0">
              <a:latin typeface="Corbel" panose="020B0503020204020204"/>
            </a:rPr>
            <a:t> </a:t>
          </a:r>
          <a:r>
            <a:rPr lang="en-US" sz="1600" kern="1200" dirty="0" err="1">
              <a:latin typeface="Corbel" panose="020B0503020204020204"/>
            </a:rPr>
            <a:t>bốt</a:t>
          </a:r>
          <a:r>
            <a:rPr lang="en-US" sz="1600" kern="1200" dirty="0">
              <a:latin typeface="Corbel" panose="020B0503020204020204"/>
            </a:rPr>
            <a:t> do </a:t>
          </a:r>
          <a:r>
            <a:rPr lang="en-US" sz="1600" kern="1200" dirty="0" err="1">
              <a:latin typeface="Corbel" panose="020B0503020204020204"/>
            </a:rPr>
            <a:t>hướng</a:t>
          </a:r>
          <a:r>
            <a:rPr lang="en-US" sz="1600" kern="1200" dirty="0">
              <a:latin typeface="Corbel" panose="020B0503020204020204"/>
            </a:rPr>
            <a:t> robot </a:t>
          </a:r>
          <a:r>
            <a:rPr lang="en-US" sz="1600" kern="1200" dirty="0" err="1">
              <a:latin typeface="Corbel" panose="020B0503020204020204"/>
            </a:rPr>
            <a:t>đến</a:t>
          </a:r>
          <a:r>
            <a:rPr lang="en-US" sz="1600" kern="1200" dirty="0">
              <a:latin typeface="Corbel" panose="020B0503020204020204"/>
            </a:rPr>
            <a:t> </a:t>
          </a:r>
          <a:r>
            <a:rPr lang="en-US" sz="1600" kern="1200" dirty="0" err="1">
              <a:latin typeface="Corbel" panose="020B0503020204020204"/>
            </a:rPr>
            <a:t>trung</a:t>
          </a:r>
          <a:r>
            <a:rPr lang="en-US" sz="1600" kern="1200" dirty="0">
              <a:latin typeface="Corbel" panose="020B0503020204020204"/>
            </a:rPr>
            <a:t> </a:t>
          </a:r>
          <a:r>
            <a:rPr lang="en-US" sz="1600" kern="1200" dirty="0" err="1">
              <a:latin typeface="Corbel" panose="020B0503020204020204"/>
            </a:rPr>
            <a:t>tâm</a:t>
          </a:r>
          <a:r>
            <a:rPr lang="en-US" sz="1600" kern="1200" dirty="0">
              <a:latin typeface="Corbel" panose="020B0503020204020204"/>
            </a:rPr>
            <a:t> </a:t>
          </a:r>
          <a:r>
            <a:rPr lang="en-US" sz="1600" kern="1200" dirty="0" err="1">
              <a:latin typeface="Corbel" panose="020B0503020204020204"/>
            </a:rPr>
            <a:t>khoảng</a:t>
          </a:r>
          <a:r>
            <a:rPr lang="en-US" sz="1600" kern="1200" dirty="0">
              <a:latin typeface="Corbel" panose="020B0503020204020204"/>
            </a:rPr>
            <a:t> </a:t>
          </a:r>
          <a:r>
            <a:rPr lang="en-US" sz="1600" kern="1200" dirty="0" err="1">
              <a:latin typeface="Corbel" panose="020B0503020204020204"/>
            </a:rPr>
            <a:t>trống</a:t>
          </a:r>
          <a:r>
            <a:rPr lang="en-US" sz="1600" kern="1200" dirty="0">
              <a:latin typeface="Corbel" panose="020B0503020204020204"/>
            </a:rPr>
            <a:t> </a:t>
          </a:r>
          <a:r>
            <a:rPr lang="en-US" sz="1600" kern="1200" dirty="0" err="1">
              <a:latin typeface="Corbel" panose="020B0503020204020204"/>
            </a:rPr>
            <a:t>lớn</a:t>
          </a:r>
          <a:r>
            <a:rPr lang="en-US" sz="1600" kern="1200" dirty="0">
              <a:latin typeface="Corbel" panose="020B0503020204020204"/>
            </a:rPr>
            <a:t> </a:t>
          </a:r>
          <a:r>
            <a:rPr lang="en-US" sz="1600" kern="1200" dirty="0" err="1">
              <a:latin typeface="Corbel" panose="020B0503020204020204"/>
            </a:rPr>
            <a:t>nhất</a:t>
          </a:r>
          <a:r>
            <a:rPr lang="en-US" sz="1600" kern="1200" dirty="0">
              <a:latin typeface="Corbel" panose="020B0503020204020204"/>
            </a:rPr>
            <a:t> </a:t>
          </a:r>
          <a:r>
            <a:rPr lang="en-US" sz="1600" kern="1200" dirty="0" err="1">
              <a:latin typeface="Corbel" panose="020B0503020204020204"/>
            </a:rPr>
            <a:t>hiện</a:t>
          </a:r>
          <a:r>
            <a:rPr lang="en-US" sz="1600" kern="1200" dirty="0">
              <a:latin typeface="Corbel" panose="020B0503020204020204"/>
            </a:rPr>
            <a:t> </a:t>
          </a:r>
          <a:r>
            <a:rPr lang="en-US" sz="1600" kern="1200" dirty="0" err="1">
              <a:latin typeface="Corbel" panose="020B0503020204020204"/>
            </a:rPr>
            <a:t>có</a:t>
          </a:r>
          <a:r>
            <a:rPr lang="en-US" sz="1600" kern="1200" dirty="0">
              <a:latin typeface="Corbel" panose="020B0503020204020204"/>
            </a:rPr>
            <a:t>. Do </a:t>
          </a:r>
          <a:r>
            <a:rPr lang="en-US" sz="1600" kern="1200" dirty="0" err="1">
              <a:latin typeface="Corbel" panose="020B0503020204020204"/>
            </a:rPr>
            <a:t>đó</a:t>
          </a:r>
          <a:r>
            <a:rPr lang="en-US" sz="1600" kern="1200" dirty="0">
              <a:latin typeface="Corbel" panose="020B0503020204020204"/>
            </a:rPr>
            <a:t>, </a:t>
          </a:r>
          <a:r>
            <a:rPr lang="en-US" sz="1600" kern="1200" dirty="0" err="1">
              <a:latin typeface="Corbel" panose="020B0503020204020204"/>
            </a:rPr>
            <a:t>chức</a:t>
          </a:r>
          <a:r>
            <a:rPr lang="en-US" sz="1600" kern="1200" dirty="0">
              <a:latin typeface="Corbel" panose="020B0503020204020204"/>
            </a:rPr>
            <a:t> </a:t>
          </a:r>
          <a:r>
            <a:rPr lang="en-US" sz="1600" kern="1200" dirty="0" err="1">
              <a:latin typeface="Corbel" panose="020B0503020204020204"/>
            </a:rPr>
            <a:t>năng</a:t>
          </a:r>
          <a:r>
            <a:rPr lang="en-US" sz="1600" kern="1200" dirty="0">
              <a:latin typeface="Corbel" panose="020B0503020204020204"/>
            </a:rPr>
            <a:t> </a:t>
          </a:r>
          <a:r>
            <a:rPr lang="en-US" sz="1600" kern="1200" dirty="0" err="1">
              <a:latin typeface="Corbel" panose="020B0503020204020204"/>
            </a:rPr>
            <a:t>khoảng</a:t>
          </a:r>
          <a:r>
            <a:rPr lang="en-US" sz="1600" kern="1200" dirty="0">
              <a:latin typeface="Corbel" panose="020B0503020204020204"/>
            </a:rPr>
            <a:t> </a:t>
          </a:r>
          <a:r>
            <a:rPr lang="en-US" sz="1600" kern="1200" dirty="0" err="1">
              <a:latin typeface="Corbel" panose="020B0503020204020204"/>
            </a:rPr>
            <a:t>cách</a:t>
          </a:r>
          <a:r>
            <a:rPr lang="en-US" sz="1600" kern="1200" dirty="0">
              <a:latin typeface="Corbel" panose="020B0503020204020204"/>
            </a:rPr>
            <a:t> </a:t>
          </a:r>
          <a:r>
            <a:rPr lang="en-US" sz="1600" kern="1200" dirty="0" err="1">
              <a:latin typeface="Corbel" panose="020B0503020204020204"/>
            </a:rPr>
            <a:t>của</a:t>
          </a:r>
          <a:r>
            <a:rPr lang="en-US" sz="1600" kern="1200" dirty="0">
              <a:latin typeface="Corbel" panose="020B0503020204020204"/>
            </a:rPr>
            <a:t> DWA </a:t>
          </a:r>
          <a:r>
            <a:rPr lang="en-US" sz="1600" kern="1200" dirty="0" err="1">
              <a:latin typeface="Corbel" panose="020B0503020204020204"/>
            </a:rPr>
            <a:t>trở</a:t>
          </a:r>
          <a:r>
            <a:rPr lang="en-US" sz="1600" kern="1200" dirty="0">
              <a:latin typeface="Corbel" panose="020B0503020204020204"/>
            </a:rPr>
            <a:t> </a:t>
          </a:r>
          <a:r>
            <a:rPr lang="en-US" sz="1600" kern="1200" dirty="0" err="1">
              <a:latin typeface="Corbel" panose="020B0503020204020204"/>
            </a:rPr>
            <a:t>nên</a:t>
          </a:r>
          <a:r>
            <a:rPr lang="en-US" sz="1600" kern="1200" dirty="0">
              <a:latin typeface="Corbel" panose="020B0503020204020204"/>
            </a:rPr>
            <a:t> </a:t>
          </a:r>
          <a:r>
            <a:rPr lang="en-US" sz="1600" kern="1200" dirty="0" err="1">
              <a:latin typeface="Corbel" panose="020B0503020204020204"/>
            </a:rPr>
            <a:t>dư</a:t>
          </a:r>
          <a:r>
            <a:rPr lang="en-US" sz="1600" kern="1200" dirty="0">
              <a:latin typeface="Corbel" panose="020B0503020204020204"/>
            </a:rPr>
            <a:t> </a:t>
          </a:r>
          <a:r>
            <a:rPr lang="en-US" sz="1600" kern="1200" dirty="0" err="1">
              <a:latin typeface="Corbel" panose="020B0503020204020204"/>
            </a:rPr>
            <a:t>thừa</a:t>
          </a:r>
          <a:r>
            <a:rPr lang="en-US" sz="1600" kern="1200" dirty="0">
              <a:latin typeface="Corbel" panose="020B0503020204020204"/>
            </a:rPr>
            <a:t> </a:t>
          </a:r>
          <a:r>
            <a:rPr lang="en-US" sz="1600" kern="1200" dirty="0" err="1">
              <a:latin typeface="Corbel" panose="020B0503020204020204"/>
            </a:rPr>
            <a:t>vì</a:t>
          </a:r>
          <a:r>
            <a:rPr lang="en-US" sz="1600" kern="1200" dirty="0">
              <a:latin typeface="Corbel" panose="020B0503020204020204"/>
            </a:rPr>
            <a:t> FGM </a:t>
          </a:r>
          <a:r>
            <a:rPr lang="en-US" sz="1600" kern="1200" dirty="0" err="1">
              <a:latin typeface="Corbel" panose="020B0503020204020204"/>
            </a:rPr>
            <a:t>rất</a:t>
          </a:r>
          <a:r>
            <a:rPr lang="en-US" sz="1600" kern="1200" dirty="0">
              <a:latin typeface="Corbel" panose="020B0503020204020204"/>
            </a:rPr>
            <a:t> </a:t>
          </a:r>
          <a:r>
            <a:rPr lang="en-US" sz="1600" kern="1200" dirty="0" err="1">
              <a:latin typeface="Corbel" panose="020B0503020204020204"/>
            </a:rPr>
            <a:t>hiệu</a:t>
          </a:r>
          <a:r>
            <a:rPr lang="en-US" sz="1600" kern="1200" dirty="0">
              <a:latin typeface="Corbel" panose="020B0503020204020204"/>
            </a:rPr>
            <a:t> </a:t>
          </a:r>
          <a:r>
            <a:rPr lang="en-US" sz="1600" kern="1200" dirty="0" err="1">
              <a:latin typeface="Corbel" panose="020B0503020204020204"/>
            </a:rPr>
            <a:t>quả</a:t>
          </a:r>
          <a:r>
            <a:rPr lang="en-US" sz="1600" kern="1200" dirty="0">
              <a:latin typeface="Corbel" panose="020B0503020204020204"/>
            </a:rPr>
            <a:t> </a:t>
          </a:r>
          <a:r>
            <a:rPr lang="en-US" sz="1600" kern="1200" dirty="0" err="1">
              <a:latin typeface="Corbel" panose="020B0503020204020204"/>
            </a:rPr>
            <a:t>trong</a:t>
          </a:r>
          <a:r>
            <a:rPr lang="en-US" sz="1600" kern="1200" dirty="0">
              <a:latin typeface="Corbel" panose="020B0503020204020204"/>
            </a:rPr>
            <a:t> </a:t>
          </a:r>
          <a:r>
            <a:rPr lang="en-US" sz="1600" kern="1200" dirty="0" err="1">
              <a:latin typeface="Corbel" panose="020B0503020204020204"/>
            </a:rPr>
            <a:t>việc</a:t>
          </a:r>
          <a:r>
            <a:rPr lang="en-US" sz="1600" kern="1200" dirty="0">
              <a:latin typeface="Corbel" panose="020B0503020204020204"/>
            </a:rPr>
            <a:t> </a:t>
          </a:r>
          <a:r>
            <a:rPr lang="en-US" sz="1600" kern="1200" dirty="0" err="1">
              <a:latin typeface="Corbel" panose="020B0503020204020204"/>
            </a:rPr>
            <a:t>tính</a:t>
          </a:r>
          <a:r>
            <a:rPr lang="en-US" sz="1600" kern="1200" dirty="0">
              <a:latin typeface="Corbel" panose="020B0503020204020204"/>
            </a:rPr>
            <a:t> </a:t>
          </a:r>
          <a:r>
            <a:rPr lang="en-US" sz="1600" kern="1200" dirty="0" err="1">
              <a:latin typeface="Corbel" panose="020B0503020204020204"/>
            </a:rPr>
            <a:t>toán</a:t>
          </a:r>
          <a:r>
            <a:rPr lang="en-US" sz="1600" kern="1200" dirty="0">
              <a:latin typeface="Corbel" panose="020B0503020204020204"/>
            </a:rPr>
            <a:t> </a:t>
          </a:r>
          <a:r>
            <a:rPr lang="en-US" sz="1600" kern="1200" dirty="0" err="1">
              <a:latin typeface="Corbel" panose="020B0503020204020204"/>
            </a:rPr>
            <a:t>hướng</a:t>
          </a:r>
          <a:r>
            <a:rPr lang="en-US" sz="1600" kern="1200" dirty="0">
              <a:latin typeface="Corbel" panose="020B0503020204020204"/>
            </a:rPr>
            <a:t> di </a:t>
          </a:r>
          <a:r>
            <a:rPr lang="en-US" sz="1600" kern="1200" dirty="0" err="1">
              <a:latin typeface="Corbel" panose="020B0503020204020204"/>
            </a:rPr>
            <a:t>chuyển</a:t>
          </a:r>
          <a:r>
            <a:rPr lang="en-US" sz="1600" kern="1200" dirty="0">
              <a:latin typeface="Corbel" panose="020B0503020204020204"/>
            </a:rPr>
            <a:t> an </a:t>
          </a:r>
          <a:r>
            <a:rPr lang="en-US" sz="1600" kern="1200" dirty="0" err="1">
              <a:latin typeface="Corbel" panose="020B0503020204020204"/>
            </a:rPr>
            <a:t>toàn</a:t>
          </a:r>
          <a:r>
            <a:rPr lang="en-US" sz="1600" kern="1200" dirty="0">
              <a:latin typeface="Corbel" panose="020B0503020204020204"/>
            </a:rPr>
            <a:t>.</a:t>
          </a:r>
          <a:endParaRPr lang="en-US" sz="1600" kern="1200" dirty="0"/>
        </a:p>
        <a:p>
          <a:pPr marL="171450" lvl="1" indent="-171450" algn="l" defTabSz="711200" rtl="0">
            <a:lnSpc>
              <a:spcPct val="90000"/>
            </a:lnSpc>
            <a:spcBef>
              <a:spcPct val="0"/>
            </a:spcBef>
            <a:spcAft>
              <a:spcPct val="15000"/>
            </a:spcAft>
            <a:buChar char="•"/>
          </a:pPr>
          <a:r>
            <a:rPr lang="en-US" sz="1600" kern="1200" dirty="0">
              <a:latin typeface="Corbel" panose="020B0503020204020204"/>
            </a:rPr>
            <a:t>Chức năng vận tốc đảm bảo rằng robot hoạt động ở tốc độ tuyến tính tối đa cho phép. Hàm đánh giá này được chuẩn hóa và tính toán như trong biểu thức (4). Chức năng này cung cấp hiệu ứng tối đa hóa tốc độ cho hàm mục tiêu ngoại trừ nó ở gần vị trí mục tiêu.</a:t>
          </a:r>
        </a:p>
        <a:p>
          <a:pPr marL="171450" lvl="1" indent="-171450" algn="l" defTabSz="711200">
            <a:lnSpc>
              <a:spcPct val="90000"/>
            </a:lnSpc>
            <a:spcBef>
              <a:spcPct val="0"/>
            </a:spcBef>
            <a:spcAft>
              <a:spcPct val="15000"/>
            </a:spcAft>
            <a:buChar char="•"/>
          </a:pPr>
          <a:endParaRPr lang="en-US" sz="1600" kern="1200" dirty="0">
            <a:latin typeface="Corbel" panose="020B0503020204020204"/>
          </a:endParaRPr>
        </a:p>
        <a:p>
          <a:pPr marL="171450" lvl="1" indent="-171450" algn="l" defTabSz="711200">
            <a:lnSpc>
              <a:spcPct val="90000"/>
            </a:lnSpc>
            <a:spcBef>
              <a:spcPct val="0"/>
            </a:spcBef>
            <a:spcAft>
              <a:spcPct val="15000"/>
            </a:spcAft>
            <a:buChar char="•"/>
          </a:pPr>
          <a:endParaRPr lang="en-US" sz="1600" kern="1200" dirty="0">
            <a:latin typeface="Corbel" panose="020B0503020204020204"/>
          </a:endParaRPr>
        </a:p>
        <a:p>
          <a:pPr marL="171450" lvl="1" indent="-171450" algn="l" defTabSz="711200">
            <a:lnSpc>
              <a:spcPct val="90000"/>
            </a:lnSpc>
            <a:spcBef>
              <a:spcPct val="0"/>
            </a:spcBef>
            <a:spcAft>
              <a:spcPct val="15000"/>
            </a:spcAft>
            <a:buChar char="•"/>
          </a:pPr>
          <a:endParaRPr lang="en-US" sz="1600" kern="1200" dirty="0">
            <a:latin typeface="Corbel" panose="020B0503020204020204"/>
          </a:endParaRPr>
        </a:p>
        <a:p>
          <a:pPr marL="171450" lvl="1" indent="-171450" algn="l" defTabSz="711200" rtl="0">
            <a:lnSpc>
              <a:spcPct val="90000"/>
            </a:lnSpc>
            <a:spcBef>
              <a:spcPct val="0"/>
            </a:spcBef>
            <a:spcAft>
              <a:spcPct val="15000"/>
            </a:spcAft>
            <a:buChar char="•"/>
          </a:pPr>
          <a:r>
            <a:rPr lang="en-US" sz="1600" kern="1200" dirty="0">
              <a:latin typeface="Corbel" panose="020B0503020204020204"/>
            </a:rPr>
            <a:t>Chức năng tiêu đề so sánh góc tiêu đề cuối cùng của cặp vận tốc và góc dẫn hướng thu được từ FGM. Sự khác biệt về góc này được sử dụng để tạo ra điểm tiêu đề. Hàm này được chuẩn hóa và tính toán như trong biểu thức (5). Trong phương trình này Δθ biểu thị góc chênh lệch giữa các hướng này.</a:t>
          </a:r>
        </a:p>
        <a:p>
          <a:pPr marL="171450" lvl="1" indent="-171450" algn="l" defTabSz="711200">
            <a:lnSpc>
              <a:spcPct val="90000"/>
            </a:lnSpc>
            <a:spcBef>
              <a:spcPct val="0"/>
            </a:spcBef>
            <a:spcAft>
              <a:spcPct val="15000"/>
            </a:spcAft>
            <a:buChar char="•"/>
          </a:pPr>
          <a:endParaRPr lang="en-US" sz="1600" kern="1200" dirty="0">
            <a:latin typeface="Corbel" panose="020B0503020204020204"/>
          </a:endParaRPr>
        </a:p>
        <a:p>
          <a:pPr marL="171450" lvl="1" indent="-171450" algn="l" defTabSz="711200">
            <a:lnSpc>
              <a:spcPct val="90000"/>
            </a:lnSpc>
            <a:spcBef>
              <a:spcPct val="0"/>
            </a:spcBef>
            <a:spcAft>
              <a:spcPct val="15000"/>
            </a:spcAft>
            <a:buChar char="•"/>
          </a:pPr>
          <a:endParaRPr lang="en-US" sz="1600" kern="1200" dirty="0">
            <a:latin typeface="Corbel" panose="020B0503020204020204"/>
          </a:endParaRPr>
        </a:p>
        <a:p>
          <a:pPr marL="171450" lvl="1" indent="-171450" algn="l" defTabSz="711200">
            <a:lnSpc>
              <a:spcPct val="90000"/>
            </a:lnSpc>
            <a:spcBef>
              <a:spcPct val="0"/>
            </a:spcBef>
            <a:spcAft>
              <a:spcPct val="15000"/>
            </a:spcAft>
            <a:buChar char="•"/>
          </a:pPr>
          <a:endParaRPr lang="en-US" sz="1600" kern="1200" dirty="0">
            <a:latin typeface="Corbel" panose="020B0503020204020204"/>
          </a:endParaRPr>
        </a:p>
        <a:p>
          <a:pPr marL="171450" lvl="1" indent="-171450" algn="l" defTabSz="711200" rtl="0">
            <a:lnSpc>
              <a:spcPct val="90000"/>
            </a:lnSpc>
            <a:spcBef>
              <a:spcPct val="0"/>
            </a:spcBef>
            <a:spcAft>
              <a:spcPct val="15000"/>
            </a:spcAft>
            <a:buChar char="•"/>
          </a:pPr>
          <a:r>
            <a:rPr lang="en-US" sz="1600" kern="1200" dirty="0">
              <a:latin typeface="Corbel" panose="020B0503020204020204"/>
            </a:rPr>
            <a:t>Hàm mục tiêu của FGM-DW là một thành phần của các chức năng vận tốc và tiêu đề được minh họa trong biểu thức (6).</a:t>
          </a:r>
        </a:p>
        <a:p>
          <a:pPr marL="171450" lvl="1" indent="-171450" algn="l" defTabSz="711200">
            <a:lnSpc>
              <a:spcPct val="90000"/>
            </a:lnSpc>
            <a:spcBef>
              <a:spcPct val="0"/>
            </a:spcBef>
            <a:spcAft>
              <a:spcPct val="15000"/>
            </a:spcAft>
            <a:buChar char="•"/>
          </a:pPr>
          <a:endParaRPr lang="en-US" sz="1600" kern="1200" dirty="0">
            <a:latin typeface="Corbel" panose="020B0503020204020204"/>
          </a:endParaRPr>
        </a:p>
        <a:p>
          <a:pPr marL="171450" lvl="1" indent="-171450" algn="l" defTabSz="711200">
            <a:lnSpc>
              <a:spcPct val="90000"/>
            </a:lnSpc>
            <a:spcBef>
              <a:spcPct val="0"/>
            </a:spcBef>
            <a:spcAft>
              <a:spcPct val="15000"/>
            </a:spcAft>
            <a:buChar char="•"/>
          </a:pPr>
          <a:endParaRPr lang="en-US" sz="1600" kern="1200" dirty="0">
            <a:latin typeface="Corbel" panose="020B0503020204020204"/>
          </a:endParaRPr>
        </a:p>
        <a:p>
          <a:pPr marL="171450" lvl="1" indent="-171450" algn="l" defTabSz="711200">
            <a:lnSpc>
              <a:spcPct val="90000"/>
            </a:lnSpc>
            <a:spcBef>
              <a:spcPct val="0"/>
            </a:spcBef>
            <a:spcAft>
              <a:spcPct val="15000"/>
            </a:spcAft>
            <a:buChar char="•"/>
          </a:pPr>
          <a:endParaRPr lang="en-US" sz="1600" kern="1200" dirty="0">
            <a:latin typeface="Corbel" panose="020B0503020204020204"/>
          </a:endParaRPr>
        </a:p>
      </dsp:txBody>
      <dsp:txXfrm>
        <a:off x="0" y="397398"/>
        <a:ext cx="9698180" cy="6048000"/>
      </dsp:txXfrm>
    </dsp:sp>
    <dsp:sp modelId="{1C09369D-FB24-4B92-8D88-F9EB44D25C13}">
      <dsp:nvSpPr>
        <dsp:cNvPr id="0" name=""/>
        <dsp:cNvSpPr/>
      </dsp:nvSpPr>
      <dsp:spPr>
        <a:xfrm>
          <a:off x="484909" y="161238"/>
          <a:ext cx="6788726" cy="47232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598" tIns="0" rIns="256598" bIns="0" numCol="1" spcCol="1270" anchor="ctr" anchorCtr="0">
          <a:noAutofit/>
        </a:bodyPr>
        <a:lstStyle/>
        <a:p>
          <a:pPr marL="0" lvl="0" indent="0" algn="l" defTabSz="711200" rtl="0">
            <a:lnSpc>
              <a:spcPct val="90000"/>
            </a:lnSpc>
            <a:spcBef>
              <a:spcPct val="0"/>
            </a:spcBef>
            <a:spcAft>
              <a:spcPct val="35000"/>
            </a:spcAft>
            <a:buNone/>
          </a:pPr>
          <a:r>
            <a:rPr lang="en-US" sz="1600" kern="1200" dirty="0">
              <a:latin typeface="Corbel" panose="020B0503020204020204"/>
            </a:rPr>
            <a:t>Objective function calculation</a:t>
          </a:r>
          <a:endParaRPr lang="en-US" sz="1600" kern="1200" dirty="0"/>
        </a:p>
      </dsp:txBody>
      <dsp:txXfrm>
        <a:off x="507966" y="184295"/>
        <a:ext cx="6742612" cy="42620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jpeg>
</file>

<file path=ppt/media/image57.jpe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jpeg>
</file>

<file path=ppt/media/image86.gif>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9DC460-325C-42B2-85D0-EB0E69A92716}" type="datetimeFigureOut">
              <a:rPr lang="en-US" smtClean="0"/>
              <a:t>6/19/2023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A68705-E03E-4272-824D-3B38E774C684}" type="slidenum">
              <a:rPr lang="en-US" smtClean="0"/>
              <a:t>‹#›</a:t>
            </a:fld>
            <a:endParaRPr lang="en-US"/>
          </a:p>
        </p:txBody>
      </p:sp>
    </p:spTree>
    <p:extLst>
      <p:ext uri="{BB962C8B-B14F-4D97-AF65-F5344CB8AC3E}">
        <p14:creationId xmlns:p14="http://schemas.microsoft.com/office/powerpoint/2010/main" val="1942765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A68705-E03E-4272-824D-3B38E774C684}" type="slidenum">
              <a:rPr lang="en-US" smtClean="0"/>
              <a:t>1</a:t>
            </a:fld>
            <a:endParaRPr lang="en-US"/>
          </a:p>
        </p:txBody>
      </p:sp>
    </p:spTree>
    <p:extLst>
      <p:ext uri="{BB962C8B-B14F-4D97-AF65-F5344CB8AC3E}">
        <p14:creationId xmlns:p14="http://schemas.microsoft.com/office/powerpoint/2010/main" val="1477561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A68705-E03E-4272-824D-3B38E774C684}" type="slidenum">
              <a:rPr lang="en-US" smtClean="0"/>
              <a:t>3</a:t>
            </a:fld>
            <a:endParaRPr lang="en-US"/>
          </a:p>
        </p:txBody>
      </p:sp>
    </p:spTree>
    <p:extLst>
      <p:ext uri="{BB962C8B-B14F-4D97-AF65-F5344CB8AC3E}">
        <p14:creationId xmlns:p14="http://schemas.microsoft.com/office/powerpoint/2010/main" val="2395607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A68705-E03E-4272-824D-3B38E774C684}" type="slidenum">
              <a:rPr lang="en-US" smtClean="0"/>
              <a:t>4</a:t>
            </a:fld>
            <a:endParaRPr lang="en-US"/>
          </a:p>
        </p:txBody>
      </p:sp>
    </p:spTree>
    <p:extLst>
      <p:ext uri="{BB962C8B-B14F-4D97-AF65-F5344CB8AC3E}">
        <p14:creationId xmlns:p14="http://schemas.microsoft.com/office/powerpoint/2010/main" val="1389571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A68705-E03E-4272-824D-3B38E774C684}" type="slidenum">
              <a:rPr lang="en-US" smtClean="0"/>
              <a:t>25</a:t>
            </a:fld>
            <a:endParaRPr lang="en-US"/>
          </a:p>
        </p:txBody>
      </p:sp>
    </p:spTree>
    <p:extLst>
      <p:ext uri="{BB962C8B-B14F-4D97-AF65-F5344CB8AC3E}">
        <p14:creationId xmlns:p14="http://schemas.microsoft.com/office/powerpoint/2010/main" val="1260607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A68705-E03E-4272-824D-3B38E774C684}" type="slidenum">
              <a:rPr lang="en-US" smtClean="0"/>
              <a:t>26</a:t>
            </a:fld>
            <a:endParaRPr lang="en-US"/>
          </a:p>
        </p:txBody>
      </p:sp>
    </p:spTree>
    <p:extLst>
      <p:ext uri="{BB962C8B-B14F-4D97-AF65-F5344CB8AC3E}">
        <p14:creationId xmlns:p14="http://schemas.microsoft.com/office/powerpoint/2010/main" val="39022398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A68705-E03E-4272-824D-3B38E774C684}" type="slidenum">
              <a:rPr lang="en-US" smtClean="0"/>
              <a:t>27</a:t>
            </a:fld>
            <a:endParaRPr lang="en-US"/>
          </a:p>
        </p:txBody>
      </p:sp>
    </p:spTree>
    <p:extLst>
      <p:ext uri="{BB962C8B-B14F-4D97-AF65-F5344CB8AC3E}">
        <p14:creationId xmlns:p14="http://schemas.microsoft.com/office/powerpoint/2010/main" val="1910633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A68705-E03E-4272-824D-3B38E774C684}" type="slidenum">
              <a:rPr lang="en-US" smtClean="0"/>
              <a:t>28</a:t>
            </a:fld>
            <a:endParaRPr lang="en-US"/>
          </a:p>
        </p:txBody>
      </p:sp>
    </p:spTree>
    <p:extLst>
      <p:ext uri="{BB962C8B-B14F-4D97-AF65-F5344CB8AC3E}">
        <p14:creationId xmlns:p14="http://schemas.microsoft.com/office/powerpoint/2010/main" val="42690788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A68705-E03E-4272-824D-3B38E774C684}" type="slidenum">
              <a:rPr lang="en-US" smtClean="0"/>
              <a:t>29</a:t>
            </a:fld>
            <a:endParaRPr lang="en-US"/>
          </a:p>
        </p:txBody>
      </p:sp>
    </p:spTree>
    <p:extLst>
      <p:ext uri="{BB962C8B-B14F-4D97-AF65-F5344CB8AC3E}">
        <p14:creationId xmlns:p14="http://schemas.microsoft.com/office/powerpoint/2010/main" val="3721668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A68705-E03E-4272-824D-3B38E774C684}" type="slidenum">
              <a:rPr lang="en-US" smtClean="0"/>
              <a:t>30</a:t>
            </a:fld>
            <a:endParaRPr lang="en-US"/>
          </a:p>
        </p:txBody>
      </p:sp>
    </p:spTree>
    <p:extLst>
      <p:ext uri="{BB962C8B-B14F-4D97-AF65-F5344CB8AC3E}">
        <p14:creationId xmlns:p14="http://schemas.microsoft.com/office/powerpoint/2010/main" val="19702321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506733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6/19/2023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212943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857849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16342463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2471639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6/19/2023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5997527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6/19/2023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6019067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8564050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5854975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302836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9340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509A250-FF31-4206-8172-F9D3106AACB1}" type="datetimeFigureOut">
              <a:rPr lang="en-US" dirty="0"/>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7538846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913483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6/19/2023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718095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6/19/2023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420097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6/19/2023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030162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9223344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890316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07095661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61098333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887514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40355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76402578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980354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9869987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0783026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45873506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00463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0"/>
            <a:ext cx="10058400" cy="1143000"/>
          </a:xfrm>
          <a:prstGeom prst="rect">
            <a:avLst/>
          </a:prstGeo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149683094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lvl1pPr marL="0">
              <a:defRPr/>
            </a:lvl1pPr>
          </a:lstStyle>
          <a:p>
            <a:r>
              <a:rPr lang="en-US"/>
              <a:t>Click to edit Master title style</a:t>
            </a:r>
          </a:p>
        </p:txBody>
      </p:sp>
      <p:sp>
        <p:nvSpPr>
          <p:cNvPr id="3" name="Content Placeholder 2"/>
          <p:cNvSpPr>
            <a:spLocks noGrp="1"/>
          </p:cNvSpPr>
          <p:nvPr>
            <p:ph idx="1"/>
          </p:nvPr>
        </p:nvSpPr>
        <p:spPr>
          <a:xfrm>
            <a:off x="1097280" y="1845734"/>
            <a:ext cx="10058400" cy="40233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302840057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a:prstGeom prst="rect">
            <a:avLst/>
          </a:prstGeo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a:prstGeom prst="rect">
            <a:avLst/>
          </a:prstGeo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134792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6" name="Footer Placeholder 5"/>
          <p:cNvSpPr>
            <a:spLocks noGrp="1"/>
          </p:cNvSpPr>
          <p:nvPr>
            <p:ph type="ftr" sz="quarter" idx="11"/>
          </p:nvPr>
        </p:nvSpPr>
        <p:spPr>
          <a:xfrm>
            <a:off x="3686185" y="6459785"/>
            <a:ext cx="4822804"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84655837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a:prstGeom prst="rect">
            <a:avLst/>
          </a:prstGeo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a:prstGeom prst="rect">
            <a:avLst/>
          </a:prstGeo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8" name="Footer Placeholder 7"/>
          <p:cNvSpPr>
            <a:spLocks noGrp="1"/>
          </p:cNvSpPr>
          <p:nvPr>
            <p:ph type="ftr" sz="quarter" idx="11"/>
          </p:nvPr>
        </p:nvSpPr>
        <p:spPr>
          <a:xfrm>
            <a:off x="3686185" y="6459785"/>
            <a:ext cx="4822804"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1879815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dirty="0"/>
              <a:t>6/19/2023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66513248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4" name="Footer Placeholder 3"/>
          <p:cNvSpPr>
            <a:spLocks noGrp="1"/>
          </p:cNvSpPr>
          <p:nvPr>
            <p:ph type="ftr" sz="quarter" idx="11"/>
          </p:nvPr>
        </p:nvSpPr>
        <p:spPr>
          <a:xfrm>
            <a:off x="3686185" y="6459785"/>
            <a:ext cx="4822804"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324708033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8" name="Footer Placeholder 7"/>
          <p:cNvSpPr>
            <a:spLocks noGrp="1"/>
          </p:cNvSpPr>
          <p:nvPr>
            <p:ph type="ftr" sz="quarter" idx="11"/>
          </p:nvPr>
        </p:nvSpPr>
        <p:spPr>
          <a:xfrm>
            <a:off x="3686185" y="6459785"/>
            <a:ext cx="4822804" cy="365125"/>
          </a:xfrm>
          <a:prstGeom prst="rect">
            <a:avLst/>
          </a:prstGeom>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187541136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a:prstGeom prst="rect">
            <a:avLst/>
          </a:prstGeo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a:prstGeom prst="rect">
            <a:avLst/>
          </a:prstGeo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fld id="{02295907-AE19-4CD4-869A-7B6F74FB3080}" type="datetimeFigureOut">
              <a:rPr lang="en-US" smtClean="0"/>
              <a:t>6/19/2023</a:t>
            </a:fld>
            <a:endParaRPr lang="en-US"/>
          </a:p>
        </p:txBody>
      </p:sp>
      <p:sp>
        <p:nvSpPr>
          <p:cNvPr id="6" name="Footer Placeholder 5"/>
          <p:cNvSpPr>
            <a:spLocks noGrp="1"/>
          </p:cNvSpPr>
          <p:nvPr>
            <p:ph type="ftr" sz="quarter" idx="11"/>
          </p:nvPr>
        </p:nvSpPr>
        <p:spPr>
          <a:xfrm>
            <a:off x="4800600" y="6459785"/>
            <a:ext cx="4648200" cy="365125"/>
          </a:xfrm>
          <a:prstGeom prst="rect">
            <a:avLst/>
          </a:prstGeo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lvl1pPr>
              <a:defRPr>
                <a:solidFill>
                  <a:schemeClr val="tx2"/>
                </a:solidFill>
              </a:defRPr>
            </a:lvl1pPr>
          </a:lstStyle>
          <a:p>
            <a:fld id="{CC2E927C-DB82-4723-BDCB-DA394E214DBE}" type="slidenum">
              <a:rPr lang="en-US" smtClean="0"/>
              <a:t>‹#›</a:t>
            </a:fld>
            <a:endParaRPr lang="en-US"/>
          </a:p>
        </p:txBody>
      </p:sp>
    </p:spTree>
    <p:extLst>
      <p:ext uri="{BB962C8B-B14F-4D97-AF65-F5344CB8AC3E}">
        <p14:creationId xmlns:p14="http://schemas.microsoft.com/office/powerpoint/2010/main" val="24487135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a:prstGeom prst="rect">
            <a:avLst/>
          </a:prstGeo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prstGeom prst="rect">
            <a:avLst/>
          </a:prstGeo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3"/>
            <a:ext cx="10113264" cy="594360"/>
          </a:xfrm>
          <a:prstGeom prst="rect">
            <a:avLst/>
          </a:prstGeo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6" name="Footer Placeholder 5"/>
          <p:cNvSpPr>
            <a:spLocks noGrp="1"/>
          </p:cNvSpPr>
          <p:nvPr>
            <p:ph type="ftr" sz="quarter" idx="11"/>
          </p:nvPr>
        </p:nvSpPr>
        <p:spPr>
          <a:xfrm>
            <a:off x="3686185" y="6459785"/>
            <a:ext cx="4822804"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7732183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1097280" y="1845734"/>
            <a:ext cx="10058400" cy="4023360"/>
          </a:xfrm>
          <a:prstGeom prst="rect">
            <a:avLst/>
          </a:prstGeo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52445301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4778"/>
            <a:ext cx="7734300" cy="5757422"/>
          </a:xfrm>
          <a:prstGeom prst="rect">
            <a:avLst/>
          </a:prstGeo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6/19/2023</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8669058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dirty="0"/>
              <a:t>6/19/2023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157433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6/19/2023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71317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6/19/2023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526216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6/19/2023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359377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6/19/2023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601687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3.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6/19/2023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a:p>
        </p:txBody>
      </p:sp>
    </p:spTree>
    <p:extLst>
      <p:ext uri="{BB962C8B-B14F-4D97-AF65-F5344CB8AC3E}">
        <p14:creationId xmlns:p14="http://schemas.microsoft.com/office/powerpoint/2010/main" val="1821427309"/>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 id="2147483783" r:id="rId15"/>
    <p:sldLayoutId id="2147483784" r:id="rId16"/>
    <p:sldLayoutId id="2147483785"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6/19/2023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54105298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5400000">
            <a:off x="-3046616" y="3046615"/>
            <a:ext cx="6858002" cy="7647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56724283"/>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hyperlink" Target="https://creativecommons.org/licenses/by-sa/3.0/"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hyperlink" Target="https://ihsvn.com/review/nha-khoa-dong-nam"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s://www.frontiersin.org/articles/10.3389/fnbot.2017.00028/full" TargetMode="External"/><Relationship Id="rId3" Type="http://schemas.openxmlformats.org/officeDocument/2006/relationships/image" Target="../media/image21.jpeg"/><Relationship Id="rId7" Type="http://schemas.openxmlformats.org/officeDocument/2006/relationships/image" Target="../media/image24.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jpeg"/><Relationship Id="rId4" Type="http://schemas.openxmlformats.org/officeDocument/2006/relationships/hyperlink" Target="http://stackoverflow.com/questions/6007822/finding-path-obstacles-in-a-2d-image" TargetMode="External"/><Relationship Id="rId9"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5.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6.jpeg"/><Relationship Id="rId1" Type="http://schemas.openxmlformats.org/officeDocument/2006/relationships/slideLayout" Target="../slideLayouts/slideLayout19.xml"/><Relationship Id="rId6" Type="http://schemas.openxmlformats.org/officeDocument/2006/relationships/hyperlink" Target="https://24hinh.vn/threads/chieu-sang-trong-phim-va-tv-phan-4-chieu-sang-3-diem.175/" TargetMode="External"/><Relationship Id="rId5" Type="http://schemas.openxmlformats.org/officeDocument/2006/relationships/image" Target="../media/image32.jpeg"/><Relationship Id="rId4" Type="http://schemas.openxmlformats.org/officeDocument/2006/relationships/hyperlink" Target="https://www.diendan.org/khoa-hoc-ky-thuat/phat-hien-song-hap-dan" TargetMode="External"/></Relationships>
</file>

<file path=ppt/slides/_rels/slide3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6.jpeg"/><Relationship Id="rId1" Type="http://schemas.openxmlformats.org/officeDocument/2006/relationships/slideLayout" Target="../slideLayouts/slideLayout19.xml"/><Relationship Id="rId5" Type="http://schemas.openxmlformats.org/officeDocument/2006/relationships/image" Target="../media/image41.png"/><Relationship Id="rId4" Type="http://schemas.openxmlformats.org/officeDocument/2006/relationships/image" Target="../media/image40.png"/></Relationships>
</file>

<file path=ppt/slides/_rels/slide4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47.png"/></Relationships>
</file>

<file path=ppt/slides/_rels/slide5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51.png"/></Relationships>
</file>

<file path=ppt/slides/_rels/slide5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54.jpeg"/></Relationships>
</file>

<file path=ppt/slides/_rels/slide5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57.jpeg"/></Relationships>
</file>

<file path=ppt/slides/_rels/slide6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59.png"/></Relationships>
</file>

<file path=ppt/slides/_rels/slide6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61.png"/></Relationships>
</file>

<file path=ppt/slides/_rels/slide6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63.png"/></Relationships>
</file>

<file path=ppt/slides/_rels/slide6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65.png"/></Relationships>
</file>

<file path=ppt/slides/_rels/slide65.xml.rels><?xml version="1.0" encoding="UTF-8" standalone="yes"?>
<Relationships xmlns="http://schemas.openxmlformats.org/package/2006/relationships"><Relationship Id="rId3" Type="http://schemas.openxmlformats.org/officeDocument/2006/relationships/image" Target="../media/image66.png"/><Relationship Id="rId7" Type="http://schemas.openxmlformats.org/officeDocument/2006/relationships/image" Target="../media/image70.png"/><Relationship Id="rId2" Type="http://schemas.openxmlformats.org/officeDocument/2006/relationships/image" Target="../media/image6.jpeg"/><Relationship Id="rId1" Type="http://schemas.openxmlformats.org/officeDocument/2006/relationships/slideLayout" Target="../slideLayouts/slideLayout19.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67.png"/></Relationships>
</file>

<file path=ppt/slides/_rels/slide66.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jpeg"/><Relationship Id="rId1" Type="http://schemas.openxmlformats.org/officeDocument/2006/relationships/slideLayout" Target="../slideLayouts/slideLayout19.xml"/><Relationship Id="rId5" Type="http://schemas.openxmlformats.org/officeDocument/2006/relationships/image" Target="../media/image72.png"/><Relationship Id="rId4" Type="http://schemas.openxmlformats.org/officeDocument/2006/relationships/image" Target="../media/image71.png"/></Relationships>
</file>

<file path=ppt/slides/_rels/slide67.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74.png"/></Relationships>
</file>

<file path=ppt/slides/_rels/slide6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76.png"/></Relationships>
</file>

<file path=ppt/slides/_rels/slide6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2.xml"/><Relationship Id="rId1" Type="http://schemas.openxmlformats.org/officeDocument/2006/relationships/video" Target="https://www.youtube.com/embed/aaOB-ErYq6Y?feature=oembed" TargetMode="External"/></Relationships>
</file>

<file path=ppt/slides/_rels/slide7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71.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79.png"/></Relationships>
</file>

<file path=ppt/slides/_rels/slide72.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81.png"/></Relationships>
</file>

<file path=ppt/slides/_rels/slide73.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83.png"/></Relationships>
</file>

<file path=ppt/slides/_rels/slide74.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75.xml.rels><?xml version="1.0" encoding="UTF-8" standalone="yes"?>
<Relationships xmlns="http://schemas.openxmlformats.org/package/2006/relationships"><Relationship Id="rId3" Type="http://schemas.openxmlformats.org/officeDocument/2006/relationships/image" Target="../media/image85.jpe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86.gif"/></Relationships>
</file>

<file path=ppt/slides/_rels/slide7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7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7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6.jpeg"/><Relationship Id="rId1" Type="http://schemas.openxmlformats.org/officeDocument/2006/relationships/slideLayout" Target="../slideLayouts/slideLayout19.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79.xml.rels><?xml version="1.0" encoding="UTF-8" standalone="yes"?>
<Relationships xmlns="http://schemas.openxmlformats.org/package/2006/relationships"><Relationship Id="rId8" Type="http://schemas.openxmlformats.org/officeDocument/2006/relationships/image" Target="../media/image88.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6.jpeg"/><Relationship Id="rId1" Type="http://schemas.openxmlformats.org/officeDocument/2006/relationships/slideLayout" Target="../slideLayouts/slideLayout19.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 Id="rId9" Type="http://schemas.openxmlformats.org/officeDocument/2006/relationships/image" Target="../media/image89.png"/></Relationships>
</file>

<file path=ppt/slides/_rels/slide8.xml.rels><?xml version="1.0" encoding="UTF-8" standalone="yes"?>
<Relationships xmlns="http://schemas.openxmlformats.org/package/2006/relationships"><Relationship Id="rId3" Type="http://schemas.openxmlformats.org/officeDocument/2006/relationships/hyperlink" Target="http://arduino.vn/tags/gioi-thieu-ve-nghanh-ky-thuat-dieu-khien-tu-dong" TargetMode="External"/><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6.jpeg"/><Relationship Id="rId1" Type="http://schemas.openxmlformats.org/officeDocument/2006/relationships/slideLayout" Target="../slideLayouts/slideLayout19.xml"/><Relationship Id="rId6" Type="http://schemas.openxmlformats.org/officeDocument/2006/relationships/diagramColors" Target="../diagrams/colors9.xml"/><Relationship Id="rId5" Type="http://schemas.openxmlformats.org/officeDocument/2006/relationships/diagramQuickStyle" Target="../diagrams/quickStyle9.xml"/><Relationship Id="rId10" Type="http://schemas.openxmlformats.org/officeDocument/2006/relationships/image" Target="../media/image92.png"/><Relationship Id="rId4" Type="http://schemas.openxmlformats.org/officeDocument/2006/relationships/diagramLayout" Target="../diagrams/layout9.xml"/><Relationship Id="rId9" Type="http://schemas.openxmlformats.org/officeDocument/2006/relationships/image" Target="../media/image91.png"/></Relationships>
</file>

<file path=ppt/slides/_rels/slide81.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6.jpeg"/><Relationship Id="rId1" Type="http://schemas.openxmlformats.org/officeDocument/2006/relationships/slideLayout" Target="../slideLayouts/slideLayout19.xml"/><Relationship Id="rId4" Type="http://schemas.openxmlformats.org/officeDocument/2006/relationships/image" Target="../media/image94.png"/></Relationships>
</file>

<file path=ppt/slides/_rels/slide82.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D25CA7-8756-F0D9-118D-E385AB14010D}"/>
              </a:ext>
            </a:extLst>
          </p:cNvPr>
          <p:cNvPicPr>
            <a:picLocks noChangeAspect="1"/>
          </p:cNvPicPr>
          <p:nvPr/>
        </p:nvPicPr>
        <p:blipFill rotWithShape="1">
          <a:blip r:embed="rId4"/>
          <a:srcRect/>
          <a:stretch/>
        </p:blipFill>
        <p:spPr>
          <a:xfrm>
            <a:off x="19744" y="10"/>
            <a:ext cx="12152532" cy="6857990"/>
          </a:xfrm>
          <a:prstGeom prst="rect">
            <a:avLst/>
          </a:prstGeom>
        </p:spPr>
      </p:pic>
      <p:sp>
        <p:nvSpPr>
          <p:cNvPr id="5" name="TextBox 4">
            <a:extLst>
              <a:ext uri="{FF2B5EF4-FFF2-40B4-BE49-F238E27FC236}">
                <a16:creationId xmlns:a16="http://schemas.microsoft.com/office/drawing/2014/main" id="{754ECBE2-3738-899B-E97F-4E52C313734D}"/>
              </a:ext>
            </a:extLst>
          </p:cNvPr>
          <p:cNvSpPr txBox="1"/>
          <p:nvPr/>
        </p:nvSpPr>
        <p:spPr>
          <a:xfrm>
            <a:off x="1287477" y="2839279"/>
            <a:ext cx="8825658" cy="332958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b="1" err="1">
                <a:solidFill>
                  <a:srgbClr val="FFFFFF"/>
                </a:solidFill>
                <a:latin typeface="Times New Roman"/>
                <a:ea typeface="+mj-ea"/>
                <a:cs typeface="Times New Roman"/>
              </a:rPr>
              <a:t>Chủ</a:t>
            </a:r>
            <a:r>
              <a:rPr lang="en-US" sz="5000" b="1">
                <a:solidFill>
                  <a:srgbClr val="FFFFFF"/>
                </a:solidFill>
                <a:latin typeface="Times New Roman"/>
                <a:ea typeface="+mj-ea"/>
                <a:cs typeface="Times New Roman"/>
              </a:rPr>
              <a:t> </a:t>
            </a:r>
            <a:r>
              <a:rPr lang="en-US" sz="5000" b="1" err="1">
                <a:solidFill>
                  <a:srgbClr val="FFFFFF"/>
                </a:solidFill>
                <a:latin typeface="Times New Roman"/>
                <a:ea typeface="+mj-ea"/>
                <a:cs typeface="Times New Roman"/>
              </a:rPr>
              <a:t>đề</a:t>
            </a:r>
            <a:r>
              <a:rPr lang="en-US" sz="5000" b="1">
                <a:solidFill>
                  <a:srgbClr val="FFFFFF"/>
                </a:solidFill>
                <a:latin typeface="Times New Roman"/>
                <a:ea typeface="+mj-ea"/>
                <a:cs typeface="Times New Roman"/>
              </a:rPr>
              <a:t>: </a:t>
            </a:r>
            <a:endParaRPr lang="en-US" sz="5000" b="1">
              <a:solidFill>
                <a:srgbClr val="FFFFFF"/>
              </a:solidFill>
              <a:latin typeface="Times New Roman" panose="02020603050405020304" pitchFamily="18" charset="0"/>
              <a:ea typeface="+mj-ea"/>
              <a:cs typeface="Times New Roman" panose="02020603050405020304" pitchFamily="18" charset="0"/>
            </a:endParaRPr>
          </a:p>
          <a:p>
            <a:pPr>
              <a:lnSpc>
                <a:spcPct val="90000"/>
              </a:lnSpc>
              <a:spcBef>
                <a:spcPct val="0"/>
              </a:spcBef>
              <a:spcAft>
                <a:spcPts val="600"/>
              </a:spcAft>
            </a:pPr>
            <a:r>
              <a:rPr lang="en-US" sz="4000" b="1" err="1">
                <a:solidFill>
                  <a:srgbClr val="FFFFFF"/>
                </a:solidFill>
                <a:latin typeface="Times New Roman"/>
                <a:ea typeface="+mj-ea"/>
                <a:cs typeface="Times New Roman"/>
              </a:rPr>
              <a:t>Xây</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dựng</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hệ</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thống</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phát</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hiện</a:t>
            </a:r>
          </a:p>
          <a:p>
            <a:pPr>
              <a:lnSpc>
                <a:spcPct val="90000"/>
              </a:lnSpc>
              <a:spcBef>
                <a:spcPct val="0"/>
              </a:spcBef>
              <a:spcAft>
                <a:spcPts val="600"/>
              </a:spcAft>
            </a:pPr>
            <a:r>
              <a:rPr lang="en-US" sz="4000" b="1" err="1">
                <a:solidFill>
                  <a:srgbClr val="FFFFFF"/>
                </a:solidFill>
                <a:latin typeface="Times New Roman"/>
                <a:ea typeface="+mj-ea"/>
                <a:cs typeface="Times New Roman"/>
              </a:rPr>
              <a:t>và</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Tránh</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vật</a:t>
            </a:r>
            <a:r>
              <a:rPr lang="en-US" sz="4000" b="1">
                <a:solidFill>
                  <a:srgbClr val="FFFFFF"/>
                </a:solidFill>
                <a:latin typeface="Times New Roman"/>
                <a:ea typeface="+mj-ea"/>
                <a:cs typeface="Times New Roman"/>
              </a:rPr>
              <a:t> cản </a:t>
            </a:r>
            <a:r>
              <a:rPr lang="en-US" sz="4000" b="1" err="1">
                <a:solidFill>
                  <a:srgbClr val="FFFFFF"/>
                </a:solidFill>
                <a:latin typeface="Times New Roman"/>
                <a:ea typeface="+mj-ea"/>
                <a:cs typeface="Times New Roman"/>
              </a:rPr>
              <a:t>cho</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hệ</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tự</a:t>
            </a:r>
            <a:r>
              <a:rPr lang="en-US" sz="4000" b="1">
                <a:solidFill>
                  <a:srgbClr val="FFFFFF"/>
                </a:solidFill>
                <a:latin typeface="Times New Roman"/>
                <a:ea typeface="+mj-ea"/>
                <a:cs typeface="Times New Roman"/>
              </a:rPr>
              <a:t> </a:t>
            </a:r>
            <a:r>
              <a:rPr lang="en-US" sz="4000" b="1" err="1">
                <a:solidFill>
                  <a:srgbClr val="FFFFFF"/>
                </a:solidFill>
                <a:latin typeface="Times New Roman"/>
                <a:ea typeface="+mj-ea"/>
                <a:cs typeface="Times New Roman"/>
              </a:rPr>
              <a:t>hành</a:t>
            </a:r>
            <a:endParaRPr lang="en-US" sz="4000" b="1" err="1">
              <a:solidFill>
                <a:srgbClr val="FFFFFF"/>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23367226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5" name="Rectangle 11">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B7F0402B-FC14-5A6D-BFD1-20BC92FEF725}"/>
              </a:ext>
            </a:extLst>
          </p:cNvPr>
          <p:cNvSpPr>
            <a:spLocks noGrp="1"/>
          </p:cNvSpPr>
          <p:nvPr>
            <p:ph type="title"/>
          </p:nvPr>
        </p:nvSpPr>
        <p:spPr>
          <a:xfrm>
            <a:off x="648930" y="629266"/>
            <a:ext cx="6188190" cy="1622321"/>
          </a:xfrm>
        </p:spPr>
        <p:txBody>
          <a:bodyPr>
            <a:noAutofit/>
          </a:bodyPr>
          <a:lstStyle/>
          <a:p>
            <a:r>
              <a:rPr lang="en-US" sz="3200" dirty="0" err="1">
                <a:solidFill>
                  <a:srgbClr val="EBEBEB"/>
                </a:solidFill>
                <a:latin typeface="Times New Roman"/>
                <a:cs typeface="Times New Roman"/>
              </a:rPr>
              <a:t>Hệ</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thống</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tự</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hành</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đem</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lại</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một</a:t>
            </a:r>
            <a:r>
              <a:rPr lang="en-US" sz="3200" dirty="0">
                <a:solidFill>
                  <a:srgbClr val="EBEBEB"/>
                </a:solidFill>
                <a:latin typeface="Times New Roman"/>
                <a:cs typeface="Times New Roman"/>
              </a:rPr>
              <a:t> ý </a:t>
            </a:r>
            <a:r>
              <a:rPr lang="en-US" sz="3200" dirty="0" err="1">
                <a:solidFill>
                  <a:srgbClr val="EBEBEB"/>
                </a:solidFill>
                <a:latin typeface="Times New Roman"/>
                <a:cs typeface="Times New Roman"/>
              </a:rPr>
              <a:t>nghĩa</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vô</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cùng</a:t>
            </a:r>
            <a:r>
              <a:rPr lang="en-US" sz="3200" dirty="0">
                <a:solidFill>
                  <a:srgbClr val="EBEBEB"/>
                </a:solidFill>
                <a:latin typeface="Times New Roman"/>
                <a:cs typeface="Times New Roman"/>
              </a:rPr>
              <a:t> to </a:t>
            </a:r>
            <a:r>
              <a:rPr lang="en-US" sz="3200" dirty="0" err="1">
                <a:solidFill>
                  <a:srgbClr val="EBEBEB"/>
                </a:solidFill>
                <a:latin typeface="Times New Roman"/>
                <a:cs typeface="Times New Roman"/>
              </a:rPr>
              <a:t>lớn</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đối</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với</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đời</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sống</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sinh</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hoạt</a:t>
            </a:r>
            <a:r>
              <a:rPr lang="en-US" sz="3200" dirty="0">
                <a:solidFill>
                  <a:srgbClr val="EBEBEB"/>
                </a:solidFill>
                <a:latin typeface="Times New Roman"/>
                <a:cs typeface="Times New Roman"/>
              </a:rPr>
              <a:t> </a:t>
            </a:r>
            <a:r>
              <a:rPr lang="en-US" sz="3200" dirty="0" err="1">
                <a:solidFill>
                  <a:srgbClr val="EBEBEB"/>
                </a:solidFill>
                <a:latin typeface="Times New Roman"/>
                <a:cs typeface="Times New Roman"/>
              </a:rPr>
              <a:t>của</a:t>
            </a:r>
            <a:r>
              <a:rPr lang="en-US" sz="3200" dirty="0">
                <a:solidFill>
                  <a:srgbClr val="EBEBEB"/>
                </a:solidFill>
                <a:latin typeface="Times New Roman"/>
                <a:cs typeface="Times New Roman"/>
              </a:rPr>
              <a:t> con </a:t>
            </a:r>
            <a:r>
              <a:rPr lang="en-US" sz="3200" dirty="0" err="1">
                <a:solidFill>
                  <a:srgbClr val="EBEBEB"/>
                </a:solidFill>
                <a:latin typeface="Times New Roman"/>
                <a:cs typeface="Times New Roman"/>
              </a:rPr>
              <a:t>người</a:t>
            </a:r>
            <a:endParaRPr lang="en-US" sz="3200">
              <a:solidFill>
                <a:srgbClr val="EBEBEB"/>
              </a:solidFill>
              <a:latin typeface="Times New Roman"/>
              <a:cs typeface="Times New Roman"/>
            </a:endParaRPr>
          </a:p>
        </p:txBody>
      </p:sp>
      <p:sp>
        <p:nvSpPr>
          <p:cNvPr id="14"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5" name="Picture 5" descr="A picture containing floor&#10;&#10;Description automatically generated">
            <a:extLst>
              <a:ext uri="{FF2B5EF4-FFF2-40B4-BE49-F238E27FC236}">
                <a16:creationId xmlns:a16="http://schemas.microsoft.com/office/drawing/2014/main" id="{C8B0378E-5128-59E8-7484-B724577C6766}"/>
              </a:ext>
            </a:extLst>
          </p:cNvPr>
          <p:cNvPicPr>
            <a:picLocks noChangeAspect="1"/>
          </p:cNvPicPr>
          <p:nvPr/>
        </p:nvPicPr>
        <p:blipFill rotWithShape="1">
          <a:blip r:embed="rId3"/>
          <a:srcRect t="10392" r="2" b="19414"/>
          <a:stretch/>
        </p:blipFill>
        <p:spPr>
          <a:xfrm>
            <a:off x="7220078" y="10"/>
            <a:ext cx="4971922" cy="2285990"/>
          </a:xfrm>
          <a:custGeom>
            <a:avLst/>
            <a:gdLst/>
            <a:ahLst/>
            <a:cxnLst/>
            <a:rect l="l" t="t" r="r" b="b"/>
            <a:pathLst>
              <a:path w="4971922" h="2286000">
                <a:moveTo>
                  <a:pt x="0" y="0"/>
                </a:moveTo>
                <a:lnTo>
                  <a:pt x="1343538" y="0"/>
                </a:lnTo>
                <a:lnTo>
                  <a:pt x="1343538" y="1"/>
                </a:lnTo>
                <a:lnTo>
                  <a:pt x="4971922" y="1"/>
                </a:lnTo>
                <a:lnTo>
                  <a:pt x="4971922" y="2286000"/>
                </a:lnTo>
                <a:lnTo>
                  <a:pt x="232518" y="2286000"/>
                </a:lnTo>
                <a:lnTo>
                  <a:pt x="227089" y="2167128"/>
                </a:lnTo>
                <a:lnTo>
                  <a:pt x="218852" y="2014881"/>
                </a:lnTo>
                <a:lnTo>
                  <a:pt x="210952" y="1861947"/>
                </a:lnTo>
                <a:lnTo>
                  <a:pt x="200867" y="1709014"/>
                </a:lnTo>
                <a:lnTo>
                  <a:pt x="188764" y="1554023"/>
                </a:lnTo>
                <a:lnTo>
                  <a:pt x="176662" y="1401090"/>
                </a:lnTo>
                <a:lnTo>
                  <a:pt x="162710" y="1245413"/>
                </a:lnTo>
                <a:lnTo>
                  <a:pt x="147414" y="1089051"/>
                </a:lnTo>
                <a:lnTo>
                  <a:pt x="131278" y="934746"/>
                </a:lnTo>
                <a:lnTo>
                  <a:pt x="112452" y="778383"/>
                </a:lnTo>
                <a:lnTo>
                  <a:pt x="92281" y="622707"/>
                </a:lnTo>
                <a:lnTo>
                  <a:pt x="72278" y="466344"/>
                </a:lnTo>
                <a:lnTo>
                  <a:pt x="48914" y="310668"/>
                </a:lnTo>
                <a:lnTo>
                  <a:pt x="25045" y="155677"/>
                </a:lnTo>
                <a:close/>
              </a:path>
            </a:pathLst>
          </a:custGeom>
        </p:spPr>
      </p:pic>
      <p:sp>
        <p:nvSpPr>
          <p:cNvPr id="16" name="Content Placeholder 8">
            <a:extLst>
              <a:ext uri="{FF2B5EF4-FFF2-40B4-BE49-F238E27FC236}">
                <a16:creationId xmlns:a16="http://schemas.microsoft.com/office/drawing/2014/main" id="{AD1B6233-608F-0B4C-2A4F-23F2A5AD0FE8}"/>
              </a:ext>
            </a:extLst>
          </p:cNvPr>
          <p:cNvSpPr>
            <a:spLocks noGrp="1"/>
          </p:cNvSpPr>
          <p:nvPr>
            <p:ph idx="1"/>
          </p:nvPr>
        </p:nvSpPr>
        <p:spPr>
          <a:xfrm>
            <a:off x="648930" y="2438400"/>
            <a:ext cx="6188189" cy="3785419"/>
          </a:xfrm>
        </p:spPr>
        <p:txBody>
          <a:bodyPr vert="horz" lIns="91440" tIns="45720" rIns="91440" bIns="45720" rtlCol="0" anchor="t">
            <a:normAutofit/>
          </a:bodyPr>
          <a:lstStyle/>
          <a:p>
            <a:r>
              <a:rPr lang="en-US" dirty="0">
                <a:solidFill>
                  <a:srgbClr val="FFFFFF"/>
                </a:solidFill>
                <a:latin typeface="Times New Roman"/>
                <a:cs typeface="Times New Roman"/>
              </a:rPr>
              <a:t>Robot </a:t>
            </a:r>
            <a:r>
              <a:rPr lang="en-US" dirty="0" err="1">
                <a:solidFill>
                  <a:srgbClr val="FFFFFF"/>
                </a:solidFill>
                <a:latin typeface="Times New Roman"/>
                <a:cs typeface="Times New Roman"/>
              </a:rPr>
              <a:t>phục</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vụ</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khách</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trong</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nhà</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hàng</a:t>
            </a:r>
            <a:endParaRPr lang="en-US">
              <a:solidFill>
                <a:srgbClr val="FFFFFF"/>
              </a:solidFill>
              <a:latin typeface="Times New Roman"/>
              <a:cs typeface="Times New Roman"/>
            </a:endParaRPr>
          </a:p>
          <a:p>
            <a:pPr>
              <a:buClr>
                <a:srgbClr val="8AD0D6"/>
              </a:buClr>
            </a:pPr>
            <a:r>
              <a:rPr lang="en-US" dirty="0">
                <a:solidFill>
                  <a:srgbClr val="FFFFFF"/>
                </a:solidFill>
                <a:latin typeface="Times New Roman"/>
                <a:cs typeface="Times New Roman"/>
              </a:rPr>
              <a:t>Robot </a:t>
            </a:r>
            <a:r>
              <a:rPr lang="en-US" dirty="0" err="1">
                <a:solidFill>
                  <a:srgbClr val="FFFFFF"/>
                </a:solidFill>
                <a:latin typeface="Times New Roman"/>
                <a:cs typeface="Times New Roman"/>
              </a:rPr>
              <a:t>hỗ</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trợ</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cho</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bệnh</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nhân</a:t>
            </a:r>
            <a:endParaRPr lang="en-US">
              <a:solidFill>
                <a:srgbClr val="FFFFFF"/>
              </a:solidFill>
              <a:latin typeface="Times New Roman"/>
              <a:cs typeface="Times New Roman"/>
            </a:endParaRPr>
          </a:p>
          <a:p>
            <a:pPr>
              <a:buClr>
                <a:srgbClr val="8AD0D6"/>
              </a:buClr>
            </a:pPr>
            <a:r>
              <a:rPr lang="en-US" dirty="0">
                <a:solidFill>
                  <a:srgbClr val="FFFFFF"/>
                </a:solidFill>
                <a:latin typeface="Times New Roman"/>
                <a:cs typeface="Times New Roman"/>
              </a:rPr>
              <a:t>Robot </a:t>
            </a:r>
            <a:r>
              <a:rPr lang="en-US" dirty="0" err="1">
                <a:solidFill>
                  <a:srgbClr val="FFFFFF"/>
                </a:solidFill>
                <a:latin typeface="Times New Roman"/>
                <a:cs typeface="Times New Roman"/>
              </a:rPr>
              <a:t>giao</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hàng</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trong</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các</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đợt</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dịch</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truyền</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nhiễm</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nguy</a:t>
            </a:r>
            <a:r>
              <a:rPr lang="en-US" dirty="0">
                <a:solidFill>
                  <a:srgbClr val="FFFFFF"/>
                </a:solidFill>
                <a:latin typeface="Times New Roman"/>
                <a:cs typeface="Times New Roman"/>
              </a:rPr>
              <a:t> </a:t>
            </a:r>
            <a:r>
              <a:rPr lang="en-US" dirty="0" err="1">
                <a:solidFill>
                  <a:srgbClr val="FFFFFF"/>
                </a:solidFill>
                <a:latin typeface="Times New Roman"/>
                <a:cs typeface="Times New Roman"/>
              </a:rPr>
              <a:t>hiểm</a:t>
            </a:r>
            <a:endParaRPr lang="en-US">
              <a:solidFill>
                <a:srgbClr val="FFFFFF"/>
              </a:solidFill>
              <a:latin typeface="Times New Roman"/>
              <a:cs typeface="Times New Roman"/>
            </a:endParaRPr>
          </a:p>
        </p:txBody>
      </p:sp>
      <p:pic>
        <p:nvPicPr>
          <p:cNvPr id="4" name="Picture 4" descr="A picture containing person, indoor&#10;&#10;Description automatically generated">
            <a:extLst>
              <a:ext uri="{FF2B5EF4-FFF2-40B4-BE49-F238E27FC236}">
                <a16:creationId xmlns:a16="http://schemas.microsoft.com/office/drawing/2014/main" id="{0BF1BB68-C54D-D178-A494-A49C9B85B1E5}"/>
              </a:ext>
            </a:extLst>
          </p:cNvPr>
          <p:cNvPicPr>
            <a:picLocks noChangeAspect="1"/>
          </p:cNvPicPr>
          <p:nvPr/>
        </p:nvPicPr>
        <p:blipFill rotWithShape="1">
          <a:blip r:embed="rId4"/>
          <a:srcRect t="18197" r="-2" b="4879"/>
          <a:stretch/>
        </p:blipFill>
        <p:spPr>
          <a:xfrm>
            <a:off x="7437114" y="2286000"/>
            <a:ext cx="4754886" cy="2286000"/>
          </a:xfrm>
          <a:custGeom>
            <a:avLst/>
            <a:gdLst/>
            <a:ahLst/>
            <a:cxnLst/>
            <a:rect l="l" t="t" r="r" b="b"/>
            <a:pathLst>
              <a:path w="4754886" h="2286000">
                <a:moveTo>
                  <a:pt x="15482" y="0"/>
                </a:moveTo>
                <a:lnTo>
                  <a:pt x="4754886" y="0"/>
                </a:lnTo>
                <a:lnTo>
                  <a:pt x="4754886" y="2286000"/>
                </a:lnTo>
                <a:lnTo>
                  <a:pt x="0" y="2286000"/>
                </a:lnTo>
                <a:lnTo>
                  <a:pt x="8036" y="2135352"/>
                </a:lnTo>
                <a:lnTo>
                  <a:pt x="12742" y="2007793"/>
                </a:lnTo>
                <a:lnTo>
                  <a:pt x="17953" y="1877492"/>
                </a:lnTo>
                <a:lnTo>
                  <a:pt x="22827" y="1745133"/>
                </a:lnTo>
                <a:lnTo>
                  <a:pt x="26021" y="1612087"/>
                </a:lnTo>
                <a:lnTo>
                  <a:pt x="28879" y="1476299"/>
                </a:lnTo>
                <a:lnTo>
                  <a:pt x="31904" y="1339139"/>
                </a:lnTo>
                <a:lnTo>
                  <a:pt x="33921" y="1199236"/>
                </a:lnTo>
                <a:lnTo>
                  <a:pt x="33921" y="1057961"/>
                </a:lnTo>
                <a:lnTo>
                  <a:pt x="34930" y="915315"/>
                </a:lnTo>
                <a:lnTo>
                  <a:pt x="33921" y="771297"/>
                </a:lnTo>
                <a:lnTo>
                  <a:pt x="31904" y="625221"/>
                </a:lnTo>
                <a:lnTo>
                  <a:pt x="30055" y="479146"/>
                </a:lnTo>
                <a:lnTo>
                  <a:pt x="26021" y="331013"/>
                </a:lnTo>
                <a:lnTo>
                  <a:pt x="21819" y="181509"/>
                </a:lnTo>
                <a:lnTo>
                  <a:pt x="16944" y="32004"/>
                </a:lnTo>
                <a:close/>
              </a:path>
            </a:pathLst>
          </a:custGeom>
        </p:spPr>
      </p:pic>
      <p:pic>
        <p:nvPicPr>
          <p:cNvPr id="3" name="Picture 5">
            <a:extLst>
              <a:ext uri="{FF2B5EF4-FFF2-40B4-BE49-F238E27FC236}">
                <a16:creationId xmlns:a16="http://schemas.microsoft.com/office/drawing/2014/main" id="{7C746CCC-AE85-9714-CFFE-60AB01630B3B}"/>
              </a:ext>
            </a:extLst>
          </p:cNvPr>
          <p:cNvPicPr>
            <a:picLocks noChangeAspect="1"/>
          </p:cNvPicPr>
          <p:nvPr/>
        </p:nvPicPr>
        <p:blipFill rotWithShape="1">
          <a:blip r:embed="rId5"/>
          <a:srcRect t="17499" r="2" b="18659"/>
          <a:stretch/>
        </p:blipFill>
        <p:spPr>
          <a:xfrm>
            <a:off x="7218902" y="4572000"/>
            <a:ext cx="4973099" cy="2286000"/>
          </a:xfrm>
          <a:custGeom>
            <a:avLst/>
            <a:gdLst/>
            <a:ahLst/>
            <a:cxnLst/>
            <a:rect l="l" t="t" r="r" b="b"/>
            <a:pathLst>
              <a:path w="4973099" h="2286000">
                <a:moveTo>
                  <a:pt x="218212" y="0"/>
                </a:moveTo>
                <a:lnTo>
                  <a:pt x="4973099" y="0"/>
                </a:lnTo>
                <a:lnTo>
                  <a:pt x="4973099" y="2286000"/>
                </a:lnTo>
                <a:lnTo>
                  <a:pt x="897889" y="2286000"/>
                </a:lnTo>
                <a:lnTo>
                  <a:pt x="0" y="2286000"/>
                </a:lnTo>
                <a:lnTo>
                  <a:pt x="5883" y="2245538"/>
                </a:lnTo>
                <a:lnTo>
                  <a:pt x="23197" y="2126894"/>
                </a:lnTo>
                <a:lnTo>
                  <a:pt x="35299" y="2040483"/>
                </a:lnTo>
                <a:lnTo>
                  <a:pt x="48074" y="1937613"/>
                </a:lnTo>
                <a:lnTo>
                  <a:pt x="63370" y="1815541"/>
                </a:lnTo>
                <a:lnTo>
                  <a:pt x="79507" y="1680438"/>
                </a:lnTo>
                <a:lnTo>
                  <a:pt x="96484" y="1528191"/>
                </a:lnTo>
                <a:lnTo>
                  <a:pt x="114469" y="1362227"/>
                </a:lnTo>
                <a:lnTo>
                  <a:pt x="132455" y="1181862"/>
                </a:lnTo>
                <a:lnTo>
                  <a:pt x="150776" y="989838"/>
                </a:lnTo>
                <a:lnTo>
                  <a:pt x="167753" y="782726"/>
                </a:lnTo>
                <a:lnTo>
                  <a:pt x="184058" y="566013"/>
                </a:lnTo>
                <a:lnTo>
                  <a:pt x="198850" y="336956"/>
                </a:lnTo>
                <a:lnTo>
                  <a:pt x="212969" y="98298"/>
                </a:lnTo>
                <a:close/>
              </a:path>
            </a:pathLst>
          </a:custGeom>
        </p:spPr>
      </p:pic>
    </p:spTree>
    <p:extLst>
      <p:ext uri="{BB962C8B-B14F-4D97-AF65-F5344CB8AC3E}">
        <p14:creationId xmlns:p14="http://schemas.microsoft.com/office/powerpoint/2010/main" val="2033036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6E2A769-2EE7-6513-EF77-5AC01A383B37}"/>
              </a:ext>
            </a:extLst>
          </p:cNvPr>
          <p:cNvSpPr txBox="1"/>
          <p:nvPr/>
        </p:nvSpPr>
        <p:spPr>
          <a:xfrm>
            <a:off x="121618" y="76666"/>
            <a:ext cx="11938125" cy="1321362"/>
          </a:xfrm>
          <a:prstGeom prst="rect">
            <a:avLst/>
          </a:prstGeom>
        </p:spPr>
        <p:txBody>
          <a:bodyPr vert="horz" lIns="91440" tIns="45720" rIns="91440" bIns="45720" rtlCol="0" anchor="t">
            <a:noAutofit/>
          </a:bodyPr>
          <a:lstStyle/>
          <a:p>
            <a:pPr algn="just">
              <a:spcBef>
                <a:spcPct val="0"/>
              </a:spcBef>
              <a:spcAft>
                <a:spcPts val="600"/>
              </a:spcAft>
            </a:pPr>
            <a:r>
              <a:rPr lang="en-US" dirty="0" err="1">
                <a:solidFill>
                  <a:schemeClr val="tx2"/>
                </a:solidFill>
                <a:latin typeface="Times New Roman"/>
                <a:ea typeface="+mj-ea"/>
                <a:cs typeface="Times New Roman"/>
              </a:rPr>
              <a:t>Hệ</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thống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Phát</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hiện</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và</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Tránh</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vật</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cản</a:t>
            </a:r>
            <a:r>
              <a:rPr lang="en-US" dirty="0">
                <a:solidFill>
                  <a:schemeClr val="tx2"/>
                </a:solidFill>
                <a:latin typeface="Times New Roman"/>
                <a:ea typeface="+mj-ea"/>
                <a:cs typeface="Times New Roman"/>
              </a:rPr>
              <a:t> (Obstacle Detection and Avoidance System) </a:t>
            </a:r>
            <a:r>
              <a:rPr lang="en-US" dirty="0" err="1">
                <a:solidFill>
                  <a:schemeClr val="tx2"/>
                </a:solidFill>
                <a:latin typeface="Times New Roman"/>
                <a:ea typeface="+mj-ea"/>
                <a:cs typeface="Times New Roman"/>
              </a:rPr>
              <a:t>là</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một</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thành</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phần</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quan</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trọng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trong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hệ</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thống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tự</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hành</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giúp</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xe</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tự</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động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phát</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hiện</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và</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tránh</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các</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vật</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cản</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trong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quá</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trình</a:t>
            </a:r>
            <a:r>
              <a:rPr lang="en-US" dirty="0">
                <a:solidFill>
                  <a:schemeClr val="tx2"/>
                </a:solidFill>
                <a:latin typeface="Times New Roman"/>
                <a:ea typeface="+mj-ea"/>
                <a:cs typeface="Times New Roman"/>
              </a:rPr>
              <a:t> di </a:t>
            </a:r>
            <a:r>
              <a:rPr lang="en-US" dirty="0" err="1">
                <a:solidFill>
                  <a:schemeClr val="tx2"/>
                </a:solidFill>
                <a:latin typeface="Times New Roman"/>
                <a:ea typeface="+mj-ea"/>
                <a:cs typeface="Times New Roman"/>
              </a:rPr>
              <a:t>chuyển</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Đây</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là</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một</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công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nghệ</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đang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được</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nghiên</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cứu</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và</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phát</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triển</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để</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đưa</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vào</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sử</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dụng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trong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xe</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tự</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động</a:t>
            </a:r>
            <a:r>
              <a:rPr lang="en-US" dirty="0">
                <a:solidFill>
                  <a:schemeClr val="tx2"/>
                </a:solidFill>
                <a:latin typeface="Times New Roman"/>
                <a:ea typeface="+mj-ea"/>
                <a:cs typeface="Times New Roman"/>
              </a:rPr>
              <a:t>, robot di </a:t>
            </a:r>
            <a:r>
              <a:rPr lang="en-US" dirty="0" err="1">
                <a:solidFill>
                  <a:schemeClr val="tx2"/>
                </a:solidFill>
                <a:latin typeface="Times New Roman"/>
                <a:ea typeface="+mj-ea"/>
                <a:cs typeface="Times New Roman"/>
              </a:rPr>
              <a:t>động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và</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các</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thiết</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bị</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tự</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hành</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khác</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đem</a:t>
            </a:r>
            <a:r>
              <a:rPr lang="en-US" dirty="0">
                <a:solidFill>
                  <a:schemeClr val="tx2"/>
                </a:solidFill>
                <a:latin typeface="Times New Roman"/>
                <a:ea typeface="+mj-ea"/>
                <a:cs typeface="Times New Roman"/>
              </a:rPr>
              <a:t> lại </a:t>
            </a:r>
            <a:r>
              <a:rPr lang="en-US" dirty="0" err="1">
                <a:solidFill>
                  <a:schemeClr val="tx2"/>
                </a:solidFill>
                <a:latin typeface="Times New Roman"/>
                <a:ea typeface="+mj-ea"/>
                <a:cs typeface="Times New Roman"/>
              </a:rPr>
              <a:t>nhiều</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ứng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dụng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trong</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đời</a:t>
            </a:r>
            <a:r>
              <a:rPr lang="en-US" dirty="0">
                <a:solidFill>
                  <a:schemeClr val="tx2"/>
                </a:solidFill>
                <a:latin typeface="Times New Roman"/>
                <a:ea typeface="+mj-ea"/>
                <a:cs typeface="Times New Roman"/>
              </a:rPr>
              <a:t> </a:t>
            </a:r>
            <a:r>
              <a:rPr lang="en-US" dirty="0" err="1">
                <a:solidFill>
                  <a:schemeClr val="tx2"/>
                </a:solidFill>
                <a:latin typeface="Times New Roman"/>
                <a:ea typeface="+mj-ea"/>
                <a:cs typeface="Times New Roman"/>
              </a:rPr>
              <a:t>sống</a:t>
            </a:r>
            <a:r>
              <a:rPr lang="en-US" dirty="0">
                <a:solidFill>
                  <a:schemeClr val="tx2"/>
                </a:solidFill>
                <a:latin typeface="Times New Roman"/>
                <a:ea typeface="+mj-ea"/>
                <a:cs typeface="Times New Roman"/>
              </a:rPr>
              <a:t>.</a:t>
            </a:r>
          </a:p>
        </p:txBody>
      </p:sp>
      <p:graphicFrame>
        <p:nvGraphicFramePr>
          <p:cNvPr id="84" name="Diagram 5">
            <a:extLst>
              <a:ext uri="{FF2B5EF4-FFF2-40B4-BE49-F238E27FC236}">
                <a16:creationId xmlns:a16="http://schemas.microsoft.com/office/drawing/2014/main" id="{29CFF7E9-E97B-081F-4086-40A3758C417F}"/>
              </a:ext>
            </a:extLst>
          </p:cNvPr>
          <p:cNvGraphicFramePr/>
          <p:nvPr>
            <p:extLst>
              <p:ext uri="{D42A27DB-BD31-4B8C-83A1-F6EECF244321}">
                <p14:modId xmlns:p14="http://schemas.microsoft.com/office/powerpoint/2010/main" val="2905849036"/>
              </p:ext>
            </p:extLst>
          </p:nvPr>
        </p:nvGraphicFramePr>
        <p:xfrm>
          <a:off x="120734" y="1135084"/>
          <a:ext cx="12001991" cy="57753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6654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B1749-B018-28DD-11A2-391F5B703187}"/>
              </a:ext>
            </a:extLst>
          </p:cNvPr>
          <p:cNvSpPr>
            <a:spLocks noGrp="1"/>
          </p:cNvSpPr>
          <p:nvPr>
            <p:ph type="title"/>
          </p:nvPr>
        </p:nvSpPr>
        <p:spPr>
          <a:xfrm>
            <a:off x="647701" y="452718"/>
            <a:ext cx="3968894" cy="1261985"/>
          </a:xfrm>
        </p:spPr>
        <p:txBody>
          <a:bodyPr>
            <a:normAutofit/>
          </a:bodyPr>
          <a:lstStyle/>
          <a:p>
            <a:pPr>
              <a:lnSpc>
                <a:spcPct val="90000"/>
              </a:lnSpc>
            </a:pPr>
            <a:r>
              <a:rPr lang="en-US" sz="3600" dirty="0" err="1">
                <a:latin typeface="Times New Roman"/>
                <a:cs typeface="Times New Roman"/>
              </a:rPr>
              <a:t>Một</a:t>
            </a:r>
            <a:r>
              <a:rPr lang="en-US" sz="3600" dirty="0">
                <a:latin typeface="Times New Roman"/>
                <a:cs typeface="Times New Roman"/>
              </a:rPr>
              <a:t> </a:t>
            </a:r>
            <a:r>
              <a:rPr lang="en-US" sz="3600" dirty="0" err="1">
                <a:latin typeface="Times New Roman"/>
                <a:cs typeface="Times New Roman"/>
              </a:rPr>
              <a:t>số</a:t>
            </a:r>
            <a:r>
              <a:rPr lang="en-US" sz="3600" dirty="0">
                <a:latin typeface="Times New Roman"/>
                <a:cs typeface="Times New Roman"/>
              </a:rPr>
              <a:t> </a:t>
            </a:r>
            <a:r>
              <a:rPr lang="en-US" sz="3600" dirty="0" err="1">
                <a:latin typeface="Times New Roman"/>
                <a:cs typeface="Times New Roman"/>
              </a:rPr>
              <a:t>hình</a:t>
            </a:r>
            <a:r>
              <a:rPr lang="en-US" sz="3600" dirty="0">
                <a:latin typeface="Times New Roman"/>
                <a:cs typeface="Times New Roman"/>
              </a:rPr>
              <a:t> </a:t>
            </a:r>
            <a:r>
              <a:rPr lang="en-US" sz="3600" dirty="0" err="1">
                <a:latin typeface="Times New Roman"/>
                <a:cs typeface="Times New Roman"/>
              </a:rPr>
              <a:t>ảnh</a:t>
            </a:r>
            <a:r>
              <a:rPr lang="en-US" sz="3600" dirty="0">
                <a:latin typeface="Times New Roman"/>
                <a:cs typeface="Times New Roman"/>
              </a:rPr>
              <a:t> </a:t>
            </a:r>
            <a:r>
              <a:rPr lang="en-US" sz="3600" dirty="0" err="1">
                <a:latin typeface="Times New Roman"/>
                <a:cs typeface="Times New Roman"/>
              </a:rPr>
              <a:t>về</a:t>
            </a:r>
            <a:r>
              <a:rPr lang="en-US" sz="3600" dirty="0">
                <a:latin typeface="Times New Roman"/>
                <a:cs typeface="Times New Roman"/>
              </a:rPr>
              <a:t> </a:t>
            </a:r>
            <a:r>
              <a:rPr lang="en-US" sz="3600" dirty="0" err="1">
                <a:latin typeface="Times New Roman"/>
                <a:cs typeface="Times New Roman"/>
              </a:rPr>
              <a:t>mặt</a:t>
            </a:r>
            <a:r>
              <a:rPr lang="en-US" sz="3600" dirty="0">
                <a:latin typeface="Times New Roman"/>
                <a:cs typeface="Times New Roman"/>
              </a:rPr>
              <a:t> </a:t>
            </a:r>
            <a:r>
              <a:rPr lang="en-US" sz="3600" dirty="0" err="1">
                <a:latin typeface="Times New Roman"/>
                <a:cs typeface="Times New Roman"/>
              </a:rPr>
              <a:t>ứng</a:t>
            </a:r>
            <a:r>
              <a:rPr lang="en-US" sz="3600" dirty="0">
                <a:latin typeface="Times New Roman"/>
                <a:cs typeface="Times New Roman"/>
              </a:rPr>
              <a:t> </a:t>
            </a:r>
            <a:r>
              <a:rPr lang="en-US" sz="3600" dirty="0" err="1">
                <a:latin typeface="Times New Roman"/>
                <a:cs typeface="Times New Roman"/>
              </a:rPr>
              <a:t>dụng</a:t>
            </a:r>
            <a:endParaRPr lang="en-US" sz="3600" dirty="0">
              <a:latin typeface="Times New Roman"/>
              <a:cs typeface="Times New Roman"/>
            </a:endParaRPr>
          </a:p>
        </p:txBody>
      </p:sp>
      <p:pic>
        <p:nvPicPr>
          <p:cNvPr id="5" name="Picture 5">
            <a:extLst>
              <a:ext uri="{FF2B5EF4-FFF2-40B4-BE49-F238E27FC236}">
                <a16:creationId xmlns:a16="http://schemas.microsoft.com/office/drawing/2014/main" id="{E4C066A5-CDA4-17C8-409E-FCE7660E8EC3}"/>
              </a:ext>
            </a:extLst>
          </p:cNvPr>
          <p:cNvPicPr>
            <a:picLocks noChangeAspect="1"/>
          </p:cNvPicPr>
          <p:nvPr/>
        </p:nvPicPr>
        <p:blipFill rotWithShape="1">
          <a:blip r:embed="rId3"/>
          <a:srcRect t="10597" b="22409"/>
          <a:stretch/>
        </p:blipFill>
        <p:spPr>
          <a:xfrm>
            <a:off x="5316658" y="10"/>
            <a:ext cx="6873804" cy="3428988"/>
          </a:xfrm>
          <a:prstGeom prst="rect">
            <a:avLst/>
          </a:prstGeom>
        </p:spPr>
      </p:pic>
      <p:sp>
        <p:nvSpPr>
          <p:cNvPr id="13" name="Rectangle 12">
            <a:extLst>
              <a:ext uri="{FF2B5EF4-FFF2-40B4-BE49-F238E27FC236}">
                <a16:creationId xmlns:a16="http://schemas.microsoft.com/office/drawing/2014/main" id="{6DDE478A-9B9B-4F32-906C-273776BD77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 name="Content Placeholder 9">
            <a:extLst>
              <a:ext uri="{FF2B5EF4-FFF2-40B4-BE49-F238E27FC236}">
                <a16:creationId xmlns:a16="http://schemas.microsoft.com/office/drawing/2014/main" id="{0D3AB895-4C1F-A307-4948-931C8BE853C2}"/>
              </a:ext>
            </a:extLst>
          </p:cNvPr>
          <p:cNvSpPr>
            <a:spLocks noGrp="1"/>
          </p:cNvSpPr>
          <p:nvPr>
            <p:ph idx="1"/>
          </p:nvPr>
        </p:nvSpPr>
        <p:spPr>
          <a:xfrm>
            <a:off x="647701" y="2052918"/>
            <a:ext cx="3977971" cy="4195481"/>
          </a:xfrm>
        </p:spPr>
        <p:txBody>
          <a:bodyPr vert="horz" lIns="91440" tIns="45720" rIns="91440" bIns="45720" rtlCol="0" anchor="t">
            <a:normAutofit/>
          </a:bodyPr>
          <a:lstStyle/>
          <a:p>
            <a:r>
              <a:rPr lang="en-US" sz="2400" dirty="0">
                <a:latin typeface="Times New Roman"/>
                <a:cs typeface="Times New Roman"/>
              </a:rPr>
              <a:t>Drone </a:t>
            </a:r>
            <a:r>
              <a:rPr lang="en-US" sz="2400" dirty="0" err="1">
                <a:latin typeface="Times New Roman"/>
                <a:cs typeface="Times New Roman"/>
              </a:rPr>
              <a:t>phục</a:t>
            </a:r>
            <a:r>
              <a:rPr lang="en-US" sz="2400" dirty="0">
                <a:latin typeface="Times New Roman"/>
                <a:cs typeface="Times New Roman"/>
              </a:rPr>
              <a:t> </a:t>
            </a:r>
            <a:r>
              <a:rPr lang="en-US" sz="2400" dirty="0" err="1">
                <a:latin typeface="Times New Roman"/>
                <a:cs typeface="Times New Roman"/>
              </a:rPr>
              <a:t>vụ</a:t>
            </a:r>
            <a:r>
              <a:rPr lang="en-US" sz="2400" dirty="0">
                <a:latin typeface="Times New Roman"/>
                <a:cs typeface="Times New Roman"/>
              </a:rPr>
              <a:t> </a:t>
            </a:r>
            <a:r>
              <a:rPr lang="en-US" sz="2400" dirty="0" err="1">
                <a:latin typeface="Times New Roman"/>
                <a:cs typeface="Times New Roman"/>
              </a:rPr>
              <a:t>nhu</a:t>
            </a:r>
            <a:r>
              <a:rPr lang="en-US" sz="2400" dirty="0">
                <a:latin typeface="Times New Roman"/>
                <a:cs typeface="Times New Roman"/>
              </a:rPr>
              <a:t> </a:t>
            </a:r>
            <a:r>
              <a:rPr lang="en-US" sz="2400" dirty="0" err="1">
                <a:latin typeface="Times New Roman"/>
                <a:cs typeface="Times New Roman"/>
              </a:rPr>
              <a:t>cầu</a:t>
            </a:r>
            <a:r>
              <a:rPr lang="en-US" sz="2400" dirty="0">
                <a:latin typeface="Times New Roman"/>
                <a:cs typeface="Times New Roman"/>
              </a:rPr>
              <a:t> </a:t>
            </a:r>
            <a:r>
              <a:rPr lang="en-US" sz="2400" dirty="0" err="1">
                <a:latin typeface="Times New Roman"/>
                <a:cs typeface="Times New Roman"/>
              </a:rPr>
              <a:t>chụp</a:t>
            </a:r>
            <a:r>
              <a:rPr lang="en-US" sz="2400" dirty="0">
                <a:latin typeface="Times New Roman"/>
                <a:cs typeface="Times New Roman"/>
              </a:rPr>
              <a:t> </a:t>
            </a:r>
            <a:r>
              <a:rPr lang="en-US" sz="2400" dirty="0" err="1">
                <a:latin typeface="Times New Roman"/>
                <a:cs typeface="Times New Roman"/>
              </a:rPr>
              <a:t>ảnh</a:t>
            </a:r>
            <a:r>
              <a:rPr lang="en-US" sz="2400" dirty="0">
                <a:latin typeface="Times New Roman"/>
                <a:cs typeface="Times New Roman"/>
              </a:rPr>
              <a:t>, quay </a:t>
            </a:r>
            <a:r>
              <a:rPr lang="en-US" sz="2400" dirty="0" err="1">
                <a:latin typeface="Times New Roman"/>
                <a:cs typeface="Times New Roman"/>
              </a:rPr>
              <a:t>phim</a:t>
            </a:r>
            <a:r>
              <a:rPr lang="en-US" sz="2400" dirty="0">
                <a:latin typeface="Times New Roman"/>
                <a:cs typeface="Times New Roman"/>
              </a:rPr>
              <a:t> </a:t>
            </a:r>
            <a:r>
              <a:rPr lang="en-US" sz="2400" dirty="0" err="1">
                <a:latin typeface="Times New Roman"/>
                <a:cs typeface="Times New Roman"/>
              </a:rPr>
              <a:t>trên</a:t>
            </a:r>
            <a:r>
              <a:rPr lang="en-US" sz="2400" dirty="0">
                <a:latin typeface="Times New Roman"/>
                <a:cs typeface="Times New Roman"/>
              </a:rPr>
              <a:t> </a:t>
            </a:r>
            <a:r>
              <a:rPr lang="en-US" sz="2400" dirty="0" err="1">
                <a:latin typeface="Times New Roman"/>
                <a:cs typeface="Times New Roman"/>
              </a:rPr>
              <a:t>cao</a:t>
            </a:r>
            <a:endParaRPr lang="en-US" sz="2400" dirty="0">
              <a:latin typeface="Times New Roman"/>
              <a:cs typeface="Times New Roman"/>
            </a:endParaRPr>
          </a:p>
          <a:p>
            <a:pPr>
              <a:buClr>
                <a:srgbClr val="8AD0D6"/>
              </a:buClr>
            </a:pPr>
            <a:r>
              <a:rPr lang="en-US" sz="2400" dirty="0">
                <a:latin typeface="Times New Roman"/>
                <a:cs typeface="Times New Roman"/>
              </a:rPr>
              <a:t>Drone </a:t>
            </a:r>
            <a:r>
              <a:rPr lang="en-US" sz="2400" dirty="0" err="1">
                <a:latin typeface="Times New Roman"/>
                <a:cs typeface="Times New Roman"/>
              </a:rPr>
              <a:t>thả</a:t>
            </a:r>
            <a:r>
              <a:rPr lang="en-US" sz="2400" dirty="0">
                <a:latin typeface="Times New Roman"/>
                <a:cs typeface="Times New Roman"/>
              </a:rPr>
              <a:t> </a:t>
            </a:r>
            <a:r>
              <a:rPr lang="en-US" sz="2400" dirty="0" err="1">
                <a:latin typeface="Times New Roman"/>
                <a:cs typeface="Times New Roman"/>
              </a:rPr>
              <a:t>áo</a:t>
            </a:r>
            <a:r>
              <a:rPr lang="en-US" sz="2400" dirty="0">
                <a:latin typeface="Times New Roman"/>
                <a:cs typeface="Times New Roman"/>
              </a:rPr>
              <a:t> </a:t>
            </a:r>
            <a:r>
              <a:rPr lang="en-US" sz="2400" dirty="0" err="1">
                <a:latin typeface="Times New Roman"/>
                <a:cs typeface="Times New Roman"/>
              </a:rPr>
              <a:t>phao</a:t>
            </a:r>
            <a:r>
              <a:rPr lang="en-US" sz="2400" dirty="0">
                <a:latin typeface="Times New Roman"/>
                <a:cs typeface="Times New Roman"/>
              </a:rPr>
              <a:t> </a:t>
            </a:r>
            <a:r>
              <a:rPr lang="en-US" sz="2400" dirty="0" err="1">
                <a:latin typeface="Times New Roman"/>
                <a:cs typeface="Times New Roman"/>
              </a:rPr>
              <a:t>cứu</a:t>
            </a:r>
            <a:r>
              <a:rPr lang="en-US" sz="2400" dirty="0">
                <a:latin typeface="Times New Roman"/>
                <a:cs typeface="Times New Roman"/>
              </a:rPr>
              <a:t> </a:t>
            </a:r>
            <a:r>
              <a:rPr lang="en-US" sz="2400" dirty="0" err="1">
                <a:latin typeface="Times New Roman"/>
                <a:cs typeface="Times New Roman"/>
              </a:rPr>
              <a:t>hộ</a:t>
            </a:r>
            <a:r>
              <a:rPr lang="en-US" sz="2400" dirty="0">
                <a:latin typeface="Times New Roman"/>
                <a:cs typeface="Times New Roman"/>
              </a:rPr>
              <a:t> ở </a:t>
            </a:r>
            <a:r>
              <a:rPr lang="en-US" sz="2400" dirty="0" err="1">
                <a:latin typeface="Times New Roman"/>
                <a:cs typeface="Times New Roman"/>
              </a:rPr>
              <a:t>những</a:t>
            </a:r>
            <a:r>
              <a:rPr lang="en-US" sz="2400" dirty="0">
                <a:latin typeface="Times New Roman"/>
                <a:cs typeface="Times New Roman"/>
              </a:rPr>
              <a:t> </a:t>
            </a:r>
            <a:r>
              <a:rPr lang="en-US" sz="2400" dirty="0" err="1">
                <a:latin typeface="Times New Roman"/>
                <a:cs typeface="Times New Roman"/>
              </a:rPr>
              <a:t>nơi</a:t>
            </a:r>
            <a:r>
              <a:rPr lang="en-US" sz="2400" dirty="0">
                <a:latin typeface="Times New Roman"/>
                <a:cs typeface="Times New Roman"/>
              </a:rPr>
              <a:t> </a:t>
            </a:r>
            <a:r>
              <a:rPr lang="en-US" sz="2400" dirty="0" err="1">
                <a:latin typeface="Times New Roman"/>
                <a:cs typeface="Times New Roman"/>
              </a:rPr>
              <a:t>nguy</a:t>
            </a:r>
            <a:r>
              <a:rPr lang="en-US" sz="2400" dirty="0">
                <a:latin typeface="Times New Roman"/>
                <a:cs typeface="Times New Roman"/>
              </a:rPr>
              <a:t> </a:t>
            </a:r>
            <a:r>
              <a:rPr lang="en-US" sz="2400" dirty="0" err="1">
                <a:latin typeface="Times New Roman"/>
                <a:cs typeface="Times New Roman"/>
              </a:rPr>
              <a:t>hiểm</a:t>
            </a:r>
            <a:r>
              <a:rPr lang="en-US" sz="2400" dirty="0">
                <a:latin typeface="Times New Roman"/>
                <a:cs typeface="Times New Roman"/>
              </a:rPr>
              <a:t> </a:t>
            </a:r>
            <a:r>
              <a:rPr lang="en-US" sz="2400" dirty="0" err="1">
                <a:latin typeface="Times New Roman"/>
                <a:cs typeface="Times New Roman"/>
              </a:rPr>
              <a:t>khó</a:t>
            </a:r>
            <a:r>
              <a:rPr lang="en-US" sz="2400" dirty="0">
                <a:latin typeface="Times New Roman"/>
                <a:cs typeface="Times New Roman"/>
              </a:rPr>
              <a:t> </a:t>
            </a:r>
            <a:r>
              <a:rPr lang="en-US" sz="2400" dirty="0" err="1">
                <a:latin typeface="Times New Roman"/>
                <a:cs typeface="Times New Roman"/>
              </a:rPr>
              <a:t>tiếp</a:t>
            </a:r>
            <a:r>
              <a:rPr lang="en-US" sz="2400" dirty="0">
                <a:latin typeface="Times New Roman"/>
                <a:cs typeface="Times New Roman"/>
              </a:rPr>
              <a:t> </a:t>
            </a:r>
            <a:r>
              <a:rPr lang="en-US" sz="2400" dirty="0" err="1">
                <a:latin typeface="Times New Roman"/>
                <a:cs typeface="Times New Roman"/>
              </a:rPr>
              <a:t>cận</a:t>
            </a:r>
            <a:r>
              <a:rPr lang="en-US" sz="2400" dirty="0">
                <a:latin typeface="Times New Roman"/>
                <a:cs typeface="Times New Roman"/>
              </a:rPr>
              <a:t> </a:t>
            </a:r>
            <a:r>
              <a:rPr lang="en-US" sz="2400" dirty="0" err="1">
                <a:latin typeface="Times New Roman"/>
                <a:cs typeface="Times New Roman"/>
              </a:rPr>
              <a:t>với</a:t>
            </a:r>
            <a:r>
              <a:rPr lang="en-US" sz="2400" dirty="0">
                <a:latin typeface="Times New Roman"/>
                <a:cs typeface="Times New Roman"/>
              </a:rPr>
              <a:t> con </a:t>
            </a:r>
            <a:r>
              <a:rPr lang="en-US" sz="2400" dirty="0" err="1">
                <a:latin typeface="Times New Roman"/>
                <a:cs typeface="Times New Roman"/>
              </a:rPr>
              <a:t>người</a:t>
            </a:r>
            <a:endParaRPr lang="en-US" sz="2400" dirty="0">
              <a:latin typeface="Times New Roman"/>
              <a:cs typeface="Times New Roman"/>
            </a:endParaRPr>
          </a:p>
          <a:p>
            <a:pPr>
              <a:buClr>
                <a:srgbClr val="8AD0D6"/>
              </a:buClr>
            </a:pPr>
            <a:r>
              <a:rPr lang="en-US" sz="2400" dirty="0" err="1">
                <a:latin typeface="Times New Roman"/>
                <a:cs typeface="Times New Roman"/>
              </a:rPr>
              <a:t>Dự</a:t>
            </a:r>
            <a:r>
              <a:rPr lang="en-US" sz="2400" dirty="0">
                <a:latin typeface="Times New Roman"/>
                <a:cs typeface="Times New Roman"/>
              </a:rPr>
              <a:t> </a:t>
            </a:r>
            <a:r>
              <a:rPr lang="en-US" sz="2400" dirty="0" err="1">
                <a:latin typeface="Times New Roman"/>
                <a:cs typeface="Times New Roman"/>
              </a:rPr>
              <a:t>án</a:t>
            </a:r>
            <a:r>
              <a:rPr lang="en-US" sz="2400" dirty="0">
                <a:latin typeface="Times New Roman"/>
                <a:cs typeface="Times New Roman"/>
              </a:rPr>
              <a:t> </a:t>
            </a:r>
            <a:r>
              <a:rPr lang="en-US" sz="2400" dirty="0" err="1">
                <a:latin typeface="Times New Roman"/>
                <a:cs typeface="Times New Roman"/>
              </a:rPr>
              <a:t>PrimeAir</a:t>
            </a:r>
            <a:r>
              <a:rPr lang="en-US" sz="2400" dirty="0">
                <a:latin typeface="Times New Roman"/>
                <a:cs typeface="Times New Roman"/>
              </a:rPr>
              <a:t> </a:t>
            </a:r>
            <a:r>
              <a:rPr lang="en-US" sz="2400" dirty="0" err="1">
                <a:latin typeface="Times New Roman"/>
                <a:cs typeface="Times New Roman"/>
              </a:rPr>
              <a:t>giao</a:t>
            </a:r>
            <a:r>
              <a:rPr lang="en-US" sz="2400" dirty="0">
                <a:latin typeface="Times New Roman"/>
                <a:cs typeface="Times New Roman"/>
              </a:rPr>
              <a:t> </a:t>
            </a:r>
            <a:r>
              <a:rPr lang="en-US" sz="2400" dirty="0" err="1">
                <a:latin typeface="Times New Roman"/>
                <a:cs typeface="Times New Roman"/>
              </a:rPr>
              <a:t>hàng</a:t>
            </a:r>
            <a:r>
              <a:rPr lang="en-US" sz="2400" dirty="0">
                <a:latin typeface="Times New Roman"/>
                <a:cs typeface="Times New Roman"/>
              </a:rPr>
              <a:t> </a:t>
            </a:r>
            <a:r>
              <a:rPr lang="en-US" sz="2400" dirty="0" err="1">
                <a:latin typeface="Times New Roman"/>
                <a:cs typeface="Times New Roman"/>
              </a:rPr>
              <a:t>bằng</a:t>
            </a:r>
            <a:r>
              <a:rPr lang="en-US" sz="2400" dirty="0">
                <a:latin typeface="Times New Roman"/>
                <a:cs typeface="Times New Roman"/>
              </a:rPr>
              <a:t> </a:t>
            </a:r>
            <a:r>
              <a:rPr lang="en-US" sz="2400" dirty="0" err="1">
                <a:latin typeface="Times New Roman"/>
                <a:cs typeface="Times New Roman"/>
              </a:rPr>
              <a:t>máy</a:t>
            </a:r>
            <a:r>
              <a:rPr lang="en-US" sz="2400" dirty="0">
                <a:latin typeface="Times New Roman"/>
                <a:cs typeface="Times New Roman"/>
              </a:rPr>
              <a:t> bay </a:t>
            </a:r>
            <a:r>
              <a:rPr lang="en-US" sz="2400" dirty="0" err="1">
                <a:latin typeface="Times New Roman"/>
                <a:cs typeface="Times New Roman"/>
              </a:rPr>
              <a:t>của</a:t>
            </a:r>
            <a:r>
              <a:rPr lang="en-US" sz="2400" dirty="0">
                <a:latin typeface="Times New Roman"/>
                <a:cs typeface="Times New Roman"/>
              </a:rPr>
              <a:t> Amazon</a:t>
            </a:r>
          </a:p>
        </p:txBody>
      </p:sp>
      <p:pic>
        <p:nvPicPr>
          <p:cNvPr id="4" name="Picture 4" descr="A picture containing snow, outdoor, sky, transport&#10;&#10;Description automatically generated">
            <a:extLst>
              <a:ext uri="{FF2B5EF4-FFF2-40B4-BE49-F238E27FC236}">
                <a16:creationId xmlns:a16="http://schemas.microsoft.com/office/drawing/2014/main" id="{B8C078AA-5294-0A7C-7BAD-41B1EADBED71}"/>
              </a:ext>
            </a:extLst>
          </p:cNvPr>
          <p:cNvPicPr>
            <a:picLocks noChangeAspect="1"/>
          </p:cNvPicPr>
          <p:nvPr/>
        </p:nvPicPr>
        <p:blipFill rotWithShape="1">
          <a:blip r:embed="rId4"/>
          <a:srcRect l="3993" r="22599" b="1"/>
          <a:stretch/>
        </p:blipFill>
        <p:spPr>
          <a:xfrm>
            <a:off x="5316658" y="3428998"/>
            <a:ext cx="3436902" cy="3428998"/>
          </a:xfrm>
          <a:prstGeom prst="rect">
            <a:avLst/>
          </a:prstGeom>
        </p:spPr>
      </p:pic>
      <p:pic>
        <p:nvPicPr>
          <p:cNvPr id="6" name="Picture 6">
            <a:extLst>
              <a:ext uri="{FF2B5EF4-FFF2-40B4-BE49-F238E27FC236}">
                <a16:creationId xmlns:a16="http://schemas.microsoft.com/office/drawing/2014/main" id="{93DA51C8-85EA-E19E-D2FA-1AFB89C5E2F4}"/>
              </a:ext>
            </a:extLst>
          </p:cNvPr>
          <p:cNvPicPr>
            <a:picLocks noChangeAspect="1"/>
          </p:cNvPicPr>
          <p:nvPr/>
        </p:nvPicPr>
        <p:blipFill rotWithShape="1">
          <a:blip r:embed="rId5"/>
          <a:srcRect l="9810" r="27987" b="-1"/>
          <a:stretch/>
        </p:blipFill>
        <p:spPr>
          <a:xfrm>
            <a:off x="8753560" y="3428998"/>
            <a:ext cx="3436902" cy="3428996"/>
          </a:xfrm>
          <a:prstGeom prst="rect">
            <a:avLst/>
          </a:prstGeom>
        </p:spPr>
      </p:pic>
      <p:cxnSp>
        <p:nvCxnSpPr>
          <p:cNvPr id="15" name="Straight Connector 14">
            <a:extLst>
              <a:ext uri="{FF2B5EF4-FFF2-40B4-BE49-F238E27FC236}">
                <a16:creationId xmlns:a16="http://schemas.microsoft.com/office/drawing/2014/main" id="{133675D8-8B7A-4149-AD08-B81A69EC6C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53560" y="3428998"/>
            <a:ext cx="0" cy="342899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6FE85DE-8857-4E6E-800A-944BB57F97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16658" y="3428998"/>
            <a:ext cx="6873804"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671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B1749-B018-28DD-11A2-391F5B703187}"/>
              </a:ext>
            </a:extLst>
          </p:cNvPr>
          <p:cNvSpPr>
            <a:spLocks noGrp="1"/>
          </p:cNvSpPr>
          <p:nvPr>
            <p:ph type="title"/>
          </p:nvPr>
        </p:nvSpPr>
        <p:spPr>
          <a:xfrm>
            <a:off x="647701" y="452718"/>
            <a:ext cx="3978790" cy="1400530"/>
          </a:xfrm>
        </p:spPr>
        <p:txBody>
          <a:bodyPr>
            <a:normAutofit/>
          </a:bodyPr>
          <a:lstStyle/>
          <a:p>
            <a:pPr>
              <a:lnSpc>
                <a:spcPct val="90000"/>
              </a:lnSpc>
            </a:pPr>
            <a:r>
              <a:rPr lang="en-US" sz="3600" dirty="0" err="1">
                <a:latin typeface="Times New Roman"/>
                <a:cs typeface="Times New Roman"/>
              </a:rPr>
              <a:t>Một</a:t>
            </a:r>
            <a:r>
              <a:rPr lang="en-US" sz="3600" dirty="0">
                <a:latin typeface="Times New Roman"/>
                <a:cs typeface="Times New Roman"/>
              </a:rPr>
              <a:t> </a:t>
            </a:r>
            <a:r>
              <a:rPr lang="en-US" sz="3600" dirty="0" err="1">
                <a:latin typeface="Times New Roman"/>
                <a:cs typeface="Times New Roman"/>
              </a:rPr>
              <a:t>số</a:t>
            </a:r>
            <a:r>
              <a:rPr lang="en-US" sz="3600" dirty="0">
                <a:latin typeface="Times New Roman"/>
                <a:cs typeface="Times New Roman"/>
              </a:rPr>
              <a:t> </a:t>
            </a:r>
            <a:r>
              <a:rPr lang="en-US" sz="3600" dirty="0" err="1">
                <a:latin typeface="Times New Roman"/>
                <a:cs typeface="Times New Roman"/>
              </a:rPr>
              <a:t>hình</a:t>
            </a:r>
            <a:r>
              <a:rPr lang="en-US" sz="3600" dirty="0">
                <a:latin typeface="Times New Roman"/>
                <a:cs typeface="Times New Roman"/>
              </a:rPr>
              <a:t> </a:t>
            </a:r>
            <a:r>
              <a:rPr lang="en-US" sz="3600" dirty="0" err="1">
                <a:latin typeface="Times New Roman"/>
                <a:cs typeface="Times New Roman"/>
              </a:rPr>
              <a:t>ảnh</a:t>
            </a:r>
            <a:r>
              <a:rPr lang="en-US" sz="3600" dirty="0">
                <a:latin typeface="Times New Roman"/>
                <a:cs typeface="Times New Roman"/>
              </a:rPr>
              <a:t> </a:t>
            </a:r>
            <a:r>
              <a:rPr lang="en-US" sz="3600" dirty="0" err="1">
                <a:latin typeface="Times New Roman"/>
                <a:cs typeface="Times New Roman"/>
              </a:rPr>
              <a:t>về</a:t>
            </a:r>
            <a:r>
              <a:rPr lang="en-US" sz="3600" dirty="0">
                <a:latin typeface="Times New Roman"/>
                <a:cs typeface="Times New Roman"/>
              </a:rPr>
              <a:t> </a:t>
            </a:r>
            <a:r>
              <a:rPr lang="en-US" sz="3600" dirty="0" err="1">
                <a:latin typeface="Times New Roman"/>
                <a:cs typeface="Times New Roman"/>
              </a:rPr>
              <a:t>mặt</a:t>
            </a:r>
            <a:r>
              <a:rPr lang="en-US" sz="3600" dirty="0">
                <a:latin typeface="Times New Roman"/>
                <a:cs typeface="Times New Roman"/>
              </a:rPr>
              <a:t> </a:t>
            </a:r>
            <a:r>
              <a:rPr lang="en-US" sz="3600" dirty="0" err="1">
                <a:latin typeface="Times New Roman"/>
                <a:cs typeface="Times New Roman"/>
              </a:rPr>
              <a:t>ứng</a:t>
            </a:r>
            <a:r>
              <a:rPr lang="en-US" sz="3600" dirty="0">
                <a:latin typeface="Times New Roman"/>
                <a:cs typeface="Times New Roman"/>
              </a:rPr>
              <a:t> </a:t>
            </a:r>
            <a:r>
              <a:rPr lang="en-US" sz="3600" dirty="0" err="1">
                <a:latin typeface="Times New Roman"/>
                <a:cs typeface="Times New Roman"/>
              </a:rPr>
              <a:t>dụng</a:t>
            </a:r>
            <a:endParaRPr lang="en-US" sz="3600" dirty="0">
              <a:latin typeface="Times New Roman"/>
              <a:cs typeface="Times New Roman"/>
            </a:endParaRPr>
          </a:p>
        </p:txBody>
      </p:sp>
      <p:pic>
        <p:nvPicPr>
          <p:cNvPr id="5" name="Picture 5" descr="A picture containing indoor, wall, floor, furniture&#10;&#10;Description automatically generated">
            <a:extLst>
              <a:ext uri="{FF2B5EF4-FFF2-40B4-BE49-F238E27FC236}">
                <a16:creationId xmlns:a16="http://schemas.microsoft.com/office/drawing/2014/main" id="{E4C066A5-CDA4-17C8-409E-FCE7660E8EC3}"/>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t="12586" b="12586"/>
          <a:stretch/>
        </p:blipFill>
        <p:spPr>
          <a:xfrm>
            <a:off x="5316658" y="10"/>
            <a:ext cx="6873804" cy="3428988"/>
          </a:xfrm>
          <a:prstGeom prst="rect">
            <a:avLst/>
          </a:prstGeom>
        </p:spPr>
      </p:pic>
      <p:sp>
        <p:nvSpPr>
          <p:cNvPr id="13" name="Rectangle 12">
            <a:extLst>
              <a:ext uri="{FF2B5EF4-FFF2-40B4-BE49-F238E27FC236}">
                <a16:creationId xmlns:a16="http://schemas.microsoft.com/office/drawing/2014/main" id="{6DDE478A-9B9B-4F32-906C-273776BD77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 name="Content Placeholder 9">
            <a:extLst>
              <a:ext uri="{FF2B5EF4-FFF2-40B4-BE49-F238E27FC236}">
                <a16:creationId xmlns:a16="http://schemas.microsoft.com/office/drawing/2014/main" id="{0D3AB895-4C1F-A307-4948-931C8BE853C2}"/>
              </a:ext>
            </a:extLst>
          </p:cNvPr>
          <p:cNvSpPr>
            <a:spLocks noGrp="1"/>
          </p:cNvSpPr>
          <p:nvPr>
            <p:ph idx="1"/>
          </p:nvPr>
        </p:nvSpPr>
        <p:spPr>
          <a:xfrm>
            <a:off x="647701" y="2052918"/>
            <a:ext cx="3977971" cy="4195481"/>
          </a:xfrm>
        </p:spPr>
        <p:txBody>
          <a:bodyPr vert="horz" lIns="91440" tIns="45720" rIns="91440" bIns="45720" rtlCol="0" anchor="t">
            <a:normAutofit fontScale="92500" lnSpcReduction="10000"/>
          </a:bodyPr>
          <a:lstStyle/>
          <a:p>
            <a:r>
              <a:rPr lang="en-US" sz="2400" dirty="0" err="1">
                <a:latin typeface="Times New Roman"/>
                <a:cs typeface="Times New Roman"/>
              </a:rPr>
              <a:t>Hỗ</a:t>
            </a:r>
            <a:r>
              <a:rPr lang="en-US" sz="2400" dirty="0">
                <a:latin typeface="Times New Roman"/>
                <a:cs typeface="Times New Roman"/>
              </a:rPr>
              <a:t> </a:t>
            </a:r>
            <a:r>
              <a:rPr lang="en-US" sz="2400" dirty="0" err="1">
                <a:latin typeface="Times New Roman"/>
                <a:cs typeface="Times New Roman"/>
              </a:rPr>
              <a:t>trợ</a:t>
            </a:r>
            <a:r>
              <a:rPr lang="en-US" sz="2400" dirty="0">
                <a:latin typeface="Times New Roman"/>
                <a:cs typeface="Times New Roman"/>
              </a:rPr>
              <a:t> </a:t>
            </a:r>
            <a:r>
              <a:rPr lang="en-US" sz="2400" dirty="0" err="1">
                <a:latin typeface="Times New Roman"/>
                <a:cs typeface="Times New Roman"/>
              </a:rPr>
              <a:t>cho</a:t>
            </a:r>
            <a:r>
              <a:rPr lang="en-US" sz="2400" dirty="0">
                <a:latin typeface="Times New Roman"/>
                <a:cs typeface="Times New Roman"/>
              </a:rPr>
              <a:t> </a:t>
            </a:r>
            <a:r>
              <a:rPr lang="en-US" sz="2400" dirty="0" err="1">
                <a:latin typeface="Times New Roman"/>
                <a:cs typeface="Times New Roman"/>
              </a:rPr>
              <a:t>phẫu</a:t>
            </a:r>
            <a:r>
              <a:rPr lang="en-US" sz="2400" dirty="0">
                <a:latin typeface="Times New Roman"/>
                <a:cs typeface="Times New Roman"/>
              </a:rPr>
              <a:t> </a:t>
            </a:r>
            <a:r>
              <a:rPr lang="en-US" sz="2400" dirty="0" err="1">
                <a:latin typeface="Times New Roman"/>
                <a:cs typeface="Times New Roman"/>
              </a:rPr>
              <a:t>thuật</a:t>
            </a:r>
            <a:r>
              <a:rPr lang="en-US" sz="2400" dirty="0">
                <a:latin typeface="Times New Roman"/>
                <a:cs typeface="Times New Roman"/>
              </a:rPr>
              <a:t> - </a:t>
            </a:r>
            <a:r>
              <a:rPr lang="en-US" sz="2400" dirty="0" err="1">
                <a:latin typeface="Times New Roman"/>
                <a:cs typeface="Times New Roman"/>
              </a:rPr>
              <a:t>giúp</a:t>
            </a:r>
            <a:r>
              <a:rPr lang="en-US" sz="2400" dirty="0">
                <a:latin typeface="Times New Roman"/>
                <a:cs typeface="Times New Roman"/>
              </a:rPr>
              <a:t> </a:t>
            </a:r>
            <a:r>
              <a:rPr lang="en-US" sz="2400" dirty="0" err="1">
                <a:latin typeface="Times New Roman"/>
                <a:cs typeface="Times New Roman"/>
              </a:rPr>
              <a:t>các</a:t>
            </a:r>
            <a:r>
              <a:rPr lang="en-US" sz="2400" dirty="0">
                <a:latin typeface="Times New Roman"/>
                <a:cs typeface="Times New Roman"/>
              </a:rPr>
              <a:t> </a:t>
            </a:r>
            <a:r>
              <a:rPr lang="en-US" sz="2400" dirty="0" err="1">
                <a:latin typeface="Times New Roman"/>
                <a:cs typeface="Times New Roman"/>
              </a:rPr>
              <a:t>bác</a:t>
            </a:r>
            <a:r>
              <a:rPr lang="en-US" sz="2400" dirty="0">
                <a:latin typeface="Times New Roman"/>
                <a:cs typeface="Times New Roman"/>
              </a:rPr>
              <a:t> </a:t>
            </a:r>
            <a:r>
              <a:rPr lang="en-US" sz="2400" dirty="0" err="1">
                <a:latin typeface="Times New Roman"/>
                <a:cs typeface="Times New Roman"/>
              </a:rPr>
              <a:t>sĩ</a:t>
            </a:r>
            <a:r>
              <a:rPr lang="en-US" sz="2400" dirty="0">
                <a:latin typeface="Times New Roman"/>
                <a:cs typeface="Times New Roman"/>
              </a:rPr>
              <a:t> </a:t>
            </a:r>
            <a:r>
              <a:rPr lang="en-US" sz="2400" dirty="0" err="1">
                <a:latin typeface="Times New Roman"/>
                <a:cs typeface="Times New Roman"/>
              </a:rPr>
              <a:t>và</a:t>
            </a:r>
            <a:r>
              <a:rPr lang="en-US" sz="2400" dirty="0">
                <a:latin typeface="Times New Roman"/>
                <a:cs typeface="Times New Roman"/>
              </a:rPr>
              <a:t> </a:t>
            </a:r>
            <a:r>
              <a:rPr lang="en-US" sz="2400" dirty="0" err="1">
                <a:latin typeface="Times New Roman"/>
                <a:cs typeface="Times New Roman"/>
              </a:rPr>
              <a:t>nhân</a:t>
            </a:r>
            <a:r>
              <a:rPr lang="en-US" sz="2400" dirty="0">
                <a:latin typeface="Times New Roman"/>
                <a:cs typeface="Times New Roman"/>
              </a:rPr>
              <a:t> </a:t>
            </a:r>
            <a:r>
              <a:rPr lang="en-US" sz="2400" dirty="0" err="1">
                <a:latin typeface="Times New Roman"/>
                <a:cs typeface="Times New Roman"/>
              </a:rPr>
              <a:t>viên</a:t>
            </a:r>
            <a:r>
              <a:rPr lang="en-US" sz="2400" dirty="0">
                <a:latin typeface="Times New Roman"/>
                <a:cs typeface="Times New Roman"/>
              </a:rPr>
              <a:t> y </a:t>
            </a:r>
            <a:r>
              <a:rPr lang="en-US" sz="2400" dirty="0" err="1">
                <a:latin typeface="Times New Roman"/>
                <a:cs typeface="Times New Roman"/>
              </a:rPr>
              <a:t>tế</a:t>
            </a:r>
            <a:r>
              <a:rPr lang="en-US" sz="2400" dirty="0">
                <a:latin typeface="Times New Roman"/>
                <a:cs typeface="Times New Roman"/>
              </a:rPr>
              <a:t> </a:t>
            </a:r>
            <a:r>
              <a:rPr lang="en-US" sz="2400" dirty="0" err="1">
                <a:latin typeface="Times New Roman"/>
                <a:cs typeface="Times New Roman"/>
              </a:rPr>
              <a:t>tránh</a:t>
            </a:r>
            <a:r>
              <a:rPr lang="en-US" sz="2400" dirty="0">
                <a:latin typeface="Times New Roman"/>
                <a:cs typeface="Times New Roman"/>
              </a:rPr>
              <a:t> </a:t>
            </a:r>
            <a:r>
              <a:rPr lang="en-US" sz="2400" dirty="0" err="1">
                <a:latin typeface="Times New Roman"/>
                <a:cs typeface="Times New Roman"/>
              </a:rPr>
              <a:t>các</a:t>
            </a:r>
            <a:r>
              <a:rPr lang="en-US" sz="2400" dirty="0">
                <a:latin typeface="Times New Roman"/>
                <a:cs typeface="Times New Roman"/>
              </a:rPr>
              <a:t> </a:t>
            </a:r>
            <a:r>
              <a:rPr lang="en-US" sz="2400" dirty="0" err="1">
                <a:latin typeface="Times New Roman"/>
                <a:cs typeface="Times New Roman"/>
              </a:rPr>
              <a:t>vật</a:t>
            </a:r>
            <a:r>
              <a:rPr lang="en-US" sz="2400" dirty="0">
                <a:latin typeface="Times New Roman"/>
                <a:cs typeface="Times New Roman"/>
              </a:rPr>
              <a:t> </a:t>
            </a:r>
            <a:r>
              <a:rPr lang="en-US" sz="2400" dirty="0" err="1">
                <a:latin typeface="Times New Roman"/>
                <a:cs typeface="Times New Roman"/>
              </a:rPr>
              <a:t>thể</a:t>
            </a:r>
            <a:r>
              <a:rPr lang="en-US" sz="2400" dirty="0">
                <a:latin typeface="Times New Roman"/>
                <a:cs typeface="Times New Roman"/>
              </a:rPr>
              <a:t> </a:t>
            </a:r>
            <a:r>
              <a:rPr lang="en-US" sz="2400" dirty="0" err="1">
                <a:latin typeface="Times New Roman"/>
                <a:cs typeface="Times New Roman"/>
              </a:rPr>
              <a:t>không</a:t>
            </a:r>
            <a:r>
              <a:rPr lang="en-US" sz="2400" dirty="0">
                <a:latin typeface="Times New Roman"/>
                <a:cs typeface="Times New Roman"/>
              </a:rPr>
              <a:t> </a:t>
            </a:r>
            <a:r>
              <a:rPr lang="en-US" sz="2400" dirty="0" err="1">
                <a:latin typeface="Times New Roman"/>
                <a:cs typeface="Times New Roman"/>
              </a:rPr>
              <a:t>mong</a:t>
            </a:r>
            <a:r>
              <a:rPr lang="en-US" sz="2400" dirty="0">
                <a:latin typeface="Times New Roman"/>
                <a:cs typeface="Times New Roman"/>
              </a:rPr>
              <a:t> </a:t>
            </a:r>
            <a:r>
              <a:rPr lang="en-US" sz="2400" dirty="0" err="1">
                <a:latin typeface="Times New Roman"/>
                <a:cs typeface="Times New Roman"/>
              </a:rPr>
              <a:t>muốn</a:t>
            </a:r>
            <a:r>
              <a:rPr lang="en-US" sz="2400" dirty="0">
                <a:latin typeface="Times New Roman"/>
                <a:cs typeface="Times New Roman"/>
              </a:rPr>
              <a:t> </a:t>
            </a:r>
            <a:r>
              <a:rPr lang="en-US" sz="2400" dirty="0" err="1">
                <a:latin typeface="Times New Roman"/>
                <a:cs typeface="Times New Roman"/>
              </a:rPr>
              <a:t>trong</a:t>
            </a:r>
            <a:r>
              <a:rPr lang="en-US" sz="2400" dirty="0">
                <a:latin typeface="Times New Roman"/>
                <a:cs typeface="Times New Roman"/>
              </a:rPr>
              <a:t> </a:t>
            </a:r>
            <a:r>
              <a:rPr lang="en-US" sz="2400" dirty="0" err="1">
                <a:latin typeface="Times New Roman"/>
                <a:cs typeface="Times New Roman"/>
              </a:rPr>
              <a:t>quá</a:t>
            </a:r>
            <a:r>
              <a:rPr lang="en-US" sz="2400" dirty="0">
                <a:latin typeface="Times New Roman"/>
                <a:cs typeface="Times New Roman"/>
              </a:rPr>
              <a:t> </a:t>
            </a:r>
            <a:r>
              <a:rPr lang="en-US" sz="2400" dirty="0" err="1">
                <a:latin typeface="Times New Roman"/>
                <a:cs typeface="Times New Roman"/>
              </a:rPr>
              <a:t>trình</a:t>
            </a:r>
            <a:r>
              <a:rPr lang="en-US" sz="2400" dirty="0">
                <a:latin typeface="Times New Roman"/>
                <a:cs typeface="Times New Roman"/>
              </a:rPr>
              <a:t> </a:t>
            </a:r>
            <a:r>
              <a:rPr lang="en-US" sz="2400" dirty="0" err="1">
                <a:latin typeface="Times New Roman"/>
                <a:cs typeface="Times New Roman"/>
              </a:rPr>
              <a:t>phẫu</a:t>
            </a:r>
            <a:r>
              <a:rPr lang="en-US" sz="2400" dirty="0">
                <a:latin typeface="Times New Roman"/>
                <a:cs typeface="Times New Roman"/>
              </a:rPr>
              <a:t> </a:t>
            </a:r>
            <a:r>
              <a:rPr lang="en-US" sz="2400" dirty="0" err="1">
                <a:latin typeface="Times New Roman"/>
                <a:cs typeface="Times New Roman"/>
              </a:rPr>
              <a:t>thuật</a:t>
            </a:r>
          </a:p>
          <a:p>
            <a:pPr>
              <a:buClr>
                <a:srgbClr val="8AD0D6"/>
              </a:buClr>
            </a:pPr>
            <a:r>
              <a:rPr lang="en-US" sz="2400" dirty="0">
                <a:latin typeface="Times New Roman"/>
                <a:cs typeface="Times New Roman"/>
              </a:rPr>
              <a:t>Xe </a:t>
            </a:r>
            <a:r>
              <a:rPr lang="en-US" sz="2400" dirty="0" err="1">
                <a:latin typeface="Times New Roman"/>
                <a:cs typeface="Times New Roman"/>
              </a:rPr>
              <a:t>lăn</a:t>
            </a:r>
            <a:r>
              <a:rPr lang="en-US" sz="2400" dirty="0">
                <a:latin typeface="Times New Roman"/>
                <a:cs typeface="Times New Roman"/>
              </a:rPr>
              <a:t> </a:t>
            </a:r>
            <a:r>
              <a:rPr lang="en-US" sz="2400" dirty="0" err="1">
                <a:latin typeface="Times New Roman"/>
                <a:cs typeface="Times New Roman"/>
              </a:rPr>
              <a:t>tự</a:t>
            </a:r>
            <a:r>
              <a:rPr lang="en-US" sz="2400" dirty="0">
                <a:latin typeface="Times New Roman"/>
                <a:cs typeface="Times New Roman"/>
              </a:rPr>
              <a:t> </a:t>
            </a:r>
            <a:r>
              <a:rPr lang="en-US" sz="2400" dirty="0" err="1">
                <a:latin typeface="Times New Roman"/>
                <a:cs typeface="Times New Roman"/>
              </a:rPr>
              <a:t>động</a:t>
            </a:r>
            <a:r>
              <a:rPr lang="en-US" sz="2400" dirty="0">
                <a:latin typeface="Times New Roman"/>
                <a:cs typeface="Times New Roman"/>
              </a:rPr>
              <a:t> - </a:t>
            </a:r>
            <a:r>
              <a:rPr lang="en-US" sz="2400" dirty="0" err="1">
                <a:latin typeface="Times New Roman"/>
                <a:cs typeface="Times New Roman"/>
              </a:rPr>
              <a:t>giúp</a:t>
            </a:r>
            <a:r>
              <a:rPr lang="en-US" sz="2400" dirty="0">
                <a:latin typeface="Times New Roman"/>
                <a:cs typeface="Times New Roman"/>
              </a:rPr>
              <a:t> </a:t>
            </a:r>
            <a:r>
              <a:rPr lang="en-US" sz="2400" dirty="0" err="1">
                <a:latin typeface="Times New Roman"/>
                <a:cs typeface="Times New Roman"/>
              </a:rPr>
              <a:t>người</a:t>
            </a:r>
            <a:r>
              <a:rPr lang="en-US" sz="2400" dirty="0">
                <a:latin typeface="Times New Roman"/>
                <a:cs typeface="Times New Roman"/>
              </a:rPr>
              <a:t> </a:t>
            </a:r>
            <a:r>
              <a:rPr lang="en-US" sz="2400" dirty="0" err="1">
                <a:latin typeface="Times New Roman"/>
                <a:cs typeface="Times New Roman"/>
              </a:rPr>
              <a:t>khuyết</a:t>
            </a:r>
            <a:r>
              <a:rPr lang="en-US" sz="2400" dirty="0">
                <a:latin typeface="Times New Roman"/>
                <a:cs typeface="Times New Roman"/>
              </a:rPr>
              <a:t> </a:t>
            </a:r>
            <a:r>
              <a:rPr lang="en-US" sz="2400" dirty="0" err="1">
                <a:latin typeface="Times New Roman"/>
                <a:cs typeface="Times New Roman"/>
              </a:rPr>
              <a:t>tật</a:t>
            </a:r>
            <a:r>
              <a:rPr lang="en-US" sz="2400" dirty="0">
                <a:latin typeface="Times New Roman"/>
                <a:cs typeface="Times New Roman"/>
              </a:rPr>
              <a:t> di </a:t>
            </a:r>
            <a:r>
              <a:rPr lang="en-US" sz="2400" dirty="0" err="1">
                <a:latin typeface="Times New Roman"/>
                <a:cs typeface="Times New Roman"/>
              </a:rPr>
              <a:t>chuyển</a:t>
            </a:r>
            <a:r>
              <a:rPr lang="en-US" sz="2400" dirty="0">
                <a:latin typeface="Times New Roman"/>
                <a:cs typeface="Times New Roman"/>
              </a:rPr>
              <a:t> </a:t>
            </a:r>
            <a:r>
              <a:rPr lang="en-US" sz="2400" dirty="0" err="1">
                <a:latin typeface="Times New Roman"/>
                <a:cs typeface="Times New Roman"/>
              </a:rPr>
              <a:t>một</a:t>
            </a:r>
            <a:r>
              <a:rPr lang="en-US" sz="2400" dirty="0">
                <a:latin typeface="Times New Roman"/>
                <a:cs typeface="Times New Roman"/>
              </a:rPr>
              <a:t> </a:t>
            </a:r>
            <a:r>
              <a:rPr lang="en-US" sz="2400" dirty="0" err="1">
                <a:latin typeface="Times New Roman"/>
                <a:cs typeface="Times New Roman"/>
              </a:rPr>
              <a:t>cách</a:t>
            </a:r>
            <a:r>
              <a:rPr lang="en-US" sz="2400" dirty="0">
                <a:latin typeface="Times New Roman"/>
                <a:cs typeface="Times New Roman"/>
              </a:rPr>
              <a:t> </a:t>
            </a:r>
            <a:r>
              <a:rPr lang="en-US" sz="2400" dirty="0" err="1">
                <a:latin typeface="Times New Roman"/>
                <a:cs typeface="Times New Roman"/>
              </a:rPr>
              <a:t>dễ</a:t>
            </a:r>
            <a:r>
              <a:rPr lang="en-US" sz="2400" dirty="0">
                <a:latin typeface="Times New Roman"/>
                <a:cs typeface="Times New Roman"/>
              </a:rPr>
              <a:t> </a:t>
            </a:r>
            <a:r>
              <a:rPr lang="en-US" sz="2400" dirty="0" err="1">
                <a:latin typeface="Times New Roman"/>
                <a:cs typeface="Times New Roman"/>
              </a:rPr>
              <a:t>dàng</a:t>
            </a:r>
            <a:r>
              <a:rPr lang="en-US" sz="2400" dirty="0">
                <a:latin typeface="Times New Roman"/>
                <a:cs typeface="Times New Roman"/>
              </a:rPr>
              <a:t> </a:t>
            </a:r>
            <a:r>
              <a:rPr lang="en-US" sz="2400" dirty="0" err="1">
                <a:latin typeface="Times New Roman"/>
                <a:cs typeface="Times New Roman"/>
              </a:rPr>
              <a:t>và</a:t>
            </a:r>
            <a:r>
              <a:rPr lang="en-US" sz="2400" dirty="0">
                <a:latin typeface="Times New Roman"/>
                <a:cs typeface="Times New Roman"/>
              </a:rPr>
              <a:t> an </a:t>
            </a:r>
            <a:r>
              <a:rPr lang="en-US" sz="2400" dirty="0" err="1">
                <a:latin typeface="Times New Roman"/>
                <a:cs typeface="Times New Roman"/>
              </a:rPr>
              <a:t>toàn</a:t>
            </a:r>
            <a:r>
              <a:rPr lang="en-US" sz="2400" dirty="0">
                <a:latin typeface="Times New Roman"/>
                <a:cs typeface="Times New Roman"/>
              </a:rPr>
              <a:t> </a:t>
            </a:r>
            <a:r>
              <a:rPr lang="en-US" sz="2400" dirty="0" err="1">
                <a:latin typeface="Times New Roman"/>
                <a:cs typeface="Times New Roman"/>
              </a:rPr>
              <a:t>hơn</a:t>
            </a:r>
          </a:p>
          <a:p>
            <a:pPr>
              <a:buClr>
                <a:srgbClr val="8AD0D6"/>
              </a:buClr>
            </a:pPr>
            <a:r>
              <a:rPr lang="en-US" sz="2400" dirty="0" err="1">
                <a:latin typeface="Times New Roman"/>
                <a:cs typeface="Times New Roman"/>
              </a:rPr>
              <a:t>Trợ</a:t>
            </a:r>
            <a:r>
              <a:rPr lang="en-US" sz="2400" dirty="0">
                <a:latin typeface="Times New Roman"/>
                <a:cs typeface="Times New Roman"/>
              </a:rPr>
              <a:t> </a:t>
            </a:r>
            <a:r>
              <a:rPr lang="en-US" sz="2400" dirty="0" err="1">
                <a:latin typeface="Times New Roman"/>
                <a:cs typeface="Times New Roman"/>
              </a:rPr>
              <a:t>lý</a:t>
            </a:r>
            <a:r>
              <a:rPr lang="en-US" sz="2400" dirty="0">
                <a:latin typeface="Times New Roman"/>
                <a:cs typeface="Times New Roman"/>
              </a:rPr>
              <a:t> y </a:t>
            </a:r>
            <a:r>
              <a:rPr lang="en-US" sz="2400" dirty="0" err="1">
                <a:latin typeface="Times New Roman"/>
                <a:cs typeface="Times New Roman"/>
              </a:rPr>
              <a:t>tế</a:t>
            </a:r>
            <a:r>
              <a:rPr lang="en-US" sz="2400" dirty="0">
                <a:latin typeface="Times New Roman"/>
                <a:cs typeface="Times New Roman"/>
              </a:rPr>
              <a:t> - </a:t>
            </a:r>
            <a:r>
              <a:rPr lang="en-US" sz="2400" dirty="0" err="1">
                <a:latin typeface="Times New Roman"/>
                <a:cs typeface="Times New Roman"/>
              </a:rPr>
              <a:t>giúp</a:t>
            </a:r>
            <a:r>
              <a:rPr lang="en-US" sz="2400" dirty="0">
                <a:latin typeface="Times New Roman"/>
                <a:cs typeface="Times New Roman"/>
              </a:rPr>
              <a:t> </a:t>
            </a:r>
            <a:r>
              <a:rPr lang="en-US" sz="2400" dirty="0" err="1">
                <a:latin typeface="Times New Roman"/>
                <a:cs typeface="Times New Roman"/>
              </a:rPr>
              <a:t>nhân</a:t>
            </a:r>
            <a:r>
              <a:rPr lang="en-US" sz="2400" dirty="0">
                <a:latin typeface="Times New Roman"/>
                <a:cs typeface="Times New Roman"/>
              </a:rPr>
              <a:t> </a:t>
            </a:r>
            <a:r>
              <a:rPr lang="en-US" sz="2400" dirty="0" err="1">
                <a:latin typeface="Times New Roman"/>
                <a:cs typeface="Times New Roman"/>
              </a:rPr>
              <a:t>viên</a:t>
            </a:r>
            <a:r>
              <a:rPr lang="en-US" sz="2400" dirty="0">
                <a:latin typeface="Times New Roman"/>
                <a:cs typeface="Times New Roman"/>
              </a:rPr>
              <a:t> y </a:t>
            </a:r>
            <a:r>
              <a:rPr lang="en-US" sz="2400" dirty="0" err="1">
                <a:latin typeface="Times New Roman"/>
                <a:cs typeface="Times New Roman"/>
              </a:rPr>
              <a:t>tế</a:t>
            </a:r>
            <a:r>
              <a:rPr lang="en-US" sz="2400" dirty="0">
                <a:latin typeface="Times New Roman"/>
                <a:cs typeface="Times New Roman"/>
              </a:rPr>
              <a:t> di </a:t>
            </a:r>
            <a:r>
              <a:rPr lang="en-US" sz="2400" dirty="0" err="1">
                <a:latin typeface="Times New Roman"/>
                <a:cs typeface="Times New Roman"/>
              </a:rPr>
              <a:t>chuyển</a:t>
            </a:r>
            <a:r>
              <a:rPr lang="en-US" sz="2400" dirty="0">
                <a:latin typeface="Times New Roman"/>
                <a:cs typeface="Times New Roman"/>
              </a:rPr>
              <a:t> </a:t>
            </a:r>
            <a:r>
              <a:rPr lang="en-US" sz="2400" dirty="0" err="1">
                <a:latin typeface="Times New Roman"/>
                <a:cs typeface="Times New Roman"/>
              </a:rPr>
              <a:t>các</a:t>
            </a:r>
            <a:r>
              <a:rPr lang="en-US" sz="2400" dirty="0">
                <a:latin typeface="Times New Roman"/>
                <a:cs typeface="Times New Roman"/>
              </a:rPr>
              <a:t> </a:t>
            </a:r>
            <a:r>
              <a:rPr lang="en-US" sz="2400" dirty="0" err="1">
                <a:latin typeface="Times New Roman"/>
                <a:cs typeface="Times New Roman"/>
              </a:rPr>
              <a:t>thiết</a:t>
            </a:r>
            <a:r>
              <a:rPr lang="en-US" sz="2400" dirty="0">
                <a:latin typeface="Times New Roman"/>
                <a:cs typeface="Times New Roman"/>
              </a:rPr>
              <a:t> </a:t>
            </a:r>
            <a:r>
              <a:rPr lang="en-US" sz="2400" dirty="0" err="1">
                <a:latin typeface="Times New Roman"/>
                <a:cs typeface="Times New Roman"/>
              </a:rPr>
              <a:t>bị</a:t>
            </a:r>
            <a:r>
              <a:rPr lang="en-US" sz="2400" dirty="0">
                <a:latin typeface="Times New Roman"/>
                <a:cs typeface="Times New Roman"/>
              </a:rPr>
              <a:t> y </a:t>
            </a:r>
            <a:r>
              <a:rPr lang="en-US" sz="2400" dirty="0" err="1">
                <a:latin typeface="Times New Roman"/>
                <a:cs typeface="Times New Roman"/>
              </a:rPr>
              <a:t>tế</a:t>
            </a:r>
            <a:r>
              <a:rPr lang="en-US" sz="2400" dirty="0">
                <a:latin typeface="Times New Roman"/>
                <a:cs typeface="Times New Roman"/>
              </a:rPr>
              <a:t> </a:t>
            </a:r>
            <a:r>
              <a:rPr lang="en-US" sz="2400" dirty="0" err="1">
                <a:latin typeface="Times New Roman"/>
                <a:cs typeface="Times New Roman"/>
              </a:rPr>
              <a:t>một</a:t>
            </a:r>
            <a:r>
              <a:rPr lang="en-US" sz="2400" dirty="0">
                <a:latin typeface="Times New Roman"/>
                <a:cs typeface="Times New Roman"/>
              </a:rPr>
              <a:t> </a:t>
            </a:r>
            <a:r>
              <a:rPr lang="en-US" sz="2400" dirty="0" err="1">
                <a:latin typeface="Times New Roman"/>
                <a:cs typeface="Times New Roman"/>
              </a:rPr>
              <a:t>cách</a:t>
            </a:r>
            <a:r>
              <a:rPr lang="en-US" sz="2400" dirty="0">
                <a:latin typeface="Times New Roman"/>
                <a:cs typeface="Times New Roman"/>
              </a:rPr>
              <a:t> </a:t>
            </a:r>
            <a:r>
              <a:rPr lang="en-US" sz="2400" dirty="0" err="1">
                <a:latin typeface="Times New Roman"/>
                <a:cs typeface="Times New Roman"/>
              </a:rPr>
              <a:t>dễ</a:t>
            </a:r>
            <a:r>
              <a:rPr lang="en-US" sz="2400" dirty="0">
                <a:latin typeface="Times New Roman"/>
                <a:cs typeface="Times New Roman"/>
              </a:rPr>
              <a:t> </a:t>
            </a:r>
            <a:r>
              <a:rPr lang="en-US" sz="2400" dirty="0" err="1">
                <a:latin typeface="Times New Roman"/>
                <a:cs typeface="Times New Roman"/>
              </a:rPr>
              <a:t>dàng</a:t>
            </a:r>
            <a:r>
              <a:rPr lang="en-US" sz="2400" dirty="0">
                <a:latin typeface="Times New Roman"/>
                <a:cs typeface="Times New Roman"/>
              </a:rPr>
              <a:t> </a:t>
            </a:r>
            <a:r>
              <a:rPr lang="en-US" sz="2400" dirty="0" err="1">
                <a:latin typeface="Times New Roman"/>
                <a:cs typeface="Times New Roman"/>
              </a:rPr>
              <a:t>và</a:t>
            </a:r>
            <a:r>
              <a:rPr lang="en-US" sz="2400" dirty="0">
                <a:latin typeface="Times New Roman"/>
                <a:cs typeface="Times New Roman"/>
              </a:rPr>
              <a:t> an </a:t>
            </a:r>
            <a:r>
              <a:rPr lang="en-US" sz="2400" dirty="0" err="1">
                <a:latin typeface="Times New Roman"/>
                <a:cs typeface="Times New Roman"/>
              </a:rPr>
              <a:t>toàn</a:t>
            </a:r>
            <a:r>
              <a:rPr lang="en-US" sz="2400" dirty="0">
                <a:latin typeface="Times New Roman"/>
                <a:cs typeface="Times New Roman"/>
              </a:rPr>
              <a:t> </a:t>
            </a:r>
            <a:r>
              <a:rPr lang="en-US" sz="2400" dirty="0" err="1">
                <a:latin typeface="Times New Roman"/>
                <a:cs typeface="Times New Roman"/>
              </a:rPr>
              <a:t>hơn</a:t>
            </a:r>
          </a:p>
        </p:txBody>
      </p:sp>
      <p:pic>
        <p:nvPicPr>
          <p:cNvPr id="4" name="Picture 4" descr="Xe lăn điện tự động thế hệ mới ngả nằm vành đúc TM036D">
            <a:extLst>
              <a:ext uri="{FF2B5EF4-FFF2-40B4-BE49-F238E27FC236}">
                <a16:creationId xmlns:a16="http://schemas.microsoft.com/office/drawing/2014/main" id="{B8C078AA-5294-0A7C-7BAD-41B1EADBED71}"/>
              </a:ext>
            </a:extLst>
          </p:cNvPr>
          <p:cNvPicPr>
            <a:picLocks noChangeAspect="1"/>
          </p:cNvPicPr>
          <p:nvPr/>
        </p:nvPicPr>
        <p:blipFill rotWithShape="1">
          <a:blip r:embed="rId5"/>
          <a:srcRect t="115" b="115"/>
          <a:stretch/>
        </p:blipFill>
        <p:spPr>
          <a:xfrm>
            <a:off x="5316658" y="3428998"/>
            <a:ext cx="3436902" cy="3428998"/>
          </a:xfrm>
          <a:prstGeom prst="rect">
            <a:avLst/>
          </a:prstGeom>
        </p:spPr>
      </p:pic>
      <p:pic>
        <p:nvPicPr>
          <p:cNvPr id="6" name="Picture 6" descr="ROBOT HỖ TRỢ Y TẾ TRONG CÁC KHU VỰC CÁCH LY PHÒNG CHỐNG DỊCH COVID-19">
            <a:extLst>
              <a:ext uri="{FF2B5EF4-FFF2-40B4-BE49-F238E27FC236}">
                <a16:creationId xmlns:a16="http://schemas.microsoft.com/office/drawing/2014/main" id="{93DA51C8-85EA-E19E-D2FA-1AFB89C5E2F4}"/>
              </a:ext>
            </a:extLst>
          </p:cNvPr>
          <p:cNvPicPr>
            <a:picLocks noChangeAspect="1"/>
          </p:cNvPicPr>
          <p:nvPr/>
        </p:nvPicPr>
        <p:blipFill rotWithShape="1">
          <a:blip r:embed="rId6"/>
          <a:srcRect l="12414" r="12414"/>
          <a:stretch/>
        </p:blipFill>
        <p:spPr>
          <a:xfrm>
            <a:off x="8753560" y="3428998"/>
            <a:ext cx="3436902" cy="3428996"/>
          </a:xfrm>
          <a:prstGeom prst="rect">
            <a:avLst/>
          </a:prstGeom>
        </p:spPr>
      </p:pic>
      <p:cxnSp>
        <p:nvCxnSpPr>
          <p:cNvPr id="15" name="Straight Connector 14">
            <a:extLst>
              <a:ext uri="{FF2B5EF4-FFF2-40B4-BE49-F238E27FC236}">
                <a16:creationId xmlns:a16="http://schemas.microsoft.com/office/drawing/2014/main" id="{133675D8-8B7A-4149-AD08-B81A69EC6C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53560" y="3428998"/>
            <a:ext cx="0" cy="342899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6FE85DE-8857-4E6E-800A-944BB57F97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16658" y="3428998"/>
            <a:ext cx="6873804"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9F780E4-CB1F-6E77-5CEC-93FA1306B2E5}"/>
              </a:ext>
            </a:extLst>
          </p:cNvPr>
          <p:cNvSpPr txBox="1"/>
          <p:nvPr/>
        </p:nvSpPr>
        <p:spPr>
          <a:xfrm>
            <a:off x="5316538" y="3429000"/>
            <a:ext cx="6873875" cy="317500"/>
          </a:xfrm>
          <a:prstGeom prst="rect">
            <a:avLst/>
          </a:prstGeom>
        </p:spPr>
        <p:txBody>
          <a:bodyPr>
            <a:normAutofit fontScale="92500" lnSpcReduction="20000"/>
          </a:bodyPr>
          <a:lstStyle/>
          <a:p>
            <a:r>
              <a:rPr lang="en-US">
                <a:hlinkClick r:id="rId4"/>
              </a:rPr>
              <a:t>This Photo</a:t>
            </a:r>
            <a:r>
              <a:rPr lang="en-US"/>
              <a:t> by Unknown author is licensed under </a:t>
            </a:r>
            <a:r>
              <a:rPr lang="en-US">
                <a:hlinkClick r:id="rId7"/>
              </a:rPr>
              <a:t>CC BY-SA</a:t>
            </a:r>
            <a:r>
              <a:rPr lang="en-US"/>
              <a:t>.</a:t>
            </a:r>
          </a:p>
        </p:txBody>
      </p:sp>
    </p:spTree>
    <p:extLst>
      <p:ext uri="{BB962C8B-B14F-4D97-AF65-F5344CB8AC3E}">
        <p14:creationId xmlns:p14="http://schemas.microsoft.com/office/powerpoint/2010/main" val="99769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2" name="Freeform: Shape 16">
            <a:extLst>
              <a:ext uri="{FF2B5EF4-FFF2-40B4-BE49-F238E27FC236}">
                <a16:creationId xmlns:a16="http://schemas.microsoft.com/office/drawing/2014/main" id="{BF916B6A-4A1E-4A48-8BC8-1E4776E036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solidFill>
            <a:srgbClr val="FFFFFF"/>
          </a:solidFill>
          <a:ln>
            <a:noFill/>
          </a:ln>
        </p:spPr>
      </p:sp>
      <p:sp>
        <p:nvSpPr>
          <p:cNvPr id="19" name="Freeform 23">
            <a:extLst>
              <a:ext uri="{FF2B5EF4-FFF2-40B4-BE49-F238E27FC236}">
                <a16:creationId xmlns:a16="http://schemas.microsoft.com/office/drawing/2014/main" id="{1C5D755C-6A9E-4780-8524-22F98BAC1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1" name="Rectangle 20">
            <a:extLst>
              <a:ext uri="{FF2B5EF4-FFF2-40B4-BE49-F238E27FC236}">
                <a16:creationId xmlns:a16="http://schemas.microsoft.com/office/drawing/2014/main" id="{D8AC099B-3614-4184-BF57-F5447D1541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3" name="Content Placeholder 13">
            <a:extLst>
              <a:ext uri="{FF2B5EF4-FFF2-40B4-BE49-F238E27FC236}">
                <a16:creationId xmlns:a16="http://schemas.microsoft.com/office/drawing/2014/main" id="{83F8E994-47D2-1605-FDCC-8FE404276268}"/>
              </a:ext>
            </a:extLst>
          </p:cNvPr>
          <p:cNvSpPr>
            <a:spLocks noGrp="1"/>
          </p:cNvSpPr>
          <p:nvPr>
            <p:ph idx="1"/>
          </p:nvPr>
        </p:nvSpPr>
        <p:spPr>
          <a:xfrm>
            <a:off x="418501" y="188934"/>
            <a:ext cx="3306456" cy="6472801"/>
          </a:xfrm>
        </p:spPr>
        <p:txBody>
          <a:bodyPr vert="horz" lIns="91440" tIns="45720" rIns="91440" bIns="45720" rtlCol="0" anchor="t">
            <a:noAutofit/>
          </a:bodyPr>
          <a:lstStyle/>
          <a:p>
            <a:r>
              <a:rPr lang="en-US" sz="1900" dirty="0" err="1">
                <a:latin typeface="Times New Roman"/>
                <a:cs typeface="Times New Roman"/>
              </a:rPr>
              <a:t>Phát</a:t>
            </a:r>
            <a:r>
              <a:rPr lang="en-US" sz="1900" dirty="0">
                <a:latin typeface="Times New Roman"/>
                <a:cs typeface="Times New Roman"/>
              </a:rPr>
              <a:t> </a:t>
            </a:r>
            <a:r>
              <a:rPr lang="en-US" sz="1900" dirty="0" err="1">
                <a:latin typeface="Times New Roman"/>
                <a:cs typeface="Times New Roman"/>
              </a:rPr>
              <a:t>hiện</a:t>
            </a:r>
            <a:r>
              <a:rPr lang="en-US" sz="1900" dirty="0">
                <a:latin typeface="Times New Roman"/>
                <a:cs typeface="Times New Roman"/>
              </a:rPr>
              <a:t> </a:t>
            </a:r>
            <a:r>
              <a:rPr lang="en-US" sz="1900" dirty="0" err="1">
                <a:latin typeface="Times New Roman"/>
                <a:cs typeface="Times New Roman"/>
              </a:rPr>
              <a:t>và</a:t>
            </a:r>
            <a:r>
              <a:rPr lang="en-US" sz="1900" dirty="0">
                <a:latin typeface="Times New Roman"/>
                <a:cs typeface="Times New Roman"/>
              </a:rPr>
              <a:t> né </a:t>
            </a:r>
            <a:r>
              <a:rPr lang="en-US" sz="1900" dirty="0" err="1">
                <a:latin typeface="Times New Roman"/>
                <a:cs typeface="Times New Roman"/>
              </a:rPr>
              <a:t>tránh</a:t>
            </a:r>
            <a:r>
              <a:rPr lang="en-US" sz="1900" dirty="0">
                <a:latin typeface="Times New Roman"/>
                <a:cs typeface="Times New Roman"/>
              </a:rPr>
              <a:t> </a:t>
            </a:r>
            <a:r>
              <a:rPr lang="en-US" sz="1900" dirty="0" err="1">
                <a:latin typeface="Times New Roman"/>
                <a:cs typeface="Times New Roman"/>
              </a:rPr>
              <a:t>vật</a:t>
            </a:r>
            <a:r>
              <a:rPr lang="en-US" sz="1900" dirty="0">
                <a:latin typeface="Times New Roman"/>
                <a:cs typeface="Times New Roman"/>
              </a:rPr>
              <a:t> </a:t>
            </a:r>
            <a:r>
              <a:rPr lang="en-US" sz="1900" dirty="0" err="1">
                <a:latin typeface="Times New Roman"/>
                <a:cs typeface="Times New Roman"/>
              </a:rPr>
              <a:t>thể</a:t>
            </a:r>
            <a:r>
              <a:rPr lang="en-US" sz="1900" dirty="0">
                <a:latin typeface="Times New Roman"/>
                <a:cs typeface="Times New Roman"/>
              </a:rPr>
              <a:t> </a:t>
            </a:r>
            <a:r>
              <a:rPr lang="en-US" sz="1900" dirty="0" err="1">
                <a:latin typeface="Times New Roman"/>
                <a:cs typeface="Times New Roman"/>
              </a:rPr>
              <a:t>trên</a:t>
            </a:r>
            <a:r>
              <a:rPr lang="en-US" sz="1900" dirty="0">
                <a:latin typeface="Times New Roman"/>
                <a:cs typeface="Times New Roman"/>
              </a:rPr>
              <a:t> </a:t>
            </a:r>
            <a:r>
              <a:rPr lang="en-US" sz="1900" dirty="0" err="1">
                <a:latin typeface="Times New Roman"/>
                <a:cs typeface="Times New Roman"/>
              </a:rPr>
              <a:t>đường</a:t>
            </a:r>
            <a:r>
              <a:rPr lang="en-US" sz="1900" dirty="0">
                <a:latin typeface="Times New Roman"/>
                <a:cs typeface="Times New Roman"/>
              </a:rPr>
              <a:t> </a:t>
            </a:r>
            <a:r>
              <a:rPr lang="en-US" sz="1900" dirty="0" err="1">
                <a:latin typeface="Times New Roman"/>
                <a:cs typeface="Times New Roman"/>
              </a:rPr>
              <a:t>của</a:t>
            </a:r>
            <a:r>
              <a:rPr lang="en-US" sz="1900" dirty="0">
                <a:latin typeface="Times New Roman"/>
                <a:cs typeface="Times New Roman"/>
              </a:rPr>
              <a:t> </a:t>
            </a:r>
            <a:r>
              <a:rPr lang="en-US" sz="1900" dirty="0" err="1">
                <a:latin typeface="Times New Roman"/>
                <a:cs typeface="Times New Roman"/>
              </a:rPr>
              <a:t>các</a:t>
            </a:r>
            <a:r>
              <a:rPr lang="en-US" sz="1900" dirty="0">
                <a:latin typeface="Times New Roman"/>
                <a:cs typeface="Times New Roman"/>
              </a:rPr>
              <a:t> </a:t>
            </a:r>
            <a:r>
              <a:rPr lang="en-US" sz="1900" dirty="0" err="1">
                <a:latin typeface="Times New Roman"/>
                <a:cs typeface="Times New Roman"/>
              </a:rPr>
              <a:t>hệ</a:t>
            </a:r>
            <a:r>
              <a:rPr lang="en-US" sz="1900" dirty="0">
                <a:latin typeface="Times New Roman"/>
                <a:cs typeface="Times New Roman"/>
              </a:rPr>
              <a:t> </a:t>
            </a:r>
            <a:r>
              <a:rPr lang="en-US" sz="1900" dirty="0" err="1">
                <a:latin typeface="Times New Roman"/>
                <a:cs typeface="Times New Roman"/>
              </a:rPr>
              <a:t>thống</a:t>
            </a:r>
            <a:r>
              <a:rPr lang="en-US" sz="1900" dirty="0">
                <a:latin typeface="Times New Roman"/>
                <a:cs typeface="Times New Roman"/>
              </a:rPr>
              <a:t> </a:t>
            </a:r>
            <a:r>
              <a:rPr lang="en-US" sz="1900" dirty="0" err="1">
                <a:latin typeface="Times New Roman"/>
                <a:cs typeface="Times New Roman"/>
              </a:rPr>
              <a:t>hỗ</a:t>
            </a:r>
            <a:r>
              <a:rPr lang="en-US" sz="1900" dirty="0">
                <a:latin typeface="Times New Roman"/>
                <a:cs typeface="Times New Roman"/>
              </a:rPr>
              <a:t> </a:t>
            </a:r>
            <a:r>
              <a:rPr lang="en-US" sz="1900" dirty="0" err="1">
                <a:latin typeface="Times New Roman"/>
                <a:cs typeface="Times New Roman"/>
              </a:rPr>
              <a:t>trợ</a:t>
            </a:r>
            <a:r>
              <a:rPr lang="en-US" sz="1900" dirty="0">
                <a:latin typeface="Times New Roman"/>
                <a:cs typeface="Times New Roman"/>
              </a:rPr>
              <a:t> </a:t>
            </a:r>
            <a:r>
              <a:rPr lang="en-US" sz="1900" dirty="0" err="1">
                <a:latin typeface="Times New Roman"/>
                <a:cs typeface="Times New Roman"/>
              </a:rPr>
              <a:t>lái</a:t>
            </a:r>
            <a:r>
              <a:rPr lang="en-US" sz="1900" dirty="0">
                <a:latin typeface="Times New Roman"/>
                <a:cs typeface="Times New Roman"/>
              </a:rPr>
              <a:t> </a:t>
            </a:r>
            <a:r>
              <a:rPr lang="en-US" sz="1900" dirty="0" err="1">
                <a:latin typeface="Times New Roman"/>
                <a:cs typeface="Times New Roman"/>
              </a:rPr>
              <a:t>xe</a:t>
            </a:r>
            <a:r>
              <a:rPr lang="en-US" sz="1900" dirty="0">
                <a:latin typeface="Times New Roman"/>
                <a:cs typeface="Times New Roman"/>
              </a:rPr>
              <a:t>, </a:t>
            </a:r>
            <a:r>
              <a:rPr lang="en-US" sz="1900" dirty="0" err="1">
                <a:latin typeface="Times New Roman"/>
                <a:cs typeface="Times New Roman"/>
              </a:rPr>
              <a:t>tự</a:t>
            </a:r>
            <a:r>
              <a:rPr lang="en-US" sz="1900" dirty="0">
                <a:latin typeface="Times New Roman"/>
                <a:cs typeface="Times New Roman"/>
              </a:rPr>
              <a:t> </a:t>
            </a:r>
            <a:r>
              <a:rPr lang="en-US" sz="1900" dirty="0" err="1">
                <a:latin typeface="Times New Roman"/>
                <a:cs typeface="Times New Roman"/>
              </a:rPr>
              <a:t>lái</a:t>
            </a:r>
            <a:r>
              <a:rPr lang="en-US" sz="1900" dirty="0">
                <a:latin typeface="Times New Roman"/>
                <a:cs typeface="Times New Roman"/>
              </a:rPr>
              <a:t> - </a:t>
            </a:r>
            <a:r>
              <a:rPr lang="en-US" sz="1900" dirty="0" err="1">
                <a:latin typeface="Times New Roman"/>
                <a:cs typeface="Times New Roman"/>
              </a:rPr>
              <a:t>đảm</a:t>
            </a:r>
            <a:r>
              <a:rPr lang="en-US" sz="1900" dirty="0">
                <a:latin typeface="Times New Roman"/>
                <a:cs typeface="Times New Roman"/>
              </a:rPr>
              <a:t> </a:t>
            </a:r>
            <a:r>
              <a:rPr lang="en-US" sz="1900" dirty="0" err="1">
                <a:latin typeface="Times New Roman"/>
                <a:cs typeface="Times New Roman"/>
              </a:rPr>
              <a:t>bảo</a:t>
            </a:r>
            <a:r>
              <a:rPr lang="en-US" sz="1900" dirty="0">
                <a:latin typeface="Times New Roman"/>
                <a:cs typeface="Times New Roman"/>
              </a:rPr>
              <a:t> an </a:t>
            </a:r>
            <a:r>
              <a:rPr lang="en-US" sz="1900" dirty="0" err="1">
                <a:latin typeface="Times New Roman"/>
                <a:cs typeface="Times New Roman"/>
              </a:rPr>
              <a:t>toàn</a:t>
            </a:r>
            <a:r>
              <a:rPr lang="en-US" sz="1900" dirty="0">
                <a:latin typeface="Times New Roman"/>
                <a:cs typeface="Times New Roman"/>
              </a:rPr>
              <a:t> </a:t>
            </a:r>
            <a:r>
              <a:rPr lang="en-US" sz="1900" dirty="0" err="1">
                <a:latin typeface="Times New Roman"/>
                <a:cs typeface="Times New Roman"/>
              </a:rPr>
              <a:t>cho</a:t>
            </a:r>
            <a:r>
              <a:rPr lang="en-US" sz="1900" dirty="0">
                <a:latin typeface="Times New Roman"/>
                <a:cs typeface="Times New Roman"/>
              </a:rPr>
              <a:t> </a:t>
            </a:r>
            <a:r>
              <a:rPr lang="en-US" sz="1900" dirty="0" err="1">
                <a:latin typeface="Times New Roman"/>
                <a:cs typeface="Times New Roman"/>
              </a:rPr>
              <a:t>người</a:t>
            </a:r>
            <a:r>
              <a:rPr lang="en-US" sz="1900" dirty="0">
                <a:latin typeface="Times New Roman"/>
                <a:cs typeface="Times New Roman"/>
              </a:rPr>
              <a:t> </a:t>
            </a:r>
            <a:r>
              <a:rPr lang="en-US" sz="1900" dirty="0" err="1">
                <a:latin typeface="Times New Roman"/>
                <a:cs typeface="Times New Roman"/>
              </a:rPr>
              <a:t>lái</a:t>
            </a:r>
            <a:r>
              <a:rPr lang="en-US" sz="1900" dirty="0">
                <a:latin typeface="Times New Roman"/>
                <a:cs typeface="Times New Roman"/>
              </a:rPr>
              <a:t> </a:t>
            </a:r>
            <a:r>
              <a:rPr lang="en-US" sz="1900" dirty="0" err="1">
                <a:latin typeface="Times New Roman"/>
                <a:cs typeface="Times New Roman"/>
              </a:rPr>
              <a:t>và</a:t>
            </a:r>
            <a:r>
              <a:rPr lang="en-US" sz="1900" dirty="0">
                <a:latin typeface="Times New Roman"/>
                <a:cs typeface="Times New Roman"/>
              </a:rPr>
              <a:t> </a:t>
            </a:r>
            <a:r>
              <a:rPr lang="en-US" sz="1900" dirty="0" err="1">
                <a:latin typeface="Times New Roman"/>
                <a:cs typeface="Times New Roman"/>
              </a:rPr>
              <a:t>người</a:t>
            </a:r>
            <a:r>
              <a:rPr lang="en-US" sz="1900" dirty="0">
                <a:latin typeface="Times New Roman"/>
                <a:cs typeface="Times New Roman"/>
              </a:rPr>
              <a:t> </a:t>
            </a:r>
            <a:r>
              <a:rPr lang="en-US" sz="1900" dirty="0" err="1">
                <a:latin typeface="Times New Roman"/>
                <a:cs typeface="Times New Roman"/>
              </a:rPr>
              <a:t>đi</a:t>
            </a:r>
            <a:r>
              <a:rPr lang="en-US" sz="1900" dirty="0">
                <a:latin typeface="Times New Roman"/>
                <a:cs typeface="Times New Roman"/>
              </a:rPr>
              <a:t> </a:t>
            </a:r>
            <a:r>
              <a:rPr lang="en-US" sz="1900" dirty="0" err="1">
                <a:latin typeface="Times New Roman"/>
                <a:cs typeface="Times New Roman"/>
              </a:rPr>
              <a:t>đường</a:t>
            </a:r>
            <a:endParaRPr lang="en-US" sz="1900" dirty="0">
              <a:latin typeface="Times New Roman"/>
              <a:cs typeface="Times New Roman"/>
            </a:endParaRPr>
          </a:p>
          <a:p>
            <a:pPr>
              <a:buClr>
                <a:srgbClr val="8AD0D6"/>
              </a:buClr>
            </a:pPr>
            <a:r>
              <a:rPr lang="en-US" sz="1900" dirty="0" err="1">
                <a:latin typeface="Times New Roman"/>
                <a:cs typeface="Times New Roman"/>
              </a:rPr>
              <a:t>Nông</a:t>
            </a:r>
            <a:r>
              <a:rPr lang="en-US" sz="1900" dirty="0">
                <a:latin typeface="Times New Roman"/>
                <a:cs typeface="Times New Roman"/>
              </a:rPr>
              <a:t> </a:t>
            </a:r>
            <a:r>
              <a:rPr lang="en-US" sz="1900" dirty="0" err="1">
                <a:latin typeface="Times New Roman"/>
                <a:cs typeface="Times New Roman"/>
              </a:rPr>
              <a:t>nghiệp</a:t>
            </a:r>
            <a:r>
              <a:rPr lang="en-US" sz="1900" dirty="0">
                <a:latin typeface="Times New Roman"/>
                <a:cs typeface="Times New Roman"/>
              </a:rPr>
              <a:t> - </a:t>
            </a:r>
            <a:r>
              <a:rPr lang="en-US" sz="1900" dirty="0" err="1">
                <a:latin typeface="Times New Roman"/>
                <a:cs typeface="Times New Roman"/>
              </a:rPr>
              <a:t>sử</a:t>
            </a:r>
            <a:r>
              <a:rPr lang="en-US" sz="1900" dirty="0">
                <a:latin typeface="Times New Roman"/>
                <a:cs typeface="Times New Roman"/>
              </a:rPr>
              <a:t> </a:t>
            </a:r>
            <a:r>
              <a:rPr lang="en-US" sz="1900" dirty="0" err="1">
                <a:latin typeface="Times New Roman"/>
                <a:cs typeface="Times New Roman"/>
              </a:rPr>
              <a:t>dụng</a:t>
            </a:r>
            <a:r>
              <a:rPr lang="en-US" sz="1900" dirty="0">
                <a:latin typeface="Times New Roman"/>
                <a:cs typeface="Times New Roman"/>
              </a:rPr>
              <a:t> </a:t>
            </a:r>
            <a:r>
              <a:rPr lang="en-US" sz="1900" dirty="0" err="1">
                <a:latin typeface="Times New Roman"/>
                <a:cs typeface="Times New Roman"/>
              </a:rPr>
              <a:t>trong</a:t>
            </a:r>
            <a:r>
              <a:rPr lang="en-US" sz="1900" dirty="0">
                <a:latin typeface="Times New Roman"/>
                <a:cs typeface="Times New Roman"/>
              </a:rPr>
              <a:t> </a:t>
            </a:r>
            <a:r>
              <a:rPr lang="en-US" sz="1900" dirty="0" err="1">
                <a:latin typeface="Times New Roman"/>
                <a:cs typeface="Times New Roman"/>
              </a:rPr>
              <a:t>nông</a:t>
            </a:r>
            <a:r>
              <a:rPr lang="en-US" sz="1900" dirty="0">
                <a:latin typeface="Times New Roman"/>
                <a:cs typeface="Times New Roman"/>
              </a:rPr>
              <a:t> </a:t>
            </a:r>
            <a:r>
              <a:rPr lang="en-US" sz="1900" dirty="0" err="1">
                <a:latin typeface="Times New Roman"/>
                <a:cs typeface="Times New Roman"/>
              </a:rPr>
              <a:t>nghiệp</a:t>
            </a:r>
            <a:r>
              <a:rPr lang="en-US" sz="1900" dirty="0">
                <a:latin typeface="Times New Roman"/>
                <a:cs typeface="Times New Roman"/>
              </a:rPr>
              <a:t> </a:t>
            </a:r>
            <a:r>
              <a:rPr lang="en-US" sz="1900" dirty="0" err="1">
                <a:latin typeface="Times New Roman"/>
                <a:cs typeface="Times New Roman"/>
              </a:rPr>
              <a:t>để</a:t>
            </a:r>
            <a:r>
              <a:rPr lang="en-US" sz="1900" dirty="0">
                <a:latin typeface="Times New Roman"/>
                <a:cs typeface="Times New Roman"/>
              </a:rPr>
              <a:t> </a:t>
            </a:r>
            <a:r>
              <a:rPr lang="en-US" sz="1900" dirty="0" err="1">
                <a:latin typeface="Times New Roman"/>
                <a:cs typeface="Times New Roman"/>
              </a:rPr>
              <a:t>giám</a:t>
            </a:r>
            <a:r>
              <a:rPr lang="en-US" sz="1900" dirty="0">
                <a:latin typeface="Times New Roman"/>
                <a:cs typeface="Times New Roman"/>
              </a:rPr>
              <a:t> </a:t>
            </a:r>
            <a:r>
              <a:rPr lang="en-US" sz="1900" dirty="0" err="1">
                <a:latin typeface="Times New Roman"/>
                <a:cs typeface="Times New Roman"/>
              </a:rPr>
              <a:t>sát</a:t>
            </a:r>
            <a:r>
              <a:rPr lang="en-US" sz="1900" dirty="0">
                <a:latin typeface="Times New Roman"/>
                <a:cs typeface="Times New Roman"/>
              </a:rPr>
              <a:t> </a:t>
            </a:r>
            <a:r>
              <a:rPr lang="en-US" sz="1900" dirty="0" err="1">
                <a:latin typeface="Times New Roman"/>
                <a:cs typeface="Times New Roman"/>
              </a:rPr>
              <a:t>và</a:t>
            </a:r>
            <a:r>
              <a:rPr lang="en-US" sz="1900" dirty="0">
                <a:latin typeface="Times New Roman"/>
                <a:cs typeface="Times New Roman"/>
              </a:rPr>
              <a:t> </a:t>
            </a:r>
            <a:r>
              <a:rPr lang="en-US" sz="1900" dirty="0" err="1">
                <a:latin typeface="Times New Roman"/>
                <a:cs typeface="Times New Roman"/>
              </a:rPr>
              <a:t>điều</a:t>
            </a:r>
            <a:r>
              <a:rPr lang="en-US" sz="1900" dirty="0">
                <a:latin typeface="Times New Roman"/>
                <a:cs typeface="Times New Roman"/>
              </a:rPr>
              <a:t> </a:t>
            </a:r>
            <a:r>
              <a:rPr lang="en-US" sz="1900" dirty="0" err="1">
                <a:latin typeface="Times New Roman"/>
                <a:cs typeface="Times New Roman"/>
              </a:rPr>
              <a:t>khiển</a:t>
            </a:r>
            <a:r>
              <a:rPr lang="en-US" sz="1900" dirty="0">
                <a:latin typeface="Times New Roman"/>
                <a:cs typeface="Times New Roman"/>
              </a:rPr>
              <a:t> </a:t>
            </a:r>
            <a:r>
              <a:rPr lang="en-US" sz="1900" dirty="0" err="1">
                <a:latin typeface="Times New Roman"/>
                <a:cs typeface="Times New Roman"/>
              </a:rPr>
              <a:t>các</a:t>
            </a:r>
            <a:r>
              <a:rPr lang="en-US" sz="1900" dirty="0">
                <a:latin typeface="Times New Roman"/>
                <a:cs typeface="Times New Roman"/>
              </a:rPr>
              <a:t> </a:t>
            </a:r>
            <a:r>
              <a:rPr lang="en-US" sz="1900" dirty="0" err="1">
                <a:latin typeface="Times New Roman"/>
                <a:cs typeface="Times New Roman"/>
              </a:rPr>
              <a:t>máy</a:t>
            </a:r>
            <a:r>
              <a:rPr lang="en-US" sz="1900" dirty="0">
                <a:latin typeface="Times New Roman"/>
                <a:cs typeface="Times New Roman"/>
              </a:rPr>
              <a:t> </a:t>
            </a:r>
            <a:r>
              <a:rPr lang="en-US" sz="1900" dirty="0" err="1">
                <a:latin typeface="Times New Roman"/>
                <a:cs typeface="Times New Roman"/>
              </a:rPr>
              <a:t>móc</a:t>
            </a:r>
            <a:r>
              <a:rPr lang="en-US" sz="1900" dirty="0">
                <a:latin typeface="Times New Roman"/>
                <a:cs typeface="Times New Roman"/>
              </a:rPr>
              <a:t> </a:t>
            </a:r>
            <a:r>
              <a:rPr lang="en-US" sz="1900" dirty="0" err="1">
                <a:latin typeface="Times New Roman"/>
                <a:cs typeface="Times New Roman"/>
              </a:rPr>
              <a:t>và</a:t>
            </a:r>
            <a:r>
              <a:rPr lang="en-US" sz="1900" dirty="0">
                <a:latin typeface="Times New Roman"/>
                <a:cs typeface="Times New Roman"/>
              </a:rPr>
              <a:t> </a:t>
            </a:r>
            <a:r>
              <a:rPr lang="en-US" sz="1900" dirty="0" err="1">
                <a:latin typeface="Times New Roman"/>
                <a:cs typeface="Times New Roman"/>
              </a:rPr>
              <a:t>xe</a:t>
            </a:r>
            <a:r>
              <a:rPr lang="en-US" sz="1900" dirty="0">
                <a:latin typeface="Times New Roman"/>
                <a:cs typeface="Times New Roman"/>
              </a:rPr>
              <a:t> </a:t>
            </a:r>
            <a:r>
              <a:rPr lang="en-US" sz="1900" dirty="0" err="1">
                <a:latin typeface="Times New Roman"/>
                <a:cs typeface="Times New Roman"/>
              </a:rPr>
              <a:t>cơ</a:t>
            </a:r>
            <a:r>
              <a:rPr lang="en-US" sz="1900" dirty="0">
                <a:latin typeface="Times New Roman"/>
                <a:cs typeface="Times New Roman"/>
              </a:rPr>
              <a:t> </a:t>
            </a:r>
            <a:r>
              <a:rPr lang="en-US" sz="1900" dirty="0" err="1">
                <a:latin typeface="Times New Roman"/>
                <a:cs typeface="Times New Roman"/>
              </a:rPr>
              <a:t>giới</a:t>
            </a:r>
            <a:r>
              <a:rPr lang="en-US" sz="1900" dirty="0">
                <a:latin typeface="Times New Roman"/>
                <a:cs typeface="Times New Roman"/>
              </a:rPr>
              <a:t> </a:t>
            </a:r>
            <a:r>
              <a:rPr lang="en-US" sz="1900" dirty="0" err="1">
                <a:latin typeface="Times New Roman"/>
                <a:cs typeface="Times New Roman"/>
              </a:rPr>
              <a:t>trong</a:t>
            </a:r>
            <a:r>
              <a:rPr lang="en-US" sz="1900" dirty="0">
                <a:latin typeface="Times New Roman"/>
                <a:cs typeface="Times New Roman"/>
              </a:rPr>
              <a:t> </a:t>
            </a:r>
            <a:r>
              <a:rPr lang="en-US" sz="1900" dirty="0" err="1">
                <a:latin typeface="Times New Roman"/>
                <a:cs typeface="Times New Roman"/>
              </a:rPr>
              <a:t>quá</a:t>
            </a:r>
            <a:r>
              <a:rPr lang="en-US" sz="1900" dirty="0">
                <a:latin typeface="Times New Roman"/>
                <a:cs typeface="Times New Roman"/>
              </a:rPr>
              <a:t> </a:t>
            </a:r>
            <a:r>
              <a:rPr lang="en-US" sz="1900" dirty="0" err="1">
                <a:latin typeface="Times New Roman"/>
                <a:cs typeface="Times New Roman"/>
              </a:rPr>
              <a:t>trình</a:t>
            </a:r>
            <a:r>
              <a:rPr lang="en-US" sz="1900" dirty="0">
                <a:latin typeface="Times New Roman"/>
                <a:cs typeface="Times New Roman"/>
              </a:rPr>
              <a:t> </a:t>
            </a:r>
            <a:r>
              <a:rPr lang="en-US" sz="1900" dirty="0" err="1">
                <a:latin typeface="Times New Roman"/>
                <a:cs typeface="Times New Roman"/>
              </a:rPr>
              <a:t>canh</a:t>
            </a:r>
            <a:r>
              <a:rPr lang="en-US" sz="1900" dirty="0">
                <a:latin typeface="Times New Roman"/>
                <a:cs typeface="Times New Roman"/>
              </a:rPr>
              <a:t> </a:t>
            </a:r>
            <a:r>
              <a:rPr lang="en-US" sz="1900" dirty="0" err="1">
                <a:latin typeface="Times New Roman"/>
                <a:cs typeface="Times New Roman"/>
              </a:rPr>
              <a:t>tác</a:t>
            </a:r>
            <a:r>
              <a:rPr lang="en-US" sz="1900" dirty="0">
                <a:latin typeface="Times New Roman"/>
                <a:cs typeface="Times New Roman"/>
              </a:rPr>
              <a:t>, </a:t>
            </a:r>
            <a:r>
              <a:rPr lang="en-US" sz="1900" dirty="0" err="1">
                <a:latin typeface="Times New Roman"/>
                <a:cs typeface="Times New Roman"/>
              </a:rPr>
              <a:t>từ</a:t>
            </a:r>
            <a:r>
              <a:rPr lang="en-US" sz="1900" dirty="0">
                <a:latin typeface="Times New Roman"/>
                <a:cs typeface="Times New Roman"/>
              </a:rPr>
              <a:t> </a:t>
            </a:r>
            <a:r>
              <a:rPr lang="en-US" sz="1900" dirty="0" err="1">
                <a:latin typeface="Times New Roman"/>
                <a:cs typeface="Times New Roman"/>
              </a:rPr>
              <a:t>đó</a:t>
            </a:r>
            <a:r>
              <a:rPr lang="en-US" sz="1900" dirty="0">
                <a:latin typeface="Times New Roman"/>
                <a:cs typeface="Times New Roman"/>
              </a:rPr>
              <a:t> </a:t>
            </a:r>
            <a:r>
              <a:rPr lang="en-US" sz="1900" dirty="0" err="1">
                <a:latin typeface="Times New Roman"/>
                <a:cs typeface="Times New Roman"/>
              </a:rPr>
              <a:t>giúp</a:t>
            </a:r>
            <a:r>
              <a:rPr lang="en-US" sz="1900" dirty="0">
                <a:latin typeface="Times New Roman"/>
                <a:cs typeface="Times New Roman"/>
              </a:rPr>
              <a:t> </a:t>
            </a:r>
            <a:r>
              <a:rPr lang="en-US" sz="1900" dirty="0" err="1">
                <a:latin typeface="Times New Roman"/>
                <a:cs typeface="Times New Roman"/>
              </a:rPr>
              <a:t>tăng</a:t>
            </a:r>
            <a:r>
              <a:rPr lang="en-US" sz="1900" dirty="0">
                <a:latin typeface="Times New Roman"/>
                <a:cs typeface="Times New Roman"/>
              </a:rPr>
              <a:t> </a:t>
            </a:r>
            <a:r>
              <a:rPr lang="en-US" sz="1900" dirty="0" err="1">
                <a:latin typeface="Times New Roman"/>
                <a:cs typeface="Times New Roman"/>
              </a:rPr>
              <a:t>năng</a:t>
            </a:r>
            <a:r>
              <a:rPr lang="en-US" sz="1900" dirty="0">
                <a:latin typeface="Times New Roman"/>
                <a:cs typeface="Times New Roman"/>
              </a:rPr>
              <a:t> </a:t>
            </a:r>
            <a:r>
              <a:rPr lang="en-US" sz="1900" dirty="0" err="1">
                <a:latin typeface="Times New Roman"/>
                <a:cs typeface="Times New Roman"/>
              </a:rPr>
              <a:t>suất</a:t>
            </a:r>
            <a:r>
              <a:rPr lang="en-US" sz="1900" dirty="0">
                <a:latin typeface="Times New Roman"/>
                <a:cs typeface="Times New Roman"/>
              </a:rPr>
              <a:t> </a:t>
            </a:r>
            <a:r>
              <a:rPr lang="en-US" sz="1900" dirty="0" err="1">
                <a:latin typeface="Times New Roman"/>
                <a:cs typeface="Times New Roman"/>
              </a:rPr>
              <a:t>và</a:t>
            </a:r>
            <a:r>
              <a:rPr lang="en-US" sz="1900" dirty="0">
                <a:latin typeface="Times New Roman"/>
                <a:cs typeface="Times New Roman"/>
              </a:rPr>
              <a:t> </a:t>
            </a:r>
            <a:r>
              <a:rPr lang="en-US" sz="1900" dirty="0" err="1">
                <a:latin typeface="Times New Roman"/>
                <a:cs typeface="Times New Roman"/>
              </a:rPr>
              <a:t>giảm</a:t>
            </a:r>
            <a:r>
              <a:rPr lang="en-US" sz="1900" dirty="0">
                <a:latin typeface="Times New Roman"/>
                <a:cs typeface="Times New Roman"/>
              </a:rPr>
              <a:t> chi </a:t>
            </a:r>
            <a:r>
              <a:rPr lang="en-US" sz="1900" dirty="0" err="1">
                <a:latin typeface="Times New Roman"/>
                <a:cs typeface="Times New Roman"/>
              </a:rPr>
              <a:t>phí</a:t>
            </a:r>
            <a:endParaRPr lang="en-US" sz="1900" dirty="0">
              <a:latin typeface="Times New Roman"/>
              <a:cs typeface="Times New Roman"/>
            </a:endParaRPr>
          </a:p>
          <a:p>
            <a:pPr>
              <a:buClr>
                <a:srgbClr val="8AD0D6"/>
              </a:buClr>
            </a:pPr>
            <a:r>
              <a:rPr lang="en-US" sz="1900" dirty="0">
                <a:latin typeface="Times New Roman"/>
                <a:cs typeface="Times New Roman"/>
              </a:rPr>
              <a:t>Công </a:t>
            </a:r>
            <a:r>
              <a:rPr lang="en-US" sz="1900" dirty="0" err="1">
                <a:latin typeface="Times New Roman"/>
                <a:cs typeface="Times New Roman"/>
              </a:rPr>
              <a:t>nghiệp</a:t>
            </a:r>
            <a:r>
              <a:rPr lang="en-US" sz="1900" dirty="0">
                <a:latin typeface="Times New Roman"/>
                <a:cs typeface="Times New Roman"/>
              </a:rPr>
              <a:t> </a:t>
            </a:r>
            <a:r>
              <a:rPr lang="en-US" sz="1900" dirty="0" err="1">
                <a:latin typeface="Times New Roman"/>
                <a:cs typeface="Times New Roman"/>
              </a:rPr>
              <a:t>sản</a:t>
            </a:r>
            <a:r>
              <a:rPr lang="en-US" sz="1900" dirty="0">
                <a:latin typeface="Times New Roman"/>
                <a:cs typeface="Times New Roman"/>
              </a:rPr>
              <a:t> </a:t>
            </a:r>
            <a:r>
              <a:rPr lang="en-US" sz="1900" dirty="0" err="1">
                <a:latin typeface="Times New Roman"/>
                <a:cs typeface="Times New Roman"/>
              </a:rPr>
              <a:t>xuất</a:t>
            </a:r>
            <a:r>
              <a:rPr lang="en-US" sz="1900" dirty="0">
                <a:latin typeface="Times New Roman"/>
                <a:cs typeface="Times New Roman"/>
              </a:rPr>
              <a:t> - </a:t>
            </a:r>
            <a:r>
              <a:rPr lang="en-US" sz="1900" dirty="0" err="1">
                <a:latin typeface="Times New Roman"/>
                <a:cs typeface="Times New Roman"/>
              </a:rPr>
              <a:t>giám</a:t>
            </a:r>
            <a:r>
              <a:rPr lang="en-US" sz="1900" dirty="0">
                <a:latin typeface="Times New Roman"/>
                <a:cs typeface="Times New Roman"/>
              </a:rPr>
              <a:t> </a:t>
            </a:r>
            <a:r>
              <a:rPr lang="en-US" sz="1900" dirty="0" err="1">
                <a:latin typeface="Times New Roman"/>
                <a:cs typeface="Times New Roman"/>
              </a:rPr>
              <a:t>sát</a:t>
            </a:r>
            <a:r>
              <a:rPr lang="en-US" sz="1900" dirty="0">
                <a:latin typeface="Times New Roman"/>
                <a:cs typeface="Times New Roman"/>
              </a:rPr>
              <a:t> </a:t>
            </a:r>
            <a:r>
              <a:rPr lang="en-US" sz="1900" dirty="0" err="1">
                <a:latin typeface="Times New Roman"/>
                <a:cs typeface="Times New Roman"/>
              </a:rPr>
              <a:t>các</a:t>
            </a:r>
            <a:r>
              <a:rPr lang="en-US" sz="1900" dirty="0">
                <a:latin typeface="Times New Roman"/>
                <a:cs typeface="Times New Roman"/>
              </a:rPr>
              <a:t> </a:t>
            </a:r>
            <a:r>
              <a:rPr lang="en-US" sz="1900" dirty="0" err="1">
                <a:latin typeface="Times New Roman"/>
                <a:cs typeface="Times New Roman"/>
              </a:rPr>
              <a:t>dây</a:t>
            </a:r>
            <a:r>
              <a:rPr lang="en-US" sz="1900" dirty="0">
                <a:latin typeface="Times New Roman"/>
                <a:cs typeface="Times New Roman"/>
              </a:rPr>
              <a:t> </a:t>
            </a:r>
            <a:r>
              <a:rPr lang="en-US" sz="1900" dirty="0" err="1">
                <a:latin typeface="Times New Roman"/>
                <a:cs typeface="Times New Roman"/>
              </a:rPr>
              <a:t>chuyền</a:t>
            </a:r>
            <a:r>
              <a:rPr lang="en-US" sz="1900" dirty="0">
                <a:latin typeface="Times New Roman"/>
                <a:cs typeface="Times New Roman"/>
              </a:rPr>
              <a:t> </a:t>
            </a:r>
            <a:r>
              <a:rPr lang="en-US" sz="1900" dirty="0" err="1">
                <a:latin typeface="Times New Roman"/>
                <a:cs typeface="Times New Roman"/>
              </a:rPr>
              <a:t>sản</a:t>
            </a:r>
            <a:r>
              <a:rPr lang="en-US" sz="1900" dirty="0">
                <a:latin typeface="Times New Roman"/>
                <a:cs typeface="Times New Roman"/>
              </a:rPr>
              <a:t> </a:t>
            </a:r>
            <a:r>
              <a:rPr lang="en-US" sz="1900" dirty="0" err="1">
                <a:latin typeface="Times New Roman"/>
                <a:cs typeface="Times New Roman"/>
              </a:rPr>
              <a:t>xuất</a:t>
            </a:r>
            <a:r>
              <a:rPr lang="en-US" sz="1900" dirty="0">
                <a:latin typeface="Times New Roman"/>
                <a:cs typeface="Times New Roman"/>
              </a:rPr>
              <a:t> </a:t>
            </a:r>
            <a:r>
              <a:rPr lang="en-US" sz="1900" dirty="0" err="1">
                <a:latin typeface="Times New Roman"/>
                <a:cs typeface="Times New Roman"/>
              </a:rPr>
              <a:t>và</a:t>
            </a:r>
            <a:r>
              <a:rPr lang="en-US" sz="1900" dirty="0">
                <a:latin typeface="Times New Roman"/>
                <a:cs typeface="Times New Roman"/>
              </a:rPr>
              <a:t> </a:t>
            </a:r>
            <a:r>
              <a:rPr lang="en-US" sz="1900" dirty="0" err="1">
                <a:latin typeface="Times New Roman"/>
                <a:cs typeface="Times New Roman"/>
              </a:rPr>
              <a:t>đảm</a:t>
            </a:r>
            <a:r>
              <a:rPr lang="en-US" sz="1900" dirty="0">
                <a:latin typeface="Times New Roman"/>
                <a:cs typeface="Times New Roman"/>
              </a:rPr>
              <a:t> </a:t>
            </a:r>
            <a:r>
              <a:rPr lang="en-US" sz="1900" dirty="0" err="1">
                <a:latin typeface="Times New Roman"/>
                <a:cs typeface="Times New Roman"/>
              </a:rPr>
              <a:t>bảo</a:t>
            </a:r>
            <a:r>
              <a:rPr lang="en-US" sz="1900" dirty="0">
                <a:latin typeface="Times New Roman"/>
                <a:cs typeface="Times New Roman"/>
              </a:rPr>
              <a:t> an </a:t>
            </a:r>
            <a:r>
              <a:rPr lang="en-US" sz="1900" dirty="0" err="1">
                <a:latin typeface="Times New Roman"/>
                <a:cs typeface="Times New Roman"/>
              </a:rPr>
              <a:t>toàn</a:t>
            </a:r>
            <a:r>
              <a:rPr lang="en-US" sz="1900" dirty="0">
                <a:latin typeface="Times New Roman"/>
                <a:cs typeface="Times New Roman"/>
              </a:rPr>
              <a:t> </a:t>
            </a:r>
            <a:r>
              <a:rPr lang="en-US" sz="1900" dirty="0" err="1">
                <a:latin typeface="Times New Roman"/>
                <a:cs typeface="Times New Roman"/>
              </a:rPr>
              <a:t>cho</a:t>
            </a:r>
            <a:r>
              <a:rPr lang="en-US" sz="1900" dirty="0">
                <a:latin typeface="Times New Roman"/>
                <a:cs typeface="Times New Roman"/>
              </a:rPr>
              <a:t> </a:t>
            </a:r>
            <a:r>
              <a:rPr lang="en-US" sz="1900" dirty="0" err="1">
                <a:latin typeface="Times New Roman"/>
                <a:cs typeface="Times New Roman"/>
              </a:rPr>
              <a:t>nhân</a:t>
            </a:r>
            <a:r>
              <a:rPr lang="en-US" sz="1900" dirty="0">
                <a:latin typeface="Times New Roman"/>
                <a:cs typeface="Times New Roman"/>
              </a:rPr>
              <a:t> </a:t>
            </a:r>
            <a:r>
              <a:rPr lang="en-US" sz="1900" dirty="0" err="1">
                <a:latin typeface="Times New Roman"/>
                <a:cs typeface="Times New Roman"/>
              </a:rPr>
              <a:t>viên</a:t>
            </a:r>
            <a:r>
              <a:rPr lang="en-US" sz="1900" dirty="0">
                <a:latin typeface="Times New Roman"/>
                <a:cs typeface="Times New Roman"/>
              </a:rPr>
              <a:t> </a:t>
            </a:r>
            <a:r>
              <a:rPr lang="en-US" sz="1900" dirty="0" err="1">
                <a:latin typeface="Times New Roman"/>
                <a:cs typeface="Times New Roman"/>
              </a:rPr>
              <a:t>làm</a:t>
            </a:r>
            <a:r>
              <a:rPr lang="en-US" sz="1900" dirty="0">
                <a:latin typeface="Times New Roman"/>
                <a:cs typeface="Times New Roman"/>
              </a:rPr>
              <a:t> </a:t>
            </a:r>
            <a:r>
              <a:rPr lang="en-US" sz="1900" dirty="0" err="1">
                <a:latin typeface="Times New Roman"/>
                <a:cs typeface="Times New Roman"/>
              </a:rPr>
              <a:t>việc</a:t>
            </a:r>
            <a:r>
              <a:rPr lang="en-US" sz="1900" dirty="0">
                <a:latin typeface="Times New Roman"/>
                <a:cs typeface="Times New Roman"/>
              </a:rPr>
              <a:t> </a:t>
            </a:r>
            <a:r>
              <a:rPr lang="en-US" sz="1900" dirty="0" err="1">
                <a:latin typeface="Times New Roman"/>
                <a:cs typeface="Times New Roman"/>
              </a:rPr>
              <a:t>trong</a:t>
            </a:r>
            <a:r>
              <a:rPr lang="en-US" sz="1900" dirty="0">
                <a:latin typeface="Times New Roman"/>
                <a:cs typeface="Times New Roman"/>
              </a:rPr>
              <a:t> </a:t>
            </a:r>
            <a:r>
              <a:rPr lang="en-US" sz="1900" dirty="0" err="1">
                <a:latin typeface="Times New Roman"/>
                <a:cs typeface="Times New Roman"/>
              </a:rPr>
              <a:t>nhà</a:t>
            </a:r>
            <a:r>
              <a:rPr lang="en-US" sz="1900" dirty="0">
                <a:latin typeface="Times New Roman"/>
                <a:cs typeface="Times New Roman"/>
              </a:rPr>
              <a:t> </a:t>
            </a:r>
            <a:r>
              <a:rPr lang="en-US" sz="1900" dirty="0" err="1">
                <a:latin typeface="Times New Roman"/>
                <a:cs typeface="Times New Roman"/>
              </a:rPr>
              <a:t>máy</a:t>
            </a:r>
            <a:endParaRPr lang="en-US" sz="1900" dirty="0">
              <a:latin typeface="Times New Roman"/>
              <a:cs typeface="Times New Roman"/>
            </a:endParaRPr>
          </a:p>
          <a:p>
            <a:pPr>
              <a:buClr>
                <a:srgbClr val="8AD0D6"/>
              </a:buClr>
            </a:pPr>
            <a:r>
              <a:rPr lang="en-US" sz="1900" dirty="0">
                <a:latin typeface="Times New Roman"/>
                <a:cs typeface="Times New Roman"/>
              </a:rPr>
              <a:t>Logistics </a:t>
            </a:r>
            <a:r>
              <a:rPr lang="en-US" sz="1900" dirty="0" err="1">
                <a:latin typeface="Times New Roman"/>
                <a:cs typeface="Times New Roman"/>
              </a:rPr>
              <a:t>và</a:t>
            </a:r>
            <a:r>
              <a:rPr lang="en-US" sz="1900" dirty="0">
                <a:latin typeface="Times New Roman"/>
                <a:cs typeface="Times New Roman"/>
              </a:rPr>
              <a:t> </a:t>
            </a:r>
            <a:r>
              <a:rPr lang="en-US" sz="1900" dirty="0" err="1">
                <a:latin typeface="Times New Roman"/>
                <a:cs typeface="Times New Roman"/>
              </a:rPr>
              <a:t>kho</a:t>
            </a:r>
            <a:r>
              <a:rPr lang="en-US" sz="1900" dirty="0">
                <a:latin typeface="Times New Roman"/>
                <a:cs typeface="Times New Roman"/>
              </a:rPr>
              <a:t> </a:t>
            </a:r>
            <a:r>
              <a:rPr lang="en-US" sz="1900" dirty="0" err="1">
                <a:latin typeface="Times New Roman"/>
                <a:cs typeface="Times New Roman"/>
              </a:rPr>
              <a:t>vận</a:t>
            </a:r>
            <a:r>
              <a:rPr lang="en-US" sz="1900" dirty="0">
                <a:latin typeface="Times New Roman"/>
                <a:cs typeface="Times New Roman"/>
              </a:rPr>
              <a:t> - </a:t>
            </a:r>
            <a:r>
              <a:rPr lang="en-US" sz="1900" dirty="0" err="1">
                <a:latin typeface="Times New Roman"/>
                <a:cs typeface="Times New Roman"/>
              </a:rPr>
              <a:t>tự</a:t>
            </a:r>
            <a:r>
              <a:rPr lang="en-US" sz="1900" dirty="0">
                <a:latin typeface="Times New Roman"/>
                <a:cs typeface="Times New Roman"/>
              </a:rPr>
              <a:t> </a:t>
            </a:r>
            <a:r>
              <a:rPr lang="en-US" sz="1900" dirty="0" err="1">
                <a:latin typeface="Times New Roman"/>
                <a:cs typeface="Times New Roman"/>
              </a:rPr>
              <a:t>động</a:t>
            </a:r>
            <a:r>
              <a:rPr lang="en-US" sz="1900" dirty="0">
                <a:latin typeface="Times New Roman"/>
                <a:cs typeface="Times New Roman"/>
              </a:rPr>
              <a:t> di </a:t>
            </a:r>
            <a:r>
              <a:rPr lang="en-US" sz="1900" dirty="0" err="1">
                <a:latin typeface="Times New Roman"/>
                <a:cs typeface="Times New Roman"/>
              </a:rPr>
              <a:t>chuyển</a:t>
            </a:r>
            <a:r>
              <a:rPr lang="en-US" sz="1900" dirty="0">
                <a:latin typeface="Times New Roman"/>
                <a:cs typeface="Times New Roman"/>
              </a:rPr>
              <a:t> </a:t>
            </a:r>
            <a:r>
              <a:rPr lang="en-US" sz="1900" dirty="0" err="1">
                <a:latin typeface="Times New Roman"/>
                <a:cs typeface="Times New Roman"/>
              </a:rPr>
              <a:t>hàng</a:t>
            </a:r>
            <a:r>
              <a:rPr lang="en-US" sz="1900" dirty="0">
                <a:latin typeface="Times New Roman"/>
                <a:cs typeface="Times New Roman"/>
              </a:rPr>
              <a:t> </a:t>
            </a:r>
            <a:r>
              <a:rPr lang="en-US" sz="1900" dirty="0" err="1">
                <a:latin typeface="Times New Roman"/>
                <a:cs typeface="Times New Roman"/>
              </a:rPr>
              <a:t>hóa</a:t>
            </a:r>
            <a:r>
              <a:rPr lang="en-US" sz="1900" dirty="0">
                <a:latin typeface="Times New Roman"/>
                <a:cs typeface="Times New Roman"/>
              </a:rPr>
              <a:t> </a:t>
            </a:r>
            <a:r>
              <a:rPr lang="en-US" sz="1900" dirty="0" err="1">
                <a:latin typeface="Times New Roman"/>
                <a:cs typeface="Times New Roman"/>
              </a:rPr>
              <a:t>và</a:t>
            </a:r>
            <a:r>
              <a:rPr lang="en-US" sz="1900" dirty="0">
                <a:latin typeface="Times New Roman"/>
                <a:cs typeface="Times New Roman"/>
              </a:rPr>
              <a:t> </a:t>
            </a:r>
            <a:r>
              <a:rPr lang="en-US" sz="1900" dirty="0" err="1">
                <a:latin typeface="Times New Roman"/>
                <a:cs typeface="Times New Roman"/>
              </a:rPr>
              <a:t>đảm</a:t>
            </a:r>
            <a:r>
              <a:rPr lang="en-US" sz="1900" dirty="0">
                <a:latin typeface="Times New Roman"/>
                <a:cs typeface="Times New Roman"/>
              </a:rPr>
              <a:t> </a:t>
            </a:r>
            <a:r>
              <a:rPr lang="en-US" sz="1900" dirty="0" err="1">
                <a:latin typeface="Times New Roman"/>
                <a:cs typeface="Times New Roman"/>
              </a:rPr>
              <a:t>bảo</a:t>
            </a:r>
            <a:r>
              <a:rPr lang="en-US" sz="1900" dirty="0">
                <a:latin typeface="Times New Roman"/>
                <a:cs typeface="Times New Roman"/>
              </a:rPr>
              <a:t> an </a:t>
            </a:r>
            <a:r>
              <a:rPr lang="en-US" sz="1900" dirty="0" err="1">
                <a:latin typeface="Times New Roman"/>
                <a:cs typeface="Times New Roman"/>
              </a:rPr>
              <a:t>toàn</a:t>
            </a:r>
            <a:r>
              <a:rPr lang="en-US" sz="1900" dirty="0">
                <a:latin typeface="Times New Roman"/>
                <a:cs typeface="Times New Roman"/>
              </a:rPr>
              <a:t> </a:t>
            </a:r>
            <a:r>
              <a:rPr lang="en-US" sz="1900" dirty="0" err="1">
                <a:latin typeface="Times New Roman"/>
                <a:cs typeface="Times New Roman"/>
              </a:rPr>
              <a:t>trong</a:t>
            </a:r>
            <a:r>
              <a:rPr lang="en-US" sz="1900" dirty="0">
                <a:latin typeface="Times New Roman"/>
                <a:cs typeface="Times New Roman"/>
              </a:rPr>
              <a:t> </a:t>
            </a:r>
            <a:r>
              <a:rPr lang="en-US" sz="1900" dirty="0" err="1">
                <a:latin typeface="Times New Roman"/>
                <a:cs typeface="Times New Roman"/>
              </a:rPr>
              <a:t>quá</a:t>
            </a:r>
            <a:r>
              <a:rPr lang="en-US" sz="1900" dirty="0">
                <a:latin typeface="Times New Roman"/>
                <a:cs typeface="Times New Roman"/>
              </a:rPr>
              <a:t> </a:t>
            </a:r>
            <a:r>
              <a:rPr lang="en-US" sz="1900" dirty="0" err="1">
                <a:latin typeface="Times New Roman"/>
                <a:cs typeface="Times New Roman"/>
              </a:rPr>
              <a:t>trình</a:t>
            </a:r>
            <a:r>
              <a:rPr lang="en-US" sz="1900" dirty="0">
                <a:latin typeface="Times New Roman"/>
                <a:cs typeface="Times New Roman"/>
              </a:rPr>
              <a:t> </a:t>
            </a:r>
            <a:r>
              <a:rPr lang="en-US" sz="1900" dirty="0" err="1">
                <a:latin typeface="Times New Roman"/>
                <a:cs typeface="Times New Roman"/>
              </a:rPr>
              <a:t>vận</a:t>
            </a:r>
            <a:r>
              <a:rPr lang="en-US" sz="1900" dirty="0">
                <a:latin typeface="Times New Roman"/>
                <a:cs typeface="Times New Roman"/>
              </a:rPr>
              <a:t> </a:t>
            </a:r>
            <a:r>
              <a:rPr lang="en-US" sz="1900" dirty="0" err="1">
                <a:latin typeface="Times New Roman"/>
                <a:cs typeface="Times New Roman"/>
              </a:rPr>
              <a:t>chuyển</a:t>
            </a:r>
            <a:endParaRPr lang="en-US" sz="1900" dirty="0">
              <a:latin typeface="Times New Roman"/>
              <a:cs typeface="Times New Roman"/>
            </a:endParaRPr>
          </a:p>
        </p:txBody>
      </p:sp>
      <p:pic>
        <p:nvPicPr>
          <p:cNvPr id="8" name="Picture 8" descr="A picture containing grass, outdoor, sidewalk, shaped&#10;&#10;Description automatically generated">
            <a:extLst>
              <a:ext uri="{FF2B5EF4-FFF2-40B4-BE49-F238E27FC236}">
                <a16:creationId xmlns:a16="http://schemas.microsoft.com/office/drawing/2014/main" id="{618FE5A9-D413-0F69-CD98-2CCAAF7F4DA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978832" y="2558638"/>
            <a:ext cx="2732788" cy="1820597"/>
          </a:xfrm>
          <a:prstGeom prst="rect">
            <a:avLst/>
          </a:prstGeom>
          <a:effectLst/>
        </p:spPr>
      </p:pic>
      <p:pic>
        <p:nvPicPr>
          <p:cNvPr id="4" name="Picture 4" descr="Collision Avoidance Systems – Orbital Installation Technologies LLC">
            <a:extLst>
              <a:ext uri="{FF2B5EF4-FFF2-40B4-BE49-F238E27FC236}">
                <a16:creationId xmlns:a16="http://schemas.microsoft.com/office/drawing/2014/main" id="{890FB738-75B9-CB96-8EB5-56A32DEBCC46}"/>
              </a:ext>
            </a:extLst>
          </p:cNvPr>
          <p:cNvPicPr>
            <a:picLocks noChangeAspect="1"/>
          </p:cNvPicPr>
          <p:nvPr/>
        </p:nvPicPr>
        <p:blipFill>
          <a:blip r:embed="rId5"/>
          <a:stretch>
            <a:fillRect/>
          </a:stretch>
        </p:blipFill>
        <p:spPr>
          <a:xfrm>
            <a:off x="8609304" y="1524286"/>
            <a:ext cx="2707696" cy="2183970"/>
          </a:xfrm>
          <a:prstGeom prst="rect">
            <a:avLst/>
          </a:prstGeom>
          <a:effectLst/>
        </p:spPr>
      </p:pic>
      <p:pic>
        <p:nvPicPr>
          <p:cNvPr id="10" name="Picture 10" descr="Highlights from Hannover: Takeaways from major IAA trucking show">
            <a:extLst>
              <a:ext uri="{FF2B5EF4-FFF2-40B4-BE49-F238E27FC236}">
                <a16:creationId xmlns:a16="http://schemas.microsoft.com/office/drawing/2014/main" id="{49D69478-55FB-D81E-5F13-9590A50AF20D}"/>
              </a:ext>
            </a:extLst>
          </p:cNvPr>
          <p:cNvPicPr>
            <a:picLocks noChangeAspect="1"/>
          </p:cNvPicPr>
          <p:nvPr/>
        </p:nvPicPr>
        <p:blipFill>
          <a:blip r:embed="rId6"/>
          <a:stretch>
            <a:fillRect/>
          </a:stretch>
        </p:blipFill>
        <p:spPr>
          <a:xfrm>
            <a:off x="4967873" y="4524503"/>
            <a:ext cx="2737825" cy="1944217"/>
          </a:xfrm>
          <a:prstGeom prst="rect">
            <a:avLst/>
          </a:prstGeom>
          <a:effectLst/>
        </p:spPr>
      </p:pic>
      <p:pic>
        <p:nvPicPr>
          <p:cNvPr id="9" name="Picture 9" descr="Chart, line chart&#10;&#10;Description automatically generated">
            <a:extLst>
              <a:ext uri="{FF2B5EF4-FFF2-40B4-BE49-F238E27FC236}">
                <a16:creationId xmlns:a16="http://schemas.microsoft.com/office/drawing/2014/main" id="{9ED0D830-9609-B8C4-BB42-609AC92C0477}"/>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8042379" y="3929948"/>
            <a:ext cx="3856248" cy="1317101"/>
          </a:xfrm>
          <a:prstGeom prst="rect">
            <a:avLst/>
          </a:prstGeom>
          <a:effectLst/>
        </p:spPr>
      </p:pic>
      <p:pic>
        <p:nvPicPr>
          <p:cNvPr id="7" name="Picture 10" descr="Bergens Autobody Tip on Collision-Avoidance Systems">
            <a:extLst>
              <a:ext uri="{FF2B5EF4-FFF2-40B4-BE49-F238E27FC236}">
                <a16:creationId xmlns:a16="http://schemas.microsoft.com/office/drawing/2014/main" id="{DCCB42E1-0B71-5E25-67B3-43B363773638}"/>
              </a:ext>
            </a:extLst>
          </p:cNvPr>
          <p:cNvPicPr>
            <a:picLocks noChangeAspect="1"/>
          </p:cNvPicPr>
          <p:nvPr/>
        </p:nvPicPr>
        <p:blipFill>
          <a:blip r:embed="rId9"/>
          <a:stretch>
            <a:fillRect/>
          </a:stretch>
        </p:blipFill>
        <p:spPr>
          <a:xfrm>
            <a:off x="4963944" y="474455"/>
            <a:ext cx="2743199" cy="1991688"/>
          </a:xfrm>
          <a:prstGeom prst="rect">
            <a:avLst/>
          </a:prstGeom>
        </p:spPr>
      </p:pic>
    </p:spTree>
    <p:extLst>
      <p:ext uri="{BB962C8B-B14F-4D97-AF65-F5344CB8AC3E}">
        <p14:creationId xmlns:p14="http://schemas.microsoft.com/office/powerpoint/2010/main" val="1836575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E441151-65B9-9FBB-F90A-C3596A312AB7}"/>
              </a:ext>
            </a:extLst>
          </p:cNvPr>
          <p:cNvSpPr txBox="1"/>
          <p:nvPr/>
        </p:nvSpPr>
        <p:spPr>
          <a:xfrm>
            <a:off x="3641191" y="2706117"/>
            <a:ext cx="4870034"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b="1">
                <a:latin typeface="Times New Roman" panose="02020603050405020304" pitchFamily="18" charset="0"/>
                <a:ea typeface="Calibri"/>
                <a:cs typeface="Times New Roman" panose="02020603050405020304" pitchFamily="18" charset="0"/>
              </a:rPr>
              <a:t>PHÁT BIỂU BÀI TOÁN</a:t>
            </a:r>
          </a:p>
        </p:txBody>
      </p:sp>
    </p:spTree>
    <p:extLst>
      <p:ext uri="{BB962C8B-B14F-4D97-AF65-F5344CB8AC3E}">
        <p14:creationId xmlns:p14="http://schemas.microsoft.com/office/powerpoint/2010/main" val="7579984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9787B81-C7DF-412B-A405-EF4454012D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BC4CBB3-C963-CD7F-169A-162C4E97646A}"/>
              </a:ext>
            </a:extLst>
          </p:cNvPr>
          <p:cNvSpPr txBox="1"/>
          <p:nvPr/>
        </p:nvSpPr>
        <p:spPr>
          <a:xfrm>
            <a:off x="646111" y="126147"/>
            <a:ext cx="9415928" cy="873854"/>
          </a:xfrm>
          <a:prstGeom prst="rect">
            <a:avLst/>
          </a:prstGeom>
        </p:spPr>
        <p:txBody>
          <a:bodyPr vert="horz" lIns="91440" tIns="45720" rIns="91440" bIns="45720" rtlCol="0" anchor="t">
            <a:normAutofit/>
          </a:bodyPr>
          <a:lstStyle/>
          <a:p>
            <a:pPr>
              <a:spcBef>
                <a:spcPct val="0"/>
              </a:spcBef>
              <a:spcAft>
                <a:spcPts val="600"/>
              </a:spcAft>
            </a:pPr>
            <a:r>
              <a:rPr lang="en-US" sz="4200" b="1" dirty="0" err="1">
                <a:solidFill>
                  <a:schemeClr val="tx2"/>
                </a:solidFill>
                <a:latin typeface="Times New Roman"/>
                <a:ea typeface="+mj-ea"/>
                <a:cs typeface="Times New Roman"/>
              </a:rPr>
              <a:t>Phát</a:t>
            </a:r>
            <a:r>
              <a:rPr lang="en-US" sz="4200" b="1" dirty="0">
                <a:solidFill>
                  <a:schemeClr val="tx2"/>
                </a:solidFill>
                <a:latin typeface="Times New Roman"/>
                <a:ea typeface="+mj-ea"/>
                <a:cs typeface="Times New Roman"/>
              </a:rPr>
              <a:t> </a:t>
            </a:r>
            <a:r>
              <a:rPr lang="en-US" sz="4200" b="1" dirty="0" err="1">
                <a:solidFill>
                  <a:schemeClr val="tx2"/>
                </a:solidFill>
                <a:latin typeface="Times New Roman"/>
                <a:ea typeface="+mj-ea"/>
                <a:cs typeface="Times New Roman"/>
              </a:rPr>
              <a:t>biểu</a:t>
            </a:r>
            <a:r>
              <a:rPr lang="en-US" sz="4200" b="1" dirty="0">
                <a:solidFill>
                  <a:schemeClr val="tx2"/>
                </a:solidFill>
                <a:latin typeface="Times New Roman"/>
                <a:ea typeface="+mj-ea"/>
                <a:cs typeface="Times New Roman"/>
              </a:rPr>
              <a:t> </a:t>
            </a:r>
            <a:r>
              <a:rPr lang="en-US" sz="4200" b="1" dirty="0" err="1">
                <a:solidFill>
                  <a:schemeClr val="tx2"/>
                </a:solidFill>
                <a:latin typeface="Times New Roman"/>
                <a:ea typeface="+mj-ea"/>
                <a:cs typeface="Times New Roman"/>
              </a:rPr>
              <a:t>bài</a:t>
            </a:r>
            <a:r>
              <a:rPr lang="en-US" sz="4200" b="1" dirty="0">
                <a:solidFill>
                  <a:schemeClr val="tx2"/>
                </a:solidFill>
                <a:latin typeface="Times New Roman"/>
                <a:ea typeface="+mj-ea"/>
                <a:cs typeface="Times New Roman"/>
              </a:rPr>
              <a:t> </a:t>
            </a:r>
            <a:r>
              <a:rPr lang="en-US" sz="4200" b="1" dirty="0" err="1">
                <a:solidFill>
                  <a:schemeClr val="tx2"/>
                </a:solidFill>
                <a:latin typeface="Times New Roman"/>
                <a:ea typeface="+mj-ea"/>
                <a:cs typeface="Times New Roman"/>
              </a:rPr>
              <a:t>toán</a:t>
            </a:r>
          </a:p>
        </p:txBody>
      </p:sp>
      <p:sp>
        <p:nvSpPr>
          <p:cNvPr id="3" name="Content Placeholder 2">
            <a:extLst>
              <a:ext uri="{FF2B5EF4-FFF2-40B4-BE49-F238E27FC236}">
                <a16:creationId xmlns:a16="http://schemas.microsoft.com/office/drawing/2014/main" id="{EACA97D9-F5F3-EE6F-F9E9-213984907F63}"/>
              </a:ext>
            </a:extLst>
          </p:cNvPr>
          <p:cNvSpPr>
            <a:spLocks noGrp="1"/>
          </p:cNvSpPr>
          <p:nvPr>
            <p:ph idx="1"/>
          </p:nvPr>
        </p:nvSpPr>
        <p:spPr>
          <a:xfrm>
            <a:off x="578819" y="1162269"/>
            <a:ext cx="11301812" cy="5564490"/>
          </a:xfrm>
        </p:spPr>
        <p:txBody>
          <a:bodyPr vert="horz" lIns="91440" tIns="45720" rIns="91440" bIns="45720" rtlCol="0" anchor="t">
            <a:normAutofit lnSpcReduction="10000"/>
          </a:bodyPr>
          <a:lstStyle/>
          <a:p>
            <a:pPr algn="just"/>
            <a:r>
              <a:rPr lang="en-US" err="1">
                <a:latin typeface="Times New Roman"/>
                <a:cs typeface="Times New Roman"/>
              </a:rPr>
              <a:t>Bài</a:t>
            </a:r>
            <a:r>
              <a:rPr lang="en-US" dirty="0">
                <a:latin typeface="Times New Roman"/>
                <a:cs typeface="Times New Roman"/>
              </a:rPr>
              <a:t> </a:t>
            </a:r>
            <a:r>
              <a:rPr lang="en-US" err="1">
                <a:latin typeface="Times New Roman"/>
                <a:cs typeface="Times New Roman"/>
              </a:rPr>
              <a:t>toán</a:t>
            </a:r>
            <a:r>
              <a:rPr lang="en-US" dirty="0">
                <a:latin typeface="Times New Roman"/>
                <a:cs typeface="Times New Roman"/>
              </a:rPr>
              <a:t> </a:t>
            </a:r>
            <a:r>
              <a:rPr lang="en-US" err="1">
                <a:latin typeface="Times New Roman"/>
                <a:cs typeface="Times New Roman"/>
              </a:rPr>
              <a:t>xây</a:t>
            </a:r>
            <a:r>
              <a:rPr lang="en-US" dirty="0">
                <a:latin typeface="Times New Roman"/>
                <a:cs typeface="Times New Roman"/>
              </a:rPr>
              <a:t> </a:t>
            </a:r>
            <a:r>
              <a:rPr lang="en-US" err="1">
                <a:latin typeface="Times New Roman"/>
                <a:cs typeface="Times New Roman"/>
              </a:rPr>
              <a:t>dựng</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phát</a:t>
            </a:r>
            <a:r>
              <a:rPr lang="en-US" dirty="0">
                <a:latin typeface="Times New Roman"/>
                <a:cs typeface="Times New Roman"/>
              </a:rPr>
              <a:t> </a:t>
            </a:r>
            <a:r>
              <a:rPr lang="en-US" err="1">
                <a:latin typeface="Times New Roman"/>
                <a:cs typeface="Times New Roman"/>
              </a:rPr>
              <a:t>hiện</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tránh</a:t>
            </a:r>
            <a:r>
              <a:rPr lang="en-US" dirty="0">
                <a:latin typeface="Times New Roman"/>
                <a:cs typeface="Times New Roman"/>
              </a:rPr>
              <a:t> </a:t>
            </a:r>
            <a:r>
              <a:rPr lang="en-US" err="1">
                <a:latin typeface="Times New Roman"/>
                <a:cs typeface="Times New Roman"/>
              </a:rPr>
              <a:t>vật</a:t>
            </a:r>
            <a:r>
              <a:rPr lang="en-US" dirty="0">
                <a:latin typeface="Times New Roman"/>
                <a:cs typeface="Times New Roman"/>
              </a:rPr>
              <a:t> </a:t>
            </a:r>
            <a:r>
              <a:rPr lang="en-US" err="1">
                <a:latin typeface="Times New Roman"/>
                <a:cs typeface="Times New Roman"/>
              </a:rPr>
              <a:t>cản</a:t>
            </a:r>
            <a:r>
              <a:rPr lang="en-US" dirty="0">
                <a:latin typeface="Times New Roman"/>
                <a:cs typeface="Times New Roman"/>
              </a:rPr>
              <a:t> </a:t>
            </a:r>
            <a:r>
              <a:rPr lang="en-US" err="1">
                <a:latin typeface="Times New Roman"/>
                <a:cs typeface="Times New Roman"/>
              </a:rPr>
              <a:t>cho</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tự</a:t>
            </a:r>
            <a:r>
              <a:rPr lang="en-US" dirty="0">
                <a:latin typeface="Times New Roman"/>
                <a:cs typeface="Times New Roman"/>
              </a:rPr>
              <a:t> </a:t>
            </a:r>
            <a:r>
              <a:rPr lang="en-US" err="1">
                <a:latin typeface="Times New Roman"/>
                <a:cs typeface="Times New Roman"/>
              </a:rPr>
              <a:t>hành</a:t>
            </a:r>
            <a:r>
              <a:rPr lang="en-US" dirty="0">
                <a:latin typeface="Times New Roman"/>
                <a:cs typeface="Times New Roman"/>
              </a:rPr>
              <a:t> </a:t>
            </a:r>
            <a:r>
              <a:rPr lang="en-US" err="1">
                <a:latin typeface="Times New Roman"/>
                <a:cs typeface="Times New Roman"/>
              </a:rPr>
              <a:t>là</a:t>
            </a:r>
            <a:r>
              <a:rPr lang="en-US" dirty="0">
                <a:latin typeface="Times New Roman"/>
                <a:cs typeface="Times New Roman"/>
              </a:rPr>
              <a:t> </a:t>
            </a:r>
            <a:r>
              <a:rPr lang="en-US" err="1">
                <a:latin typeface="Times New Roman"/>
                <a:cs typeface="Times New Roman"/>
              </a:rPr>
              <a:t>một</a:t>
            </a:r>
            <a:r>
              <a:rPr lang="en-US" dirty="0">
                <a:latin typeface="Times New Roman"/>
                <a:cs typeface="Times New Roman"/>
              </a:rPr>
              <a:t> </a:t>
            </a:r>
            <a:r>
              <a:rPr lang="en-US" err="1">
                <a:latin typeface="Times New Roman"/>
                <a:cs typeface="Times New Roman"/>
              </a:rPr>
              <a:t>bài</a:t>
            </a:r>
            <a:r>
              <a:rPr lang="en-US" dirty="0">
                <a:latin typeface="Times New Roman"/>
                <a:cs typeface="Times New Roman"/>
              </a:rPr>
              <a:t> </a:t>
            </a:r>
            <a:r>
              <a:rPr lang="en-US" err="1">
                <a:latin typeface="Times New Roman"/>
                <a:cs typeface="Times New Roman"/>
              </a:rPr>
              <a:t>toán</a:t>
            </a:r>
            <a:r>
              <a:rPr lang="en-US" dirty="0">
                <a:latin typeface="Times New Roman"/>
                <a:cs typeface="Times New Roman"/>
              </a:rPr>
              <a:t> </a:t>
            </a:r>
            <a:r>
              <a:rPr lang="en-US" err="1">
                <a:latin typeface="Times New Roman"/>
                <a:cs typeface="Times New Roman"/>
              </a:rPr>
              <a:t>quan</a:t>
            </a:r>
            <a:r>
              <a:rPr lang="en-US" dirty="0">
                <a:latin typeface="Times New Roman"/>
                <a:cs typeface="Times New Roman"/>
              </a:rPr>
              <a:t> </a:t>
            </a:r>
            <a:r>
              <a:rPr lang="en-US" err="1">
                <a:latin typeface="Times New Roman"/>
                <a:cs typeface="Times New Roman"/>
              </a:rPr>
              <a:t>trọng</a:t>
            </a:r>
            <a:r>
              <a:rPr lang="en-US" dirty="0">
                <a:latin typeface="Times New Roman"/>
                <a:cs typeface="Times New Roman"/>
              </a:rPr>
              <a:t> </a:t>
            </a:r>
            <a:r>
              <a:rPr lang="en-US" err="1">
                <a:latin typeface="Times New Roman"/>
                <a:cs typeface="Times New Roman"/>
              </a:rPr>
              <a:t>trong</a:t>
            </a:r>
            <a:r>
              <a:rPr lang="en-US" dirty="0">
                <a:latin typeface="Times New Roman"/>
                <a:cs typeface="Times New Roman"/>
              </a:rPr>
              <a:t> </a:t>
            </a:r>
            <a:r>
              <a:rPr lang="en-US" err="1">
                <a:latin typeface="Times New Roman"/>
                <a:cs typeface="Times New Roman"/>
              </a:rPr>
              <a:t>lĩnh</a:t>
            </a:r>
            <a:r>
              <a:rPr lang="en-US" dirty="0">
                <a:latin typeface="Times New Roman"/>
                <a:cs typeface="Times New Roman"/>
              </a:rPr>
              <a:t> </a:t>
            </a:r>
            <a:r>
              <a:rPr lang="en-US" err="1">
                <a:latin typeface="Times New Roman"/>
                <a:cs typeface="Times New Roman"/>
              </a:rPr>
              <a:t>vực</a:t>
            </a:r>
            <a:r>
              <a:rPr lang="en-US" dirty="0">
                <a:latin typeface="Times New Roman"/>
                <a:cs typeface="Times New Roman"/>
              </a:rPr>
              <a:t> </a:t>
            </a:r>
            <a:r>
              <a:rPr lang="en-US" err="1">
                <a:latin typeface="Times New Roman"/>
                <a:cs typeface="Times New Roman"/>
              </a:rPr>
              <a:t>trí</a:t>
            </a:r>
            <a:r>
              <a:rPr lang="en-US" dirty="0">
                <a:latin typeface="Times New Roman"/>
                <a:cs typeface="Times New Roman"/>
              </a:rPr>
              <a:t> </a:t>
            </a:r>
            <a:r>
              <a:rPr lang="en-US" err="1">
                <a:latin typeface="Times New Roman"/>
                <a:cs typeface="Times New Roman"/>
              </a:rPr>
              <a:t>tuệ</a:t>
            </a:r>
            <a:r>
              <a:rPr lang="en-US" dirty="0">
                <a:latin typeface="Times New Roman"/>
                <a:cs typeface="Times New Roman"/>
              </a:rPr>
              <a:t> </a:t>
            </a:r>
            <a:r>
              <a:rPr lang="en-US" err="1">
                <a:latin typeface="Times New Roman"/>
                <a:cs typeface="Times New Roman"/>
              </a:rPr>
              <a:t>nhân</a:t>
            </a:r>
            <a:r>
              <a:rPr lang="en-US" dirty="0">
                <a:latin typeface="Times New Roman"/>
                <a:cs typeface="Times New Roman"/>
              </a:rPr>
              <a:t> </a:t>
            </a:r>
            <a:r>
              <a:rPr lang="en-US" err="1">
                <a:latin typeface="Times New Roman"/>
                <a:cs typeface="Times New Roman"/>
              </a:rPr>
              <a:t>tạo</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robotica</a:t>
            </a:r>
            <a:r>
              <a:rPr lang="en-US" dirty="0">
                <a:latin typeface="Times New Roman"/>
                <a:cs typeface="Times New Roman"/>
              </a:rPr>
              <a:t>, </a:t>
            </a:r>
            <a:r>
              <a:rPr lang="en-US" err="1">
                <a:latin typeface="Times New Roman"/>
                <a:cs typeface="Times New Roman"/>
              </a:rPr>
              <a:t>là</a:t>
            </a:r>
            <a:r>
              <a:rPr lang="en-US" dirty="0">
                <a:latin typeface="Times New Roman"/>
                <a:cs typeface="Times New Roman"/>
              </a:rPr>
              <a:t> </a:t>
            </a:r>
            <a:r>
              <a:rPr lang="en-US" err="1">
                <a:latin typeface="Times New Roman"/>
                <a:cs typeface="Times New Roman"/>
              </a:rPr>
              <a:t>một</a:t>
            </a:r>
            <a:r>
              <a:rPr lang="en-US" dirty="0">
                <a:latin typeface="Times New Roman"/>
                <a:cs typeface="Times New Roman"/>
              </a:rPr>
              <a:t> </a:t>
            </a:r>
            <a:r>
              <a:rPr lang="en-US" err="1">
                <a:latin typeface="Times New Roman"/>
                <a:cs typeface="Times New Roman"/>
              </a:rPr>
              <a:t>trong</a:t>
            </a:r>
            <a:r>
              <a:rPr lang="en-US" dirty="0">
                <a:latin typeface="Times New Roman"/>
                <a:cs typeface="Times New Roman"/>
              </a:rPr>
              <a:t> </a:t>
            </a:r>
            <a:r>
              <a:rPr lang="en-US" err="1">
                <a:latin typeface="Times New Roman"/>
                <a:cs typeface="Times New Roman"/>
              </a:rPr>
              <a:t>những</a:t>
            </a:r>
            <a:r>
              <a:rPr lang="en-US" dirty="0">
                <a:latin typeface="Times New Roman"/>
                <a:cs typeface="Times New Roman"/>
              </a:rPr>
              <a:t> </a:t>
            </a:r>
            <a:r>
              <a:rPr lang="en-US" err="1">
                <a:latin typeface="Times New Roman"/>
                <a:cs typeface="Times New Roman"/>
              </a:rPr>
              <a:t>thách</a:t>
            </a:r>
            <a:r>
              <a:rPr lang="en-US" dirty="0">
                <a:latin typeface="Times New Roman"/>
                <a:cs typeface="Times New Roman"/>
              </a:rPr>
              <a:t> </a:t>
            </a:r>
            <a:r>
              <a:rPr lang="en-US" err="1">
                <a:latin typeface="Times New Roman"/>
                <a:cs typeface="Times New Roman"/>
              </a:rPr>
              <a:t>thức</a:t>
            </a:r>
            <a:r>
              <a:rPr lang="en-US" dirty="0">
                <a:latin typeface="Times New Roman"/>
                <a:cs typeface="Times New Roman"/>
              </a:rPr>
              <a:t> </a:t>
            </a:r>
            <a:r>
              <a:rPr lang="en-US" err="1">
                <a:latin typeface="Times New Roman"/>
                <a:cs typeface="Times New Roman"/>
              </a:rPr>
              <a:t>quan</a:t>
            </a:r>
            <a:r>
              <a:rPr lang="en-US" dirty="0">
                <a:latin typeface="Times New Roman"/>
                <a:cs typeface="Times New Roman"/>
              </a:rPr>
              <a:t> </a:t>
            </a:r>
            <a:r>
              <a:rPr lang="en-US" err="1">
                <a:latin typeface="Times New Roman"/>
                <a:cs typeface="Times New Roman"/>
              </a:rPr>
              <a:t>trọng</a:t>
            </a:r>
            <a:r>
              <a:rPr lang="en-US" dirty="0">
                <a:latin typeface="Times New Roman"/>
                <a:cs typeface="Times New Roman"/>
              </a:rPr>
              <a:t> </a:t>
            </a:r>
            <a:r>
              <a:rPr lang="en-US" err="1">
                <a:latin typeface="Times New Roman"/>
                <a:cs typeface="Times New Roman"/>
              </a:rPr>
              <a:t>trong</a:t>
            </a:r>
            <a:r>
              <a:rPr lang="en-US" dirty="0">
                <a:latin typeface="Times New Roman"/>
                <a:cs typeface="Times New Roman"/>
              </a:rPr>
              <a:t> </a:t>
            </a:r>
            <a:r>
              <a:rPr lang="en-US" err="1">
                <a:latin typeface="Times New Roman"/>
                <a:cs typeface="Times New Roman"/>
              </a:rPr>
              <a:t>việc</a:t>
            </a:r>
            <a:r>
              <a:rPr lang="en-US" dirty="0">
                <a:latin typeface="Times New Roman"/>
                <a:cs typeface="Times New Roman"/>
              </a:rPr>
              <a:t> </a:t>
            </a:r>
            <a:r>
              <a:rPr lang="en-US" err="1">
                <a:latin typeface="Times New Roman"/>
                <a:cs typeface="Times New Roman"/>
              </a:rPr>
              <a:t>phát</a:t>
            </a:r>
            <a:r>
              <a:rPr lang="en-US" dirty="0">
                <a:latin typeface="Times New Roman"/>
                <a:cs typeface="Times New Roman"/>
              </a:rPr>
              <a:t> </a:t>
            </a:r>
            <a:r>
              <a:rPr lang="en-US" err="1">
                <a:latin typeface="Times New Roman"/>
                <a:cs typeface="Times New Roman"/>
              </a:rPr>
              <a:t>triển</a:t>
            </a:r>
            <a:r>
              <a:rPr lang="en-US" dirty="0">
                <a:latin typeface="Times New Roman"/>
                <a:cs typeface="Times New Roman"/>
              </a:rPr>
              <a:t> </a:t>
            </a:r>
            <a:r>
              <a:rPr lang="en-US" err="1">
                <a:latin typeface="Times New Roman"/>
                <a:cs typeface="Times New Roman"/>
              </a:rPr>
              <a:t>các</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tự</a:t>
            </a:r>
            <a:r>
              <a:rPr lang="en-US" dirty="0">
                <a:latin typeface="Times New Roman"/>
                <a:cs typeface="Times New Roman"/>
              </a:rPr>
              <a:t> </a:t>
            </a:r>
            <a:r>
              <a:rPr lang="en-US" err="1">
                <a:latin typeface="Times New Roman"/>
                <a:cs typeface="Times New Roman"/>
              </a:rPr>
              <a:t>động</a:t>
            </a:r>
            <a:r>
              <a:rPr lang="en-US" dirty="0">
                <a:latin typeface="Times New Roman"/>
                <a:cs typeface="Times New Roman"/>
              </a:rPr>
              <a:t>. </a:t>
            </a:r>
            <a:r>
              <a:rPr lang="en-US" err="1">
                <a:latin typeface="Times New Roman"/>
                <a:cs typeface="Times New Roman"/>
              </a:rPr>
              <a:t>Mục</a:t>
            </a:r>
            <a:r>
              <a:rPr lang="en-US" dirty="0">
                <a:latin typeface="Times New Roman"/>
                <a:cs typeface="Times New Roman"/>
              </a:rPr>
              <a:t> </a:t>
            </a:r>
            <a:r>
              <a:rPr lang="en-US" err="1">
                <a:latin typeface="Times New Roman"/>
                <a:cs typeface="Times New Roman"/>
              </a:rPr>
              <a:t>tiêu</a:t>
            </a:r>
            <a:r>
              <a:rPr lang="en-US" dirty="0">
                <a:latin typeface="Times New Roman"/>
                <a:cs typeface="Times New Roman"/>
              </a:rPr>
              <a:t> </a:t>
            </a:r>
            <a:r>
              <a:rPr lang="en-US" err="1">
                <a:latin typeface="Times New Roman"/>
                <a:cs typeface="Times New Roman"/>
              </a:rPr>
              <a:t>của</a:t>
            </a:r>
            <a:r>
              <a:rPr lang="en-US" dirty="0">
                <a:latin typeface="Times New Roman"/>
                <a:cs typeface="Times New Roman"/>
              </a:rPr>
              <a:t> </a:t>
            </a:r>
            <a:r>
              <a:rPr lang="en-US" err="1">
                <a:latin typeface="Times New Roman"/>
                <a:cs typeface="Times New Roman"/>
              </a:rPr>
              <a:t>bài</a:t>
            </a:r>
            <a:r>
              <a:rPr lang="en-US" dirty="0">
                <a:latin typeface="Times New Roman"/>
                <a:cs typeface="Times New Roman"/>
              </a:rPr>
              <a:t> </a:t>
            </a:r>
            <a:r>
              <a:rPr lang="en-US" err="1">
                <a:latin typeface="Times New Roman"/>
                <a:cs typeface="Times New Roman"/>
              </a:rPr>
              <a:t>toán</a:t>
            </a:r>
            <a:r>
              <a:rPr lang="en-US" dirty="0">
                <a:latin typeface="Times New Roman"/>
                <a:cs typeface="Times New Roman"/>
              </a:rPr>
              <a:t> </a:t>
            </a:r>
            <a:r>
              <a:rPr lang="en-US" err="1">
                <a:latin typeface="Times New Roman"/>
                <a:cs typeface="Times New Roman"/>
              </a:rPr>
              <a:t>là</a:t>
            </a:r>
            <a:r>
              <a:rPr lang="en-US" dirty="0">
                <a:latin typeface="Times New Roman"/>
                <a:cs typeface="Times New Roman"/>
              </a:rPr>
              <a:t> </a:t>
            </a:r>
            <a:r>
              <a:rPr lang="en-US" err="1">
                <a:latin typeface="Times New Roman"/>
                <a:cs typeface="Times New Roman"/>
              </a:rPr>
              <a:t>thiết</a:t>
            </a:r>
            <a:r>
              <a:rPr lang="en-US" dirty="0">
                <a:latin typeface="Times New Roman"/>
                <a:cs typeface="Times New Roman"/>
              </a:rPr>
              <a:t> </a:t>
            </a:r>
            <a:r>
              <a:rPr lang="en-US" err="1">
                <a:latin typeface="Times New Roman"/>
                <a:cs typeface="Times New Roman"/>
              </a:rPr>
              <a:t>kế</a:t>
            </a:r>
            <a:r>
              <a:rPr lang="en-US" dirty="0">
                <a:latin typeface="Times New Roman"/>
                <a:cs typeface="Times New Roman"/>
              </a:rPr>
              <a:t> </a:t>
            </a:r>
            <a:r>
              <a:rPr lang="en-US" err="1">
                <a:latin typeface="Times New Roman"/>
                <a:cs typeface="Times New Roman"/>
              </a:rPr>
              <a:t>một</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nhận</a:t>
            </a:r>
            <a:r>
              <a:rPr lang="en-US" dirty="0">
                <a:latin typeface="Times New Roman"/>
                <a:cs typeface="Times New Roman"/>
              </a:rPr>
              <a:t> </a:t>
            </a:r>
            <a:r>
              <a:rPr lang="en-US" err="1">
                <a:latin typeface="Times New Roman"/>
                <a:cs typeface="Times New Roman"/>
              </a:rPr>
              <a:t>diện</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phản</a:t>
            </a:r>
            <a:r>
              <a:rPr lang="en-US" dirty="0">
                <a:latin typeface="Times New Roman"/>
                <a:cs typeface="Times New Roman"/>
              </a:rPr>
              <a:t> </a:t>
            </a:r>
            <a:r>
              <a:rPr lang="en-US" err="1">
                <a:latin typeface="Times New Roman"/>
                <a:cs typeface="Times New Roman"/>
              </a:rPr>
              <a:t>ứng</a:t>
            </a:r>
            <a:r>
              <a:rPr lang="en-US" dirty="0">
                <a:latin typeface="Times New Roman"/>
                <a:cs typeface="Times New Roman"/>
              </a:rPr>
              <a:t> </a:t>
            </a:r>
            <a:r>
              <a:rPr lang="en-US" err="1">
                <a:latin typeface="Times New Roman"/>
                <a:cs typeface="Times New Roman"/>
              </a:rPr>
              <a:t>với</a:t>
            </a:r>
            <a:r>
              <a:rPr lang="en-US" dirty="0">
                <a:latin typeface="Times New Roman"/>
                <a:cs typeface="Times New Roman"/>
              </a:rPr>
              <a:t> </a:t>
            </a:r>
            <a:r>
              <a:rPr lang="en-US" err="1">
                <a:latin typeface="Times New Roman"/>
                <a:cs typeface="Times New Roman"/>
              </a:rPr>
              <a:t>các</a:t>
            </a:r>
            <a:r>
              <a:rPr lang="en-US" dirty="0">
                <a:latin typeface="Times New Roman"/>
                <a:cs typeface="Times New Roman"/>
              </a:rPr>
              <a:t> </a:t>
            </a:r>
            <a:r>
              <a:rPr lang="en-US" err="1">
                <a:latin typeface="Times New Roman"/>
                <a:cs typeface="Times New Roman"/>
              </a:rPr>
              <a:t>vật</a:t>
            </a:r>
            <a:r>
              <a:rPr lang="en-US" dirty="0">
                <a:latin typeface="Times New Roman"/>
                <a:cs typeface="Times New Roman"/>
              </a:rPr>
              <a:t> </a:t>
            </a:r>
            <a:r>
              <a:rPr lang="en-US" err="1">
                <a:latin typeface="Times New Roman"/>
                <a:cs typeface="Times New Roman"/>
              </a:rPr>
              <a:t>cản</a:t>
            </a:r>
            <a:r>
              <a:rPr lang="en-US" dirty="0">
                <a:latin typeface="Times New Roman"/>
                <a:cs typeface="Times New Roman"/>
              </a:rPr>
              <a:t> </a:t>
            </a:r>
            <a:r>
              <a:rPr lang="en-US" err="1">
                <a:latin typeface="Times New Roman"/>
                <a:cs typeface="Times New Roman"/>
              </a:rPr>
              <a:t>trong</a:t>
            </a:r>
            <a:r>
              <a:rPr lang="en-US" dirty="0">
                <a:latin typeface="Times New Roman"/>
                <a:cs typeface="Times New Roman"/>
              </a:rPr>
              <a:t> </a:t>
            </a:r>
            <a:r>
              <a:rPr lang="en-US" err="1">
                <a:latin typeface="Times New Roman"/>
                <a:cs typeface="Times New Roman"/>
              </a:rPr>
              <a:t>môi</a:t>
            </a:r>
            <a:r>
              <a:rPr lang="en-US" dirty="0">
                <a:latin typeface="Times New Roman"/>
                <a:cs typeface="Times New Roman"/>
              </a:rPr>
              <a:t> </a:t>
            </a:r>
            <a:r>
              <a:rPr lang="en-US" err="1">
                <a:latin typeface="Times New Roman"/>
                <a:cs typeface="Times New Roman"/>
              </a:rPr>
              <a:t>trường</a:t>
            </a:r>
            <a:r>
              <a:rPr lang="en-US" dirty="0">
                <a:latin typeface="Times New Roman"/>
                <a:cs typeface="Times New Roman"/>
              </a:rPr>
              <a:t> </a:t>
            </a:r>
            <a:r>
              <a:rPr lang="en-US" err="1">
                <a:latin typeface="Times New Roman"/>
                <a:cs typeface="Times New Roman"/>
              </a:rPr>
              <a:t>để</a:t>
            </a:r>
            <a:r>
              <a:rPr lang="en-US" dirty="0">
                <a:latin typeface="Times New Roman"/>
                <a:cs typeface="Times New Roman"/>
              </a:rPr>
              <a:t> </a:t>
            </a:r>
            <a:r>
              <a:rPr lang="en-US" err="1">
                <a:latin typeface="Times New Roman"/>
                <a:cs typeface="Times New Roman"/>
              </a:rPr>
              <a:t>giúp</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tự</a:t>
            </a:r>
            <a:r>
              <a:rPr lang="en-US" dirty="0">
                <a:latin typeface="Times New Roman"/>
                <a:cs typeface="Times New Roman"/>
              </a:rPr>
              <a:t> </a:t>
            </a:r>
            <a:r>
              <a:rPr lang="en-US" err="1">
                <a:latin typeface="Times New Roman"/>
                <a:cs typeface="Times New Roman"/>
              </a:rPr>
              <a:t>hành</a:t>
            </a:r>
            <a:r>
              <a:rPr lang="en-US" dirty="0">
                <a:latin typeface="Times New Roman"/>
                <a:cs typeface="Times New Roman"/>
              </a:rPr>
              <a:t> di </a:t>
            </a:r>
            <a:r>
              <a:rPr lang="en-US" err="1">
                <a:latin typeface="Times New Roman"/>
                <a:cs typeface="Times New Roman"/>
              </a:rPr>
              <a:t>chuyển</a:t>
            </a:r>
            <a:r>
              <a:rPr lang="en-US" dirty="0">
                <a:latin typeface="Times New Roman"/>
                <a:cs typeface="Times New Roman"/>
              </a:rPr>
              <a:t> an </a:t>
            </a:r>
            <a:r>
              <a:rPr lang="en-US" err="1">
                <a:latin typeface="Times New Roman"/>
                <a:cs typeface="Times New Roman"/>
              </a:rPr>
              <a:t>toàn</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hiệu</a:t>
            </a:r>
            <a:r>
              <a:rPr lang="en-US" dirty="0">
                <a:latin typeface="Times New Roman"/>
                <a:cs typeface="Times New Roman"/>
              </a:rPr>
              <a:t> </a:t>
            </a:r>
            <a:r>
              <a:rPr lang="en-US" err="1">
                <a:latin typeface="Times New Roman"/>
                <a:cs typeface="Times New Roman"/>
              </a:rPr>
              <a:t>quả</a:t>
            </a:r>
            <a:r>
              <a:rPr lang="en-US" dirty="0">
                <a:latin typeface="Times New Roman"/>
                <a:cs typeface="Times New Roman"/>
              </a:rPr>
              <a:t>, </a:t>
            </a:r>
            <a:r>
              <a:rPr lang="en-US" err="1">
                <a:latin typeface="Times New Roman"/>
                <a:cs typeface="Times New Roman"/>
              </a:rPr>
              <a:t>xây</a:t>
            </a:r>
            <a:r>
              <a:rPr lang="en-US" dirty="0">
                <a:latin typeface="Times New Roman"/>
                <a:cs typeface="Times New Roman"/>
              </a:rPr>
              <a:t> </a:t>
            </a:r>
            <a:r>
              <a:rPr lang="en-US" err="1">
                <a:latin typeface="Times New Roman"/>
                <a:cs typeface="Times New Roman"/>
              </a:rPr>
              <a:t>dựng</a:t>
            </a:r>
            <a:r>
              <a:rPr lang="en-US" dirty="0">
                <a:latin typeface="Times New Roman"/>
                <a:cs typeface="Times New Roman"/>
              </a:rPr>
              <a:t> </a:t>
            </a:r>
            <a:r>
              <a:rPr lang="en-US" err="1">
                <a:latin typeface="Times New Roman"/>
                <a:cs typeface="Times New Roman"/>
              </a:rPr>
              <a:t>một</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máy</a:t>
            </a:r>
            <a:r>
              <a:rPr lang="en-US" dirty="0">
                <a:latin typeface="Times New Roman"/>
                <a:cs typeface="Times New Roman"/>
              </a:rPr>
              <a:t> </a:t>
            </a:r>
            <a:r>
              <a:rPr lang="en-US" err="1">
                <a:latin typeface="Times New Roman"/>
                <a:cs typeface="Times New Roman"/>
              </a:rPr>
              <a:t>tính</a:t>
            </a:r>
            <a:r>
              <a:rPr lang="en-US" dirty="0">
                <a:latin typeface="Times New Roman"/>
                <a:cs typeface="Times New Roman"/>
              </a:rPr>
              <a:t> </a:t>
            </a:r>
            <a:r>
              <a:rPr lang="en-US" err="1">
                <a:latin typeface="Times New Roman"/>
                <a:cs typeface="Times New Roman"/>
              </a:rPr>
              <a:t>thông</a:t>
            </a:r>
            <a:r>
              <a:rPr lang="en-US" dirty="0">
                <a:latin typeface="Times New Roman"/>
                <a:cs typeface="Times New Roman"/>
              </a:rPr>
              <a:t> </a:t>
            </a:r>
            <a:r>
              <a:rPr lang="en-US" err="1">
                <a:latin typeface="Times New Roman"/>
                <a:cs typeface="Times New Roman"/>
              </a:rPr>
              <a:t>minh</a:t>
            </a:r>
            <a:r>
              <a:rPr lang="en-US" dirty="0">
                <a:latin typeface="Times New Roman"/>
                <a:cs typeface="Times New Roman"/>
              </a:rPr>
              <a:t>, </a:t>
            </a:r>
            <a:r>
              <a:rPr lang="en-US" err="1">
                <a:latin typeface="Times New Roman"/>
                <a:cs typeface="Times New Roman"/>
              </a:rPr>
              <a:t>có</a:t>
            </a:r>
            <a:r>
              <a:rPr lang="en-US" dirty="0">
                <a:latin typeface="Times New Roman"/>
                <a:cs typeface="Times New Roman"/>
              </a:rPr>
              <a:t> </a:t>
            </a:r>
            <a:r>
              <a:rPr lang="en-US" err="1">
                <a:latin typeface="Times New Roman"/>
                <a:cs typeface="Times New Roman"/>
              </a:rPr>
              <a:t>khả</a:t>
            </a:r>
            <a:r>
              <a:rPr lang="en-US" dirty="0">
                <a:latin typeface="Times New Roman"/>
                <a:cs typeface="Times New Roman"/>
              </a:rPr>
              <a:t> </a:t>
            </a:r>
            <a:r>
              <a:rPr lang="en-US" err="1">
                <a:latin typeface="Times New Roman"/>
                <a:cs typeface="Times New Roman"/>
              </a:rPr>
              <a:t>năng</a:t>
            </a:r>
            <a:r>
              <a:rPr lang="en-US" dirty="0">
                <a:latin typeface="Times New Roman"/>
                <a:cs typeface="Times New Roman"/>
              </a:rPr>
              <a:t> </a:t>
            </a:r>
            <a:r>
              <a:rPr lang="en-US" err="1">
                <a:latin typeface="Times New Roman"/>
                <a:cs typeface="Times New Roman"/>
              </a:rPr>
              <a:t>phát</a:t>
            </a:r>
            <a:r>
              <a:rPr lang="en-US" dirty="0">
                <a:latin typeface="Times New Roman"/>
                <a:cs typeface="Times New Roman"/>
              </a:rPr>
              <a:t> </a:t>
            </a:r>
            <a:r>
              <a:rPr lang="en-US" err="1">
                <a:latin typeface="Times New Roman"/>
                <a:cs typeface="Times New Roman"/>
              </a:rPr>
              <a:t>hiện</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tránh</a:t>
            </a:r>
            <a:r>
              <a:rPr lang="en-US" dirty="0">
                <a:latin typeface="Times New Roman"/>
                <a:cs typeface="Times New Roman"/>
              </a:rPr>
              <a:t> </a:t>
            </a:r>
            <a:r>
              <a:rPr lang="en-US" err="1">
                <a:latin typeface="Times New Roman"/>
                <a:cs typeface="Times New Roman"/>
              </a:rPr>
              <a:t>các</a:t>
            </a:r>
            <a:r>
              <a:rPr lang="en-US" dirty="0">
                <a:latin typeface="Times New Roman"/>
                <a:cs typeface="Times New Roman"/>
              </a:rPr>
              <a:t> </a:t>
            </a:r>
            <a:r>
              <a:rPr lang="en-US" err="1">
                <a:latin typeface="Times New Roman"/>
                <a:cs typeface="Times New Roman"/>
              </a:rPr>
              <a:t>vật</a:t>
            </a:r>
            <a:r>
              <a:rPr lang="en-US" dirty="0">
                <a:latin typeface="Times New Roman"/>
                <a:cs typeface="Times New Roman"/>
              </a:rPr>
              <a:t> </a:t>
            </a:r>
            <a:r>
              <a:rPr lang="en-US" err="1">
                <a:latin typeface="Times New Roman"/>
                <a:cs typeface="Times New Roman"/>
              </a:rPr>
              <a:t>cản</a:t>
            </a:r>
            <a:r>
              <a:rPr lang="en-US" dirty="0">
                <a:latin typeface="Times New Roman"/>
                <a:cs typeface="Times New Roman"/>
              </a:rPr>
              <a:t> </a:t>
            </a:r>
            <a:r>
              <a:rPr lang="en-US" err="1">
                <a:latin typeface="Times New Roman"/>
                <a:cs typeface="Times New Roman"/>
              </a:rPr>
              <a:t>trong</a:t>
            </a:r>
            <a:r>
              <a:rPr lang="en-US" dirty="0">
                <a:latin typeface="Times New Roman"/>
                <a:cs typeface="Times New Roman"/>
              </a:rPr>
              <a:t> </a:t>
            </a:r>
            <a:r>
              <a:rPr lang="en-US" err="1">
                <a:latin typeface="Times New Roman"/>
                <a:cs typeface="Times New Roman"/>
              </a:rPr>
              <a:t>quá</a:t>
            </a:r>
            <a:r>
              <a:rPr lang="en-US" dirty="0">
                <a:latin typeface="Times New Roman"/>
                <a:cs typeface="Times New Roman"/>
              </a:rPr>
              <a:t> </a:t>
            </a:r>
            <a:r>
              <a:rPr lang="en-US" err="1">
                <a:latin typeface="Times New Roman"/>
                <a:cs typeface="Times New Roman"/>
              </a:rPr>
              <a:t>trình</a:t>
            </a:r>
            <a:r>
              <a:rPr lang="en-US" dirty="0">
                <a:latin typeface="Times New Roman"/>
                <a:cs typeface="Times New Roman"/>
              </a:rPr>
              <a:t> di </a:t>
            </a:r>
            <a:r>
              <a:rPr lang="en-US" err="1">
                <a:latin typeface="Times New Roman"/>
                <a:cs typeface="Times New Roman"/>
              </a:rPr>
              <a:t>chuyển</a:t>
            </a:r>
            <a:r>
              <a:rPr lang="en-US" dirty="0">
                <a:latin typeface="Times New Roman"/>
                <a:cs typeface="Times New Roman"/>
              </a:rPr>
              <a:t> </a:t>
            </a:r>
            <a:r>
              <a:rPr lang="en-US" err="1">
                <a:latin typeface="Times New Roman"/>
                <a:cs typeface="Times New Roman"/>
              </a:rPr>
              <a:t>của</a:t>
            </a:r>
            <a:r>
              <a:rPr lang="en-US" dirty="0">
                <a:latin typeface="Times New Roman"/>
                <a:cs typeface="Times New Roman"/>
              </a:rPr>
              <a:t> </a:t>
            </a:r>
            <a:r>
              <a:rPr lang="en-US" err="1">
                <a:latin typeface="Times New Roman"/>
                <a:cs typeface="Times New Roman"/>
              </a:rPr>
              <a:t>một</a:t>
            </a:r>
            <a:r>
              <a:rPr lang="en-US" dirty="0">
                <a:latin typeface="Times New Roman"/>
                <a:cs typeface="Times New Roman"/>
              </a:rPr>
              <a:t> </a:t>
            </a:r>
            <a:r>
              <a:rPr lang="en-US" err="1">
                <a:latin typeface="Times New Roman"/>
                <a:cs typeface="Times New Roman"/>
              </a:rPr>
              <a:t>xe</a:t>
            </a:r>
            <a:r>
              <a:rPr lang="en-US" dirty="0">
                <a:latin typeface="Times New Roman"/>
                <a:cs typeface="Times New Roman"/>
              </a:rPr>
              <a:t> </a:t>
            </a:r>
            <a:r>
              <a:rPr lang="en-US" err="1">
                <a:latin typeface="Times New Roman"/>
                <a:cs typeface="Times New Roman"/>
              </a:rPr>
              <a:t>tự</a:t>
            </a:r>
            <a:r>
              <a:rPr lang="en-US" dirty="0">
                <a:latin typeface="Times New Roman"/>
                <a:cs typeface="Times New Roman"/>
              </a:rPr>
              <a:t> </a:t>
            </a:r>
            <a:r>
              <a:rPr lang="en-US" err="1">
                <a:latin typeface="Times New Roman"/>
                <a:cs typeface="Times New Roman"/>
              </a:rPr>
              <a:t>động</a:t>
            </a:r>
            <a:r>
              <a:rPr lang="en-US" dirty="0">
                <a:latin typeface="Times New Roman"/>
                <a:cs typeface="Times New Roman"/>
              </a:rPr>
              <a:t>.</a:t>
            </a:r>
          </a:p>
          <a:p>
            <a:pPr marL="0" indent="0">
              <a:buClr>
                <a:srgbClr val="8AD0D6"/>
              </a:buClr>
              <a:buNone/>
            </a:pPr>
            <a:endParaRPr lang="en-US" dirty="0">
              <a:latin typeface="Times New Roman"/>
              <a:cs typeface="Times New Roman"/>
            </a:endParaRPr>
          </a:p>
          <a:p>
            <a:pPr marL="0" indent="0" algn="just">
              <a:buClr>
                <a:srgbClr val="8AD0D6"/>
              </a:buClr>
              <a:buNone/>
            </a:pPr>
            <a:r>
              <a:rPr lang="en-US" dirty="0">
                <a:latin typeface="Times New Roman"/>
                <a:cs typeface="Times New Roman"/>
              </a:rPr>
              <a:t>→ Do </a:t>
            </a:r>
            <a:r>
              <a:rPr lang="en-US" err="1">
                <a:latin typeface="Times New Roman"/>
                <a:cs typeface="Times New Roman"/>
              </a:rPr>
              <a:t>đó</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phát</a:t>
            </a:r>
            <a:r>
              <a:rPr lang="en-US" dirty="0">
                <a:latin typeface="Times New Roman"/>
                <a:cs typeface="Times New Roman"/>
              </a:rPr>
              <a:t> </a:t>
            </a:r>
            <a:r>
              <a:rPr lang="en-US" err="1">
                <a:latin typeface="Times New Roman"/>
                <a:cs typeface="Times New Roman"/>
              </a:rPr>
              <a:t>hiện</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tránh</a:t>
            </a:r>
            <a:r>
              <a:rPr lang="en-US" dirty="0">
                <a:latin typeface="Times New Roman"/>
                <a:cs typeface="Times New Roman"/>
              </a:rPr>
              <a:t> </a:t>
            </a:r>
            <a:r>
              <a:rPr lang="en-US" err="1">
                <a:latin typeface="Times New Roman"/>
                <a:cs typeface="Times New Roman"/>
              </a:rPr>
              <a:t>vật</a:t>
            </a:r>
            <a:r>
              <a:rPr lang="en-US" dirty="0">
                <a:latin typeface="Times New Roman"/>
                <a:cs typeface="Times New Roman"/>
              </a:rPr>
              <a:t> </a:t>
            </a:r>
            <a:r>
              <a:rPr lang="en-US" err="1">
                <a:latin typeface="Times New Roman"/>
                <a:cs typeface="Times New Roman"/>
              </a:rPr>
              <a:t>cản</a:t>
            </a:r>
            <a:r>
              <a:rPr lang="en-US" dirty="0">
                <a:latin typeface="Times New Roman"/>
                <a:cs typeface="Times New Roman"/>
              </a:rPr>
              <a:t> </a:t>
            </a:r>
            <a:r>
              <a:rPr lang="en-US" err="1">
                <a:latin typeface="Times New Roman"/>
                <a:cs typeface="Times New Roman"/>
              </a:rPr>
              <a:t>cần</a:t>
            </a:r>
            <a:r>
              <a:rPr lang="en-US" dirty="0">
                <a:latin typeface="Times New Roman"/>
                <a:cs typeface="Times New Roman"/>
              </a:rPr>
              <a:t> </a:t>
            </a:r>
            <a:r>
              <a:rPr lang="en-US" err="1">
                <a:latin typeface="Times New Roman"/>
                <a:cs typeface="Times New Roman"/>
              </a:rPr>
              <a:t>có</a:t>
            </a:r>
            <a:r>
              <a:rPr lang="en-US" dirty="0">
                <a:latin typeface="Times New Roman"/>
                <a:cs typeface="Times New Roman"/>
              </a:rPr>
              <a:t> </a:t>
            </a:r>
            <a:r>
              <a:rPr lang="en-US" err="1">
                <a:latin typeface="Times New Roman"/>
                <a:cs typeface="Times New Roman"/>
              </a:rPr>
              <a:t>khả</a:t>
            </a:r>
            <a:r>
              <a:rPr lang="en-US" dirty="0">
                <a:latin typeface="Times New Roman"/>
                <a:cs typeface="Times New Roman"/>
              </a:rPr>
              <a:t> </a:t>
            </a:r>
            <a:r>
              <a:rPr lang="en-US" err="1">
                <a:latin typeface="Times New Roman"/>
                <a:cs typeface="Times New Roman"/>
              </a:rPr>
              <a:t>năng</a:t>
            </a:r>
            <a:r>
              <a:rPr lang="en-US" dirty="0">
                <a:latin typeface="Times New Roman"/>
                <a:cs typeface="Times New Roman"/>
              </a:rPr>
              <a:t> </a:t>
            </a:r>
            <a:r>
              <a:rPr lang="en-US" err="1">
                <a:latin typeface="Times New Roman"/>
                <a:cs typeface="Times New Roman"/>
              </a:rPr>
              <a:t>xử</a:t>
            </a:r>
            <a:r>
              <a:rPr lang="en-US" dirty="0">
                <a:latin typeface="Times New Roman"/>
                <a:cs typeface="Times New Roman"/>
              </a:rPr>
              <a:t> </a:t>
            </a:r>
            <a:r>
              <a:rPr lang="en-US" err="1">
                <a:latin typeface="Times New Roman"/>
                <a:cs typeface="Times New Roman"/>
              </a:rPr>
              <a:t>lý</a:t>
            </a:r>
            <a:r>
              <a:rPr lang="en-US" dirty="0">
                <a:latin typeface="Times New Roman"/>
                <a:cs typeface="Times New Roman"/>
              </a:rPr>
              <a:t> </a:t>
            </a:r>
            <a:r>
              <a:rPr lang="en-US" err="1">
                <a:latin typeface="Times New Roman"/>
                <a:cs typeface="Times New Roman"/>
              </a:rPr>
              <a:t>dữ</a:t>
            </a:r>
            <a:r>
              <a:rPr lang="en-US" dirty="0">
                <a:latin typeface="Times New Roman"/>
                <a:cs typeface="Times New Roman"/>
              </a:rPr>
              <a:t> </a:t>
            </a:r>
            <a:r>
              <a:rPr lang="en-US" err="1">
                <a:latin typeface="Times New Roman"/>
                <a:cs typeface="Times New Roman"/>
              </a:rPr>
              <a:t>liệu</a:t>
            </a:r>
            <a:r>
              <a:rPr lang="en-US" dirty="0">
                <a:latin typeface="Times New Roman"/>
                <a:cs typeface="Times New Roman"/>
              </a:rPr>
              <a:t> </a:t>
            </a:r>
            <a:r>
              <a:rPr lang="en-US" err="1">
                <a:latin typeface="Times New Roman"/>
                <a:cs typeface="Times New Roman"/>
              </a:rPr>
              <a:t>từ</a:t>
            </a:r>
            <a:r>
              <a:rPr lang="en-US" dirty="0">
                <a:latin typeface="Times New Roman"/>
                <a:cs typeface="Times New Roman"/>
              </a:rPr>
              <a:t> </a:t>
            </a:r>
            <a:r>
              <a:rPr lang="en-US" err="1">
                <a:latin typeface="Times New Roman"/>
                <a:cs typeface="Times New Roman"/>
              </a:rPr>
              <a:t>các</a:t>
            </a:r>
            <a:r>
              <a:rPr lang="en-US" dirty="0">
                <a:latin typeface="Times New Roman"/>
                <a:cs typeface="Times New Roman"/>
              </a:rPr>
              <a:t> </a:t>
            </a:r>
            <a:r>
              <a:rPr lang="en-US" err="1">
                <a:latin typeface="Times New Roman"/>
                <a:cs typeface="Times New Roman"/>
              </a:rPr>
              <a:t>cảm</a:t>
            </a:r>
            <a:r>
              <a:rPr lang="en-US" dirty="0">
                <a:latin typeface="Times New Roman"/>
                <a:cs typeface="Times New Roman"/>
              </a:rPr>
              <a:t> </a:t>
            </a:r>
            <a:r>
              <a:rPr lang="en-US" err="1">
                <a:latin typeface="Times New Roman"/>
                <a:cs typeface="Times New Roman"/>
              </a:rPr>
              <a:t>biến</a:t>
            </a:r>
            <a:r>
              <a:rPr lang="en-US" dirty="0">
                <a:latin typeface="Times New Roman"/>
                <a:cs typeface="Times New Roman"/>
              </a:rPr>
              <a:t>, bao </a:t>
            </a:r>
            <a:r>
              <a:rPr lang="en-US" err="1">
                <a:latin typeface="Times New Roman"/>
                <a:cs typeface="Times New Roman"/>
              </a:rPr>
              <a:t>gồm</a:t>
            </a:r>
            <a:r>
              <a:rPr lang="en-US" dirty="0">
                <a:latin typeface="Times New Roman"/>
                <a:cs typeface="Times New Roman"/>
              </a:rPr>
              <a:t> </a:t>
            </a:r>
            <a:r>
              <a:rPr lang="en-US" err="1">
                <a:latin typeface="Times New Roman"/>
                <a:cs typeface="Times New Roman"/>
              </a:rPr>
              <a:t>máy</a:t>
            </a:r>
            <a:r>
              <a:rPr lang="en-US" dirty="0">
                <a:latin typeface="Times New Roman"/>
                <a:cs typeface="Times New Roman"/>
              </a:rPr>
              <a:t> </a:t>
            </a:r>
            <a:r>
              <a:rPr lang="en-US" err="1">
                <a:latin typeface="Times New Roman"/>
                <a:cs typeface="Times New Roman"/>
              </a:rPr>
              <a:t>quét</a:t>
            </a:r>
            <a:r>
              <a:rPr lang="en-US" dirty="0">
                <a:latin typeface="Times New Roman"/>
                <a:cs typeface="Times New Roman"/>
              </a:rPr>
              <a:t> laser, camera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cảm</a:t>
            </a:r>
            <a:r>
              <a:rPr lang="en-US" dirty="0">
                <a:latin typeface="Times New Roman"/>
                <a:cs typeface="Times New Roman"/>
              </a:rPr>
              <a:t> </a:t>
            </a:r>
            <a:r>
              <a:rPr lang="en-US" err="1">
                <a:latin typeface="Times New Roman"/>
                <a:cs typeface="Times New Roman"/>
              </a:rPr>
              <a:t>biến</a:t>
            </a:r>
            <a:r>
              <a:rPr lang="en-US" dirty="0">
                <a:latin typeface="Times New Roman"/>
                <a:cs typeface="Times New Roman"/>
              </a:rPr>
              <a:t> </a:t>
            </a:r>
            <a:r>
              <a:rPr lang="en-US" err="1">
                <a:latin typeface="Times New Roman"/>
                <a:cs typeface="Times New Roman"/>
              </a:rPr>
              <a:t>siêu</a:t>
            </a:r>
            <a:r>
              <a:rPr lang="en-US" dirty="0">
                <a:latin typeface="Times New Roman"/>
                <a:cs typeface="Times New Roman"/>
              </a:rPr>
              <a:t> </a:t>
            </a:r>
            <a:r>
              <a:rPr lang="en-US" err="1">
                <a:latin typeface="Times New Roman"/>
                <a:cs typeface="Times New Roman"/>
              </a:rPr>
              <a:t>âm</a:t>
            </a:r>
            <a:r>
              <a:rPr lang="en-US" dirty="0">
                <a:latin typeface="Times New Roman"/>
                <a:cs typeface="Times New Roman"/>
              </a:rPr>
              <a:t>, </a:t>
            </a:r>
            <a:r>
              <a:rPr lang="en-US" err="1">
                <a:latin typeface="Times New Roman"/>
                <a:cs typeface="Times New Roman"/>
              </a:rPr>
              <a:t>để</a:t>
            </a:r>
            <a:r>
              <a:rPr lang="en-US" dirty="0">
                <a:latin typeface="Times New Roman"/>
                <a:cs typeface="Times New Roman"/>
              </a:rPr>
              <a:t> </a:t>
            </a:r>
            <a:r>
              <a:rPr lang="en-US" err="1">
                <a:latin typeface="Times New Roman"/>
                <a:cs typeface="Times New Roman"/>
              </a:rPr>
              <a:t>phát</a:t>
            </a:r>
            <a:r>
              <a:rPr lang="en-US" dirty="0">
                <a:latin typeface="Times New Roman"/>
                <a:cs typeface="Times New Roman"/>
              </a:rPr>
              <a:t> </a:t>
            </a:r>
            <a:r>
              <a:rPr lang="en-US" err="1">
                <a:latin typeface="Times New Roman"/>
                <a:cs typeface="Times New Roman"/>
              </a:rPr>
              <a:t>hiện</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định</a:t>
            </a:r>
            <a:r>
              <a:rPr lang="en-US" dirty="0">
                <a:latin typeface="Times New Roman"/>
                <a:cs typeface="Times New Roman"/>
              </a:rPr>
              <a:t> </a:t>
            </a:r>
            <a:r>
              <a:rPr lang="en-US" err="1">
                <a:latin typeface="Times New Roman"/>
                <a:cs typeface="Times New Roman"/>
              </a:rPr>
              <a:t>vị</a:t>
            </a:r>
            <a:r>
              <a:rPr lang="en-US" dirty="0">
                <a:latin typeface="Times New Roman"/>
                <a:cs typeface="Times New Roman"/>
              </a:rPr>
              <a:t> </a:t>
            </a:r>
            <a:r>
              <a:rPr lang="en-US" err="1">
                <a:latin typeface="Times New Roman"/>
                <a:cs typeface="Times New Roman"/>
              </a:rPr>
              <a:t>vật</a:t>
            </a:r>
            <a:r>
              <a:rPr lang="en-US" dirty="0">
                <a:latin typeface="Times New Roman"/>
                <a:cs typeface="Times New Roman"/>
              </a:rPr>
              <a:t> </a:t>
            </a:r>
            <a:r>
              <a:rPr lang="en-US" err="1">
                <a:latin typeface="Times New Roman"/>
                <a:cs typeface="Times New Roman"/>
              </a:rPr>
              <a:t>cản</a:t>
            </a:r>
            <a:r>
              <a:rPr lang="en-US" dirty="0">
                <a:latin typeface="Times New Roman"/>
                <a:cs typeface="Times New Roman"/>
              </a:rPr>
              <a:t> </a:t>
            </a:r>
            <a:r>
              <a:rPr lang="en-US" err="1">
                <a:latin typeface="Times New Roman"/>
                <a:cs typeface="Times New Roman"/>
              </a:rPr>
              <a:t>trong</a:t>
            </a:r>
            <a:r>
              <a:rPr lang="en-US" dirty="0">
                <a:latin typeface="Times New Roman"/>
                <a:cs typeface="Times New Roman"/>
              </a:rPr>
              <a:t> </a:t>
            </a:r>
            <a:r>
              <a:rPr lang="en-US" err="1">
                <a:latin typeface="Times New Roman"/>
                <a:cs typeface="Times New Roman"/>
              </a:rPr>
              <a:t>không</a:t>
            </a:r>
            <a:r>
              <a:rPr lang="en-US" dirty="0">
                <a:latin typeface="Times New Roman"/>
                <a:cs typeface="Times New Roman"/>
              </a:rPr>
              <a:t> </a:t>
            </a:r>
            <a:r>
              <a:rPr lang="en-US" err="1">
                <a:latin typeface="Times New Roman"/>
                <a:cs typeface="Times New Roman"/>
              </a:rPr>
              <a:t>gian</a:t>
            </a:r>
            <a:r>
              <a:rPr lang="en-US" dirty="0">
                <a:latin typeface="Times New Roman"/>
                <a:cs typeface="Times New Roman"/>
              </a:rPr>
              <a:t> </a:t>
            </a:r>
            <a:r>
              <a:rPr lang="en-US" err="1">
                <a:latin typeface="Times New Roman"/>
                <a:cs typeface="Times New Roman"/>
              </a:rPr>
              <a:t>xung</a:t>
            </a:r>
            <a:r>
              <a:rPr lang="en-US" dirty="0">
                <a:latin typeface="Times New Roman"/>
                <a:cs typeface="Times New Roman"/>
              </a:rPr>
              <a:t> </a:t>
            </a:r>
            <a:r>
              <a:rPr lang="en-US" err="1">
                <a:latin typeface="Times New Roman"/>
                <a:cs typeface="Times New Roman"/>
              </a:rPr>
              <a:t>quanh</a:t>
            </a:r>
            <a:r>
              <a:rPr lang="en-US" dirty="0">
                <a:latin typeface="Times New Roman"/>
                <a:cs typeface="Times New Roman"/>
              </a:rPr>
              <a:t>. Sau </a:t>
            </a:r>
            <a:r>
              <a:rPr lang="en-US" err="1">
                <a:latin typeface="Times New Roman"/>
                <a:cs typeface="Times New Roman"/>
              </a:rPr>
              <a:t>đó</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cần</a:t>
            </a:r>
            <a:r>
              <a:rPr lang="en-US" dirty="0">
                <a:latin typeface="Times New Roman"/>
                <a:cs typeface="Times New Roman"/>
              </a:rPr>
              <a:t> </a:t>
            </a:r>
            <a:r>
              <a:rPr lang="en-US" err="1">
                <a:latin typeface="Times New Roman"/>
                <a:cs typeface="Times New Roman"/>
              </a:rPr>
              <a:t>có</a:t>
            </a:r>
            <a:r>
              <a:rPr lang="en-US" dirty="0">
                <a:latin typeface="Times New Roman"/>
                <a:cs typeface="Times New Roman"/>
              </a:rPr>
              <a:t> </a:t>
            </a:r>
            <a:r>
              <a:rPr lang="en-US" err="1">
                <a:latin typeface="Times New Roman"/>
                <a:cs typeface="Times New Roman"/>
              </a:rPr>
              <a:t>khả</a:t>
            </a:r>
            <a:r>
              <a:rPr lang="en-US" dirty="0">
                <a:latin typeface="Times New Roman"/>
                <a:cs typeface="Times New Roman"/>
              </a:rPr>
              <a:t> </a:t>
            </a:r>
            <a:r>
              <a:rPr lang="en-US" err="1">
                <a:latin typeface="Times New Roman"/>
                <a:cs typeface="Times New Roman"/>
              </a:rPr>
              <a:t>năng</a:t>
            </a:r>
            <a:r>
              <a:rPr lang="en-US" dirty="0">
                <a:latin typeface="Times New Roman"/>
                <a:cs typeface="Times New Roman"/>
              </a:rPr>
              <a:t> </a:t>
            </a:r>
            <a:r>
              <a:rPr lang="en-US" err="1">
                <a:latin typeface="Times New Roman"/>
                <a:cs typeface="Times New Roman"/>
              </a:rPr>
              <a:t>phân</a:t>
            </a:r>
            <a:r>
              <a:rPr lang="en-US" dirty="0">
                <a:latin typeface="Times New Roman"/>
                <a:cs typeface="Times New Roman"/>
              </a:rPr>
              <a:t> </a:t>
            </a:r>
            <a:r>
              <a:rPr lang="en-US" err="1">
                <a:latin typeface="Times New Roman"/>
                <a:cs typeface="Times New Roman"/>
              </a:rPr>
              <a:t>tích</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đánh</a:t>
            </a:r>
            <a:r>
              <a:rPr lang="en-US" dirty="0">
                <a:latin typeface="Times New Roman"/>
                <a:cs typeface="Times New Roman"/>
              </a:rPr>
              <a:t> </a:t>
            </a:r>
            <a:r>
              <a:rPr lang="en-US" err="1">
                <a:latin typeface="Times New Roman"/>
                <a:cs typeface="Times New Roman"/>
              </a:rPr>
              <a:t>giá</a:t>
            </a:r>
            <a:r>
              <a:rPr lang="en-US" dirty="0">
                <a:latin typeface="Times New Roman"/>
                <a:cs typeface="Times New Roman"/>
              </a:rPr>
              <a:t> </a:t>
            </a:r>
            <a:r>
              <a:rPr lang="en-US" err="1">
                <a:latin typeface="Times New Roman"/>
                <a:cs typeface="Times New Roman"/>
              </a:rPr>
              <a:t>thông</a:t>
            </a:r>
            <a:r>
              <a:rPr lang="en-US" dirty="0">
                <a:latin typeface="Times New Roman"/>
                <a:cs typeface="Times New Roman"/>
              </a:rPr>
              <a:t> tin </a:t>
            </a:r>
            <a:r>
              <a:rPr lang="en-US" err="1">
                <a:latin typeface="Times New Roman"/>
                <a:cs typeface="Times New Roman"/>
              </a:rPr>
              <a:t>này</a:t>
            </a:r>
            <a:r>
              <a:rPr lang="en-US" dirty="0">
                <a:latin typeface="Times New Roman"/>
                <a:cs typeface="Times New Roman"/>
              </a:rPr>
              <a:t> </a:t>
            </a:r>
            <a:r>
              <a:rPr lang="en-US" err="1">
                <a:latin typeface="Times New Roman"/>
                <a:cs typeface="Times New Roman"/>
              </a:rPr>
              <a:t>để</a:t>
            </a:r>
            <a:r>
              <a:rPr lang="en-US" dirty="0">
                <a:latin typeface="Times New Roman"/>
                <a:cs typeface="Times New Roman"/>
              </a:rPr>
              <a:t> </a:t>
            </a:r>
            <a:r>
              <a:rPr lang="en-US" err="1">
                <a:latin typeface="Times New Roman"/>
                <a:cs typeface="Times New Roman"/>
              </a:rPr>
              <a:t>quyết</a:t>
            </a:r>
            <a:r>
              <a:rPr lang="en-US" dirty="0">
                <a:latin typeface="Times New Roman"/>
                <a:cs typeface="Times New Roman"/>
              </a:rPr>
              <a:t> </a:t>
            </a:r>
            <a:r>
              <a:rPr lang="en-US" err="1">
                <a:latin typeface="Times New Roman"/>
                <a:cs typeface="Times New Roman"/>
              </a:rPr>
              <a:t>định</a:t>
            </a:r>
            <a:r>
              <a:rPr lang="en-US" dirty="0">
                <a:latin typeface="Times New Roman"/>
                <a:cs typeface="Times New Roman"/>
              </a:rPr>
              <a:t> </a:t>
            </a:r>
            <a:r>
              <a:rPr lang="en-US" err="1">
                <a:latin typeface="Times New Roman"/>
                <a:cs typeface="Times New Roman"/>
              </a:rPr>
              <a:t>các</a:t>
            </a:r>
            <a:r>
              <a:rPr lang="en-US" dirty="0">
                <a:latin typeface="Times New Roman"/>
                <a:cs typeface="Times New Roman"/>
              </a:rPr>
              <a:t> </a:t>
            </a:r>
            <a:r>
              <a:rPr lang="en-US" err="1">
                <a:latin typeface="Times New Roman"/>
                <a:cs typeface="Times New Roman"/>
              </a:rPr>
              <a:t>hành</a:t>
            </a:r>
            <a:r>
              <a:rPr lang="en-US" dirty="0">
                <a:latin typeface="Times New Roman"/>
                <a:cs typeface="Times New Roman"/>
              </a:rPr>
              <a:t> </a:t>
            </a:r>
            <a:r>
              <a:rPr lang="en-US" err="1">
                <a:latin typeface="Times New Roman"/>
                <a:cs typeface="Times New Roman"/>
              </a:rPr>
              <a:t>động</a:t>
            </a:r>
            <a:r>
              <a:rPr lang="en-US" dirty="0">
                <a:latin typeface="Times New Roman"/>
                <a:cs typeface="Times New Roman"/>
              </a:rPr>
              <a:t> </a:t>
            </a:r>
            <a:r>
              <a:rPr lang="en-US" err="1">
                <a:latin typeface="Times New Roman"/>
                <a:cs typeface="Times New Roman"/>
              </a:rPr>
              <a:t>phản</a:t>
            </a:r>
            <a:r>
              <a:rPr lang="en-US" dirty="0">
                <a:latin typeface="Times New Roman"/>
                <a:cs typeface="Times New Roman"/>
              </a:rPr>
              <a:t> </a:t>
            </a:r>
            <a:r>
              <a:rPr lang="en-US" err="1">
                <a:latin typeface="Times New Roman"/>
                <a:cs typeface="Times New Roman"/>
              </a:rPr>
              <a:t>ứng</a:t>
            </a:r>
            <a:r>
              <a:rPr lang="en-US" dirty="0">
                <a:latin typeface="Times New Roman"/>
                <a:cs typeface="Times New Roman"/>
              </a:rPr>
              <a:t> </a:t>
            </a:r>
            <a:r>
              <a:rPr lang="en-US" err="1">
                <a:latin typeface="Times New Roman"/>
                <a:cs typeface="Times New Roman"/>
              </a:rPr>
              <a:t>như</a:t>
            </a:r>
            <a:r>
              <a:rPr lang="en-US" dirty="0">
                <a:latin typeface="Times New Roman"/>
                <a:cs typeface="Times New Roman"/>
              </a:rPr>
              <a:t> di </a:t>
            </a:r>
            <a:r>
              <a:rPr lang="en-US" err="1">
                <a:latin typeface="Times New Roman"/>
                <a:cs typeface="Times New Roman"/>
              </a:rPr>
              <a:t>chuyển</a:t>
            </a:r>
            <a:r>
              <a:rPr lang="en-US" dirty="0">
                <a:latin typeface="Times New Roman"/>
                <a:cs typeface="Times New Roman"/>
              </a:rPr>
              <a:t>, </a:t>
            </a:r>
            <a:r>
              <a:rPr lang="en-US" err="1">
                <a:latin typeface="Times New Roman"/>
                <a:cs typeface="Times New Roman"/>
              </a:rPr>
              <a:t>tránh</a:t>
            </a:r>
            <a:r>
              <a:rPr lang="en-US" dirty="0">
                <a:latin typeface="Times New Roman"/>
                <a:cs typeface="Times New Roman"/>
              </a:rPr>
              <a:t> </a:t>
            </a:r>
            <a:r>
              <a:rPr lang="en-US" err="1">
                <a:latin typeface="Times New Roman"/>
                <a:cs typeface="Times New Roman"/>
              </a:rPr>
              <a:t>vật</a:t>
            </a:r>
            <a:r>
              <a:rPr lang="en-US" dirty="0">
                <a:latin typeface="Times New Roman"/>
                <a:cs typeface="Times New Roman"/>
              </a:rPr>
              <a:t> </a:t>
            </a:r>
            <a:r>
              <a:rPr lang="en-US" err="1">
                <a:latin typeface="Times New Roman"/>
                <a:cs typeface="Times New Roman"/>
              </a:rPr>
              <a:t>cản</a:t>
            </a:r>
            <a:r>
              <a:rPr lang="en-US" dirty="0">
                <a:latin typeface="Times New Roman"/>
                <a:cs typeface="Times New Roman"/>
              </a:rPr>
              <a:t> </a:t>
            </a:r>
            <a:r>
              <a:rPr lang="en-US" err="1">
                <a:latin typeface="Times New Roman"/>
                <a:cs typeface="Times New Roman"/>
              </a:rPr>
              <a:t>hoặc</a:t>
            </a:r>
            <a:r>
              <a:rPr lang="en-US" dirty="0">
                <a:latin typeface="Times New Roman"/>
                <a:cs typeface="Times New Roman"/>
              </a:rPr>
              <a:t> </a:t>
            </a:r>
            <a:r>
              <a:rPr lang="en-US" err="1">
                <a:latin typeface="Times New Roman"/>
                <a:cs typeface="Times New Roman"/>
              </a:rPr>
              <a:t>dừng</a:t>
            </a:r>
            <a:r>
              <a:rPr lang="en-US" dirty="0">
                <a:latin typeface="Times New Roman"/>
                <a:cs typeface="Times New Roman"/>
              </a:rPr>
              <a:t> </a:t>
            </a:r>
            <a:r>
              <a:rPr lang="en-US" err="1">
                <a:latin typeface="Times New Roman"/>
                <a:cs typeface="Times New Roman"/>
              </a:rPr>
              <a:t>lại</a:t>
            </a:r>
            <a:r>
              <a:rPr lang="en-US" dirty="0">
                <a:latin typeface="Times New Roman"/>
                <a:cs typeface="Times New Roman"/>
              </a:rPr>
              <a:t>. </a:t>
            </a:r>
            <a:r>
              <a:rPr lang="en-US" err="1">
                <a:latin typeface="Times New Roman"/>
                <a:cs typeface="Times New Roman"/>
              </a:rPr>
              <a:t>Để</a:t>
            </a:r>
            <a:r>
              <a:rPr lang="en-US" dirty="0">
                <a:latin typeface="Times New Roman"/>
                <a:cs typeface="Times New Roman"/>
              </a:rPr>
              <a:t> </a:t>
            </a:r>
            <a:r>
              <a:rPr lang="en-US" err="1">
                <a:latin typeface="Times New Roman"/>
                <a:cs typeface="Times New Roman"/>
              </a:rPr>
              <a:t>xây</a:t>
            </a:r>
            <a:r>
              <a:rPr lang="en-US" dirty="0">
                <a:latin typeface="Times New Roman"/>
                <a:cs typeface="Times New Roman"/>
              </a:rPr>
              <a:t> </a:t>
            </a:r>
            <a:r>
              <a:rPr lang="en-US" err="1">
                <a:latin typeface="Times New Roman"/>
                <a:cs typeface="Times New Roman"/>
              </a:rPr>
              <a:t>dựng</a:t>
            </a:r>
            <a:r>
              <a:rPr lang="en-US" dirty="0">
                <a:latin typeface="Times New Roman"/>
                <a:cs typeface="Times New Roman"/>
              </a:rPr>
              <a:t>, </a:t>
            </a:r>
            <a:r>
              <a:rPr lang="en-US" err="1">
                <a:latin typeface="Times New Roman"/>
                <a:cs typeface="Times New Roman"/>
              </a:rPr>
              <a:t>cần</a:t>
            </a:r>
            <a:r>
              <a:rPr lang="en-US" dirty="0">
                <a:latin typeface="Times New Roman"/>
                <a:cs typeface="Times New Roman"/>
              </a:rPr>
              <a:t> </a:t>
            </a:r>
            <a:r>
              <a:rPr lang="en-US" err="1">
                <a:latin typeface="Times New Roman"/>
                <a:cs typeface="Times New Roman"/>
              </a:rPr>
              <a:t>phải</a:t>
            </a:r>
            <a:r>
              <a:rPr lang="en-US" dirty="0">
                <a:latin typeface="Times New Roman"/>
                <a:cs typeface="Times New Roman"/>
              </a:rPr>
              <a:t> </a:t>
            </a:r>
            <a:r>
              <a:rPr lang="en-US" err="1">
                <a:latin typeface="Times New Roman"/>
                <a:cs typeface="Times New Roman"/>
              </a:rPr>
              <a:t>sử</a:t>
            </a:r>
            <a:r>
              <a:rPr lang="en-US" dirty="0">
                <a:latin typeface="Times New Roman"/>
                <a:cs typeface="Times New Roman"/>
              </a:rPr>
              <a:t> </a:t>
            </a:r>
            <a:r>
              <a:rPr lang="en-US" err="1">
                <a:latin typeface="Times New Roman"/>
                <a:cs typeface="Times New Roman"/>
              </a:rPr>
              <a:t>dụng</a:t>
            </a:r>
            <a:r>
              <a:rPr lang="en-US" dirty="0">
                <a:latin typeface="Times New Roman"/>
                <a:cs typeface="Times New Roman"/>
              </a:rPr>
              <a:t> </a:t>
            </a:r>
            <a:r>
              <a:rPr lang="en-US" err="1">
                <a:latin typeface="Times New Roman"/>
                <a:cs typeface="Times New Roman"/>
              </a:rPr>
              <a:t>các</a:t>
            </a:r>
            <a:r>
              <a:rPr lang="en-US" dirty="0">
                <a:latin typeface="Times New Roman"/>
                <a:cs typeface="Times New Roman"/>
              </a:rPr>
              <a:t> </a:t>
            </a:r>
            <a:r>
              <a:rPr lang="en-US" err="1">
                <a:latin typeface="Times New Roman"/>
                <a:cs typeface="Times New Roman"/>
              </a:rPr>
              <a:t>phương</a:t>
            </a:r>
            <a:r>
              <a:rPr lang="en-US" dirty="0">
                <a:latin typeface="Times New Roman"/>
                <a:cs typeface="Times New Roman"/>
              </a:rPr>
              <a:t> </a:t>
            </a:r>
            <a:r>
              <a:rPr lang="en-US" err="1">
                <a:latin typeface="Times New Roman"/>
                <a:cs typeface="Times New Roman"/>
              </a:rPr>
              <a:t>pháp</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thuật</a:t>
            </a:r>
            <a:r>
              <a:rPr lang="en-US" dirty="0">
                <a:latin typeface="Times New Roman"/>
                <a:cs typeface="Times New Roman"/>
              </a:rPr>
              <a:t> </a:t>
            </a:r>
            <a:r>
              <a:rPr lang="en-US" err="1">
                <a:latin typeface="Times New Roman"/>
                <a:cs typeface="Times New Roman"/>
              </a:rPr>
              <a:t>toán</a:t>
            </a:r>
            <a:r>
              <a:rPr lang="en-US" dirty="0">
                <a:latin typeface="Times New Roman"/>
                <a:cs typeface="Times New Roman"/>
              </a:rPr>
              <a:t> </a:t>
            </a:r>
            <a:r>
              <a:rPr lang="en-US" err="1">
                <a:latin typeface="Times New Roman"/>
                <a:cs typeface="Times New Roman"/>
              </a:rPr>
              <a:t>như</a:t>
            </a:r>
            <a:r>
              <a:rPr lang="en-US" dirty="0">
                <a:latin typeface="Times New Roman"/>
                <a:cs typeface="Times New Roman"/>
              </a:rPr>
              <a:t> </a:t>
            </a:r>
            <a:r>
              <a:rPr lang="en-US" err="1">
                <a:latin typeface="Times New Roman"/>
                <a:cs typeface="Times New Roman"/>
              </a:rPr>
              <a:t>phân</a:t>
            </a:r>
            <a:r>
              <a:rPr lang="en-US" dirty="0">
                <a:latin typeface="Times New Roman"/>
                <a:cs typeface="Times New Roman"/>
              </a:rPr>
              <a:t> </a:t>
            </a:r>
            <a:r>
              <a:rPr lang="en-US" err="1">
                <a:latin typeface="Times New Roman"/>
                <a:cs typeface="Times New Roman"/>
              </a:rPr>
              <a:t>tích</a:t>
            </a:r>
            <a:r>
              <a:rPr lang="en-US" dirty="0">
                <a:latin typeface="Times New Roman"/>
                <a:cs typeface="Times New Roman"/>
              </a:rPr>
              <a:t> </a:t>
            </a:r>
            <a:r>
              <a:rPr lang="en-US" err="1">
                <a:latin typeface="Times New Roman"/>
                <a:cs typeface="Times New Roman"/>
              </a:rPr>
              <a:t>hình</a:t>
            </a:r>
            <a:r>
              <a:rPr lang="en-US" dirty="0">
                <a:latin typeface="Times New Roman"/>
                <a:cs typeface="Times New Roman"/>
              </a:rPr>
              <a:t> </a:t>
            </a:r>
            <a:r>
              <a:rPr lang="en-US" err="1">
                <a:latin typeface="Times New Roman"/>
                <a:cs typeface="Times New Roman"/>
              </a:rPr>
              <a:t>ảnh</a:t>
            </a:r>
            <a:r>
              <a:rPr lang="en-US" dirty="0">
                <a:latin typeface="Times New Roman"/>
                <a:cs typeface="Times New Roman"/>
              </a:rPr>
              <a:t>, </a:t>
            </a:r>
            <a:r>
              <a:rPr lang="en-US" err="1">
                <a:latin typeface="Times New Roman"/>
                <a:cs typeface="Times New Roman"/>
              </a:rPr>
              <a:t>xử</a:t>
            </a:r>
            <a:r>
              <a:rPr lang="en-US" dirty="0">
                <a:latin typeface="Times New Roman"/>
                <a:cs typeface="Times New Roman"/>
              </a:rPr>
              <a:t> </a:t>
            </a:r>
            <a:r>
              <a:rPr lang="en-US" err="1">
                <a:latin typeface="Times New Roman"/>
                <a:cs typeface="Times New Roman"/>
              </a:rPr>
              <a:t>lý</a:t>
            </a:r>
            <a:r>
              <a:rPr lang="en-US" dirty="0">
                <a:latin typeface="Times New Roman"/>
                <a:cs typeface="Times New Roman"/>
              </a:rPr>
              <a:t> </a:t>
            </a:r>
            <a:r>
              <a:rPr lang="en-US" err="1">
                <a:latin typeface="Times New Roman"/>
                <a:cs typeface="Times New Roman"/>
              </a:rPr>
              <a:t>tín</a:t>
            </a:r>
            <a:r>
              <a:rPr lang="en-US" dirty="0">
                <a:latin typeface="Times New Roman"/>
                <a:cs typeface="Times New Roman"/>
              </a:rPr>
              <a:t> </a:t>
            </a:r>
            <a:r>
              <a:rPr lang="en-US" err="1">
                <a:latin typeface="Times New Roman"/>
                <a:cs typeface="Times New Roman"/>
              </a:rPr>
              <a:t>hiệu</a:t>
            </a:r>
            <a:r>
              <a:rPr lang="en-US" dirty="0">
                <a:latin typeface="Times New Roman"/>
                <a:cs typeface="Times New Roman"/>
              </a:rPr>
              <a:t>, </a:t>
            </a:r>
            <a:r>
              <a:rPr lang="en-US" err="1">
                <a:latin typeface="Times New Roman"/>
                <a:cs typeface="Times New Roman"/>
              </a:rPr>
              <a:t>phân</a:t>
            </a:r>
            <a:r>
              <a:rPr lang="en-US" dirty="0">
                <a:latin typeface="Times New Roman"/>
                <a:cs typeface="Times New Roman"/>
              </a:rPr>
              <a:t> </a:t>
            </a:r>
            <a:r>
              <a:rPr lang="en-US" err="1">
                <a:latin typeface="Times New Roman"/>
                <a:cs typeface="Times New Roman"/>
              </a:rPr>
              <a:t>loại</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lọc</a:t>
            </a:r>
            <a:r>
              <a:rPr lang="en-US" dirty="0">
                <a:latin typeface="Times New Roman"/>
                <a:cs typeface="Times New Roman"/>
              </a:rPr>
              <a:t> </a:t>
            </a:r>
            <a:r>
              <a:rPr lang="en-US" err="1">
                <a:latin typeface="Times New Roman"/>
                <a:cs typeface="Times New Roman"/>
              </a:rPr>
              <a:t>thông</a:t>
            </a:r>
            <a:r>
              <a:rPr lang="en-US" dirty="0">
                <a:latin typeface="Times New Roman"/>
                <a:cs typeface="Times New Roman"/>
              </a:rPr>
              <a:t> tin. </a:t>
            </a:r>
            <a:r>
              <a:rPr lang="en-US" err="1">
                <a:latin typeface="Times New Roman"/>
                <a:cs typeface="Times New Roman"/>
              </a:rPr>
              <a:t>Đồng</a:t>
            </a:r>
            <a:r>
              <a:rPr lang="en-US" dirty="0">
                <a:latin typeface="Times New Roman"/>
                <a:cs typeface="Times New Roman"/>
              </a:rPr>
              <a:t> </a:t>
            </a:r>
            <a:r>
              <a:rPr lang="en-US" err="1">
                <a:latin typeface="Times New Roman"/>
                <a:cs typeface="Times New Roman"/>
              </a:rPr>
              <a:t>thời</a:t>
            </a:r>
            <a:r>
              <a:rPr lang="en-US" dirty="0">
                <a:latin typeface="Times New Roman"/>
                <a:cs typeface="Times New Roman"/>
              </a:rPr>
              <a:t>, </a:t>
            </a:r>
            <a:r>
              <a:rPr lang="en-US" err="1">
                <a:latin typeface="Times New Roman"/>
                <a:cs typeface="Times New Roman"/>
              </a:rPr>
              <a:t>cần</a:t>
            </a:r>
            <a:r>
              <a:rPr lang="en-US" dirty="0">
                <a:latin typeface="Times New Roman"/>
                <a:cs typeface="Times New Roman"/>
              </a:rPr>
              <a:t> </a:t>
            </a:r>
            <a:r>
              <a:rPr lang="en-US" err="1">
                <a:latin typeface="Times New Roman"/>
                <a:cs typeface="Times New Roman"/>
              </a:rPr>
              <a:t>có</a:t>
            </a:r>
            <a:r>
              <a:rPr lang="en-US" dirty="0">
                <a:latin typeface="Times New Roman"/>
                <a:cs typeface="Times New Roman"/>
              </a:rPr>
              <a:t> </a:t>
            </a:r>
            <a:r>
              <a:rPr lang="en-US" err="1">
                <a:latin typeface="Times New Roman"/>
                <a:cs typeface="Times New Roman"/>
              </a:rPr>
              <a:t>khả</a:t>
            </a:r>
            <a:r>
              <a:rPr lang="en-US" dirty="0">
                <a:latin typeface="Times New Roman"/>
                <a:cs typeface="Times New Roman"/>
              </a:rPr>
              <a:t> </a:t>
            </a:r>
            <a:r>
              <a:rPr lang="en-US" err="1">
                <a:latin typeface="Times New Roman"/>
                <a:cs typeface="Times New Roman"/>
              </a:rPr>
              <a:t>năng</a:t>
            </a:r>
            <a:r>
              <a:rPr lang="en-US" dirty="0">
                <a:latin typeface="Times New Roman"/>
                <a:cs typeface="Times New Roman"/>
              </a:rPr>
              <a:t> </a:t>
            </a:r>
            <a:r>
              <a:rPr lang="en-US" err="1">
                <a:latin typeface="Times New Roman"/>
                <a:cs typeface="Times New Roman"/>
              </a:rPr>
              <a:t>học</a:t>
            </a:r>
            <a:r>
              <a:rPr lang="en-US" dirty="0">
                <a:latin typeface="Times New Roman"/>
                <a:cs typeface="Times New Roman"/>
              </a:rPr>
              <a:t> </a:t>
            </a:r>
            <a:r>
              <a:rPr lang="en-US" err="1">
                <a:latin typeface="Times New Roman"/>
                <a:cs typeface="Times New Roman"/>
              </a:rPr>
              <a:t>máy</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điều</a:t>
            </a:r>
            <a:r>
              <a:rPr lang="en-US" dirty="0">
                <a:latin typeface="Times New Roman"/>
                <a:cs typeface="Times New Roman"/>
              </a:rPr>
              <a:t> </a:t>
            </a:r>
            <a:r>
              <a:rPr lang="en-US" err="1">
                <a:latin typeface="Times New Roman"/>
                <a:cs typeface="Times New Roman"/>
              </a:rPr>
              <a:t>khiển</a:t>
            </a:r>
            <a:r>
              <a:rPr lang="en-US" dirty="0">
                <a:latin typeface="Times New Roman"/>
                <a:cs typeface="Times New Roman"/>
              </a:rPr>
              <a:t> </a:t>
            </a:r>
            <a:r>
              <a:rPr lang="en-US" err="1">
                <a:latin typeface="Times New Roman"/>
                <a:cs typeface="Times New Roman"/>
              </a:rPr>
              <a:t>tự</a:t>
            </a:r>
            <a:r>
              <a:rPr lang="en-US" dirty="0">
                <a:latin typeface="Times New Roman"/>
                <a:cs typeface="Times New Roman"/>
              </a:rPr>
              <a:t> </a:t>
            </a:r>
            <a:r>
              <a:rPr lang="en-US" err="1">
                <a:latin typeface="Times New Roman"/>
                <a:cs typeface="Times New Roman"/>
              </a:rPr>
              <a:t>động</a:t>
            </a:r>
            <a:r>
              <a:rPr lang="en-US" dirty="0">
                <a:latin typeface="Times New Roman"/>
                <a:cs typeface="Times New Roman"/>
              </a:rPr>
              <a:t> </a:t>
            </a:r>
            <a:r>
              <a:rPr lang="en-US" err="1">
                <a:latin typeface="Times New Roman"/>
                <a:cs typeface="Times New Roman"/>
              </a:rPr>
              <a:t>để</a:t>
            </a:r>
            <a:r>
              <a:rPr lang="en-US" dirty="0">
                <a:latin typeface="Times New Roman"/>
                <a:cs typeface="Times New Roman"/>
              </a:rPr>
              <a:t> </a:t>
            </a:r>
            <a:r>
              <a:rPr lang="en-US" err="1">
                <a:latin typeface="Times New Roman"/>
                <a:cs typeface="Times New Roman"/>
              </a:rPr>
              <a:t>cải</a:t>
            </a:r>
            <a:r>
              <a:rPr lang="en-US" dirty="0">
                <a:latin typeface="Times New Roman"/>
                <a:cs typeface="Times New Roman"/>
              </a:rPr>
              <a:t> </a:t>
            </a:r>
            <a:r>
              <a:rPr lang="en-US" err="1">
                <a:latin typeface="Times New Roman"/>
                <a:cs typeface="Times New Roman"/>
              </a:rPr>
              <a:t>thiện</a:t>
            </a:r>
            <a:r>
              <a:rPr lang="en-US" dirty="0">
                <a:latin typeface="Times New Roman"/>
                <a:cs typeface="Times New Roman"/>
              </a:rPr>
              <a:t> </a:t>
            </a:r>
            <a:r>
              <a:rPr lang="en-US" err="1">
                <a:latin typeface="Times New Roman"/>
                <a:cs typeface="Times New Roman"/>
              </a:rPr>
              <a:t>khả</a:t>
            </a:r>
            <a:r>
              <a:rPr lang="en-US" dirty="0">
                <a:latin typeface="Times New Roman"/>
                <a:cs typeface="Times New Roman"/>
              </a:rPr>
              <a:t> </a:t>
            </a:r>
            <a:r>
              <a:rPr lang="en-US" err="1">
                <a:latin typeface="Times New Roman"/>
                <a:cs typeface="Times New Roman"/>
              </a:rPr>
              <a:t>năng</a:t>
            </a:r>
            <a:r>
              <a:rPr lang="en-US" dirty="0">
                <a:latin typeface="Times New Roman"/>
                <a:cs typeface="Times New Roman"/>
              </a:rPr>
              <a:t> </a:t>
            </a:r>
            <a:r>
              <a:rPr lang="en-US" err="1">
                <a:latin typeface="Times New Roman"/>
                <a:cs typeface="Times New Roman"/>
              </a:rPr>
              <a:t>dự</a:t>
            </a:r>
            <a:r>
              <a:rPr lang="en-US" dirty="0">
                <a:latin typeface="Times New Roman"/>
                <a:cs typeface="Times New Roman"/>
              </a:rPr>
              <a:t> </a:t>
            </a:r>
            <a:r>
              <a:rPr lang="en-US" err="1">
                <a:latin typeface="Times New Roman"/>
                <a:cs typeface="Times New Roman"/>
              </a:rPr>
              <a:t>đoán</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phản</a:t>
            </a:r>
            <a:r>
              <a:rPr lang="en-US" dirty="0">
                <a:latin typeface="Times New Roman"/>
                <a:cs typeface="Times New Roman"/>
              </a:rPr>
              <a:t> </a:t>
            </a:r>
            <a:r>
              <a:rPr lang="en-US" err="1">
                <a:latin typeface="Times New Roman"/>
                <a:cs typeface="Times New Roman"/>
              </a:rPr>
              <a:t>ứng</a:t>
            </a:r>
            <a:r>
              <a:rPr lang="en-US" dirty="0">
                <a:latin typeface="Times New Roman"/>
                <a:cs typeface="Times New Roman"/>
              </a:rPr>
              <a:t> </a:t>
            </a:r>
            <a:r>
              <a:rPr lang="en-US" err="1">
                <a:latin typeface="Times New Roman"/>
                <a:cs typeface="Times New Roman"/>
              </a:rPr>
              <a:t>của</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Việc</a:t>
            </a:r>
            <a:r>
              <a:rPr lang="en-US" dirty="0">
                <a:latin typeface="Times New Roman"/>
                <a:cs typeface="Times New Roman"/>
              </a:rPr>
              <a:t> </a:t>
            </a:r>
            <a:r>
              <a:rPr lang="en-US" err="1">
                <a:latin typeface="Times New Roman"/>
                <a:cs typeface="Times New Roman"/>
              </a:rPr>
              <a:t>giải</a:t>
            </a:r>
            <a:r>
              <a:rPr lang="en-US" dirty="0">
                <a:latin typeface="Times New Roman"/>
                <a:cs typeface="Times New Roman"/>
              </a:rPr>
              <a:t> </a:t>
            </a:r>
            <a:r>
              <a:rPr lang="en-US" err="1">
                <a:latin typeface="Times New Roman"/>
                <a:cs typeface="Times New Roman"/>
              </a:rPr>
              <a:t>quyết</a:t>
            </a:r>
            <a:r>
              <a:rPr lang="en-US" dirty="0">
                <a:latin typeface="Times New Roman"/>
                <a:cs typeface="Times New Roman"/>
              </a:rPr>
              <a:t> </a:t>
            </a:r>
            <a:r>
              <a:rPr lang="en-US" err="1">
                <a:latin typeface="Times New Roman"/>
                <a:cs typeface="Times New Roman"/>
              </a:rPr>
              <a:t>bài</a:t>
            </a:r>
            <a:r>
              <a:rPr lang="en-US" dirty="0">
                <a:latin typeface="Times New Roman"/>
                <a:cs typeface="Times New Roman"/>
              </a:rPr>
              <a:t> </a:t>
            </a:r>
            <a:r>
              <a:rPr lang="en-US" err="1">
                <a:latin typeface="Times New Roman"/>
                <a:cs typeface="Times New Roman"/>
              </a:rPr>
              <a:t>toán</a:t>
            </a:r>
            <a:r>
              <a:rPr lang="en-US" dirty="0">
                <a:latin typeface="Times New Roman"/>
                <a:cs typeface="Times New Roman"/>
              </a:rPr>
              <a:t> </a:t>
            </a:r>
            <a:r>
              <a:rPr lang="en-US" err="1">
                <a:latin typeface="Times New Roman"/>
                <a:cs typeface="Times New Roman"/>
              </a:rPr>
              <a:t>này</a:t>
            </a:r>
            <a:r>
              <a:rPr lang="en-US" dirty="0">
                <a:latin typeface="Times New Roman"/>
                <a:cs typeface="Times New Roman"/>
              </a:rPr>
              <a:t> </a:t>
            </a:r>
            <a:r>
              <a:rPr lang="en-US" err="1">
                <a:latin typeface="Times New Roman"/>
                <a:cs typeface="Times New Roman"/>
              </a:rPr>
              <a:t>sẽ</a:t>
            </a:r>
            <a:r>
              <a:rPr lang="en-US" dirty="0">
                <a:latin typeface="Times New Roman"/>
                <a:cs typeface="Times New Roman"/>
              </a:rPr>
              <a:t> </a:t>
            </a:r>
            <a:r>
              <a:rPr lang="en-US" err="1">
                <a:latin typeface="Times New Roman"/>
                <a:cs typeface="Times New Roman"/>
              </a:rPr>
              <a:t>mang</a:t>
            </a:r>
            <a:r>
              <a:rPr lang="en-US" dirty="0">
                <a:latin typeface="Times New Roman"/>
                <a:cs typeface="Times New Roman"/>
              </a:rPr>
              <a:t> </a:t>
            </a:r>
            <a:r>
              <a:rPr lang="en-US" err="1">
                <a:latin typeface="Times New Roman"/>
                <a:cs typeface="Times New Roman"/>
              </a:rPr>
              <a:t>lại</a:t>
            </a:r>
            <a:r>
              <a:rPr lang="en-US" dirty="0">
                <a:latin typeface="Times New Roman"/>
                <a:cs typeface="Times New Roman"/>
              </a:rPr>
              <a:t> </a:t>
            </a:r>
            <a:r>
              <a:rPr lang="en-US" err="1">
                <a:latin typeface="Times New Roman"/>
                <a:cs typeface="Times New Roman"/>
              </a:rPr>
              <a:t>nhiều</a:t>
            </a:r>
            <a:r>
              <a:rPr lang="en-US" dirty="0">
                <a:latin typeface="Times New Roman"/>
                <a:cs typeface="Times New Roman"/>
              </a:rPr>
              <a:t> </a:t>
            </a:r>
            <a:r>
              <a:rPr lang="en-US" err="1">
                <a:latin typeface="Times New Roman"/>
                <a:cs typeface="Times New Roman"/>
              </a:rPr>
              <a:t>lợi</a:t>
            </a:r>
            <a:r>
              <a:rPr lang="en-US" dirty="0">
                <a:latin typeface="Times New Roman"/>
                <a:cs typeface="Times New Roman"/>
              </a:rPr>
              <a:t> </a:t>
            </a:r>
            <a:r>
              <a:rPr lang="en-US" err="1">
                <a:latin typeface="Times New Roman"/>
                <a:cs typeface="Times New Roman"/>
              </a:rPr>
              <a:t>ích</a:t>
            </a:r>
            <a:r>
              <a:rPr lang="en-US" dirty="0">
                <a:latin typeface="Times New Roman"/>
                <a:cs typeface="Times New Roman"/>
              </a:rPr>
              <a:t> </a:t>
            </a:r>
            <a:r>
              <a:rPr lang="en-US" err="1">
                <a:latin typeface="Times New Roman"/>
                <a:cs typeface="Times New Roman"/>
              </a:rPr>
              <a:t>cho</a:t>
            </a:r>
            <a:r>
              <a:rPr lang="en-US" dirty="0">
                <a:latin typeface="Times New Roman"/>
                <a:cs typeface="Times New Roman"/>
              </a:rPr>
              <a:t> </a:t>
            </a:r>
            <a:r>
              <a:rPr lang="en-US" err="1">
                <a:latin typeface="Times New Roman"/>
                <a:cs typeface="Times New Roman"/>
              </a:rPr>
              <a:t>các</a:t>
            </a:r>
            <a:r>
              <a:rPr lang="en-US" dirty="0">
                <a:latin typeface="Times New Roman"/>
                <a:cs typeface="Times New Roman"/>
              </a:rPr>
              <a:t> </a:t>
            </a:r>
            <a:r>
              <a:rPr lang="en-US" err="1">
                <a:latin typeface="Times New Roman"/>
                <a:cs typeface="Times New Roman"/>
              </a:rPr>
              <a:t>lĩnh</a:t>
            </a:r>
            <a:r>
              <a:rPr lang="en-US" dirty="0">
                <a:latin typeface="Times New Roman"/>
                <a:cs typeface="Times New Roman"/>
              </a:rPr>
              <a:t> </a:t>
            </a:r>
            <a:r>
              <a:rPr lang="en-US" err="1">
                <a:latin typeface="Times New Roman"/>
                <a:cs typeface="Times New Roman"/>
              </a:rPr>
              <a:t>vực</a:t>
            </a:r>
            <a:r>
              <a:rPr lang="en-US" dirty="0">
                <a:latin typeface="Times New Roman"/>
                <a:cs typeface="Times New Roman"/>
              </a:rPr>
              <a:t> </a:t>
            </a:r>
            <a:r>
              <a:rPr lang="en-US" err="1">
                <a:latin typeface="Times New Roman"/>
                <a:cs typeface="Times New Roman"/>
              </a:rPr>
              <a:t>như</a:t>
            </a:r>
            <a:r>
              <a:rPr lang="en-US" dirty="0">
                <a:latin typeface="Times New Roman"/>
                <a:cs typeface="Times New Roman"/>
              </a:rPr>
              <a:t> </a:t>
            </a:r>
            <a:r>
              <a:rPr lang="en-US" err="1">
                <a:latin typeface="Times New Roman"/>
                <a:cs typeface="Times New Roman"/>
              </a:rPr>
              <a:t>vận</a:t>
            </a:r>
            <a:r>
              <a:rPr lang="en-US" dirty="0">
                <a:latin typeface="Times New Roman"/>
                <a:cs typeface="Times New Roman"/>
              </a:rPr>
              <a:t> </a:t>
            </a:r>
            <a:r>
              <a:rPr lang="en-US" err="1">
                <a:latin typeface="Times New Roman"/>
                <a:cs typeface="Times New Roman"/>
              </a:rPr>
              <a:t>tải</a:t>
            </a:r>
            <a:r>
              <a:rPr lang="en-US" dirty="0">
                <a:latin typeface="Times New Roman"/>
                <a:cs typeface="Times New Roman"/>
              </a:rPr>
              <a:t>, </a:t>
            </a:r>
            <a:r>
              <a:rPr lang="en-US" err="1">
                <a:latin typeface="Times New Roman"/>
                <a:cs typeface="Times New Roman"/>
              </a:rPr>
              <a:t>dịch</a:t>
            </a:r>
            <a:r>
              <a:rPr lang="en-US" dirty="0">
                <a:latin typeface="Times New Roman"/>
                <a:cs typeface="Times New Roman"/>
              </a:rPr>
              <a:t> </a:t>
            </a:r>
            <a:r>
              <a:rPr lang="en-US" err="1">
                <a:latin typeface="Times New Roman"/>
                <a:cs typeface="Times New Roman"/>
              </a:rPr>
              <a:t>vụ</a:t>
            </a:r>
            <a:r>
              <a:rPr lang="en-US" dirty="0">
                <a:latin typeface="Times New Roman"/>
                <a:cs typeface="Times New Roman"/>
              </a:rPr>
              <a:t>, </a:t>
            </a:r>
            <a:r>
              <a:rPr lang="en-US" err="1">
                <a:latin typeface="Times New Roman"/>
                <a:cs typeface="Times New Roman"/>
              </a:rPr>
              <a:t>nông</a:t>
            </a:r>
            <a:r>
              <a:rPr lang="en-US" dirty="0">
                <a:latin typeface="Times New Roman"/>
                <a:cs typeface="Times New Roman"/>
              </a:rPr>
              <a:t> </a:t>
            </a:r>
            <a:r>
              <a:rPr lang="en-US" err="1">
                <a:latin typeface="Times New Roman"/>
                <a:cs typeface="Times New Roman"/>
              </a:rPr>
              <a:t>nghiệp</a:t>
            </a:r>
            <a:r>
              <a:rPr lang="en-US" dirty="0">
                <a:latin typeface="Times New Roman"/>
                <a:cs typeface="Times New Roman"/>
              </a:rPr>
              <a:t>, y </a:t>
            </a:r>
            <a:r>
              <a:rPr lang="en-US" err="1">
                <a:latin typeface="Times New Roman"/>
                <a:cs typeface="Times New Roman"/>
              </a:rPr>
              <a:t>tế</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nhiều</a:t>
            </a:r>
            <a:r>
              <a:rPr lang="en-US" dirty="0">
                <a:latin typeface="Times New Roman"/>
                <a:cs typeface="Times New Roman"/>
              </a:rPr>
              <a:t> </a:t>
            </a:r>
            <a:r>
              <a:rPr lang="en-US" err="1">
                <a:latin typeface="Times New Roman"/>
                <a:cs typeface="Times New Roman"/>
              </a:rPr>
              <a:t>lĩnh</a:t>
            </a:r>
            <a:r>
              <a:rPr lang="en-US" dirty="0">
                <a:latin typeface="Times New Roman"/>
                <a:cs typeface="Times New Roman"/>
              </a:rPr>
              <a:t> </a:t>
            </a:r>
            <a:r>
              <a:rPr lang="en-US" err="1">
                <a:latin typeface="Times New Roman"/>
                <a:cs typeface="Times New Roman"/>
              </a:rPr>
              <a:t>vực</a:t>
            </a:r>
            <a:r>
              <a:rPr lang="en-US" dirty="0">
                <a:latin typeface="Times New Roman"/>
                <a:cs typeface="Times New Roman"/>
              </a:rPr>
              <a:t> </a:t>
            </a:r>
            <a:r>
              <a:rPr lang="en-US" err="1">
                <a:latin typeface="Times New Roman"/>
                <a:cs typeface="Times New Roman"/>
              </a:rPr>
              <a:t>khác</a:t>
            </a:r>
            <a:r>
              <a:rPr lang="en-US" dirty="0">
                <a:latin typeface="Times New Roman"/>
                <a:cs typeface="Times New Roman"/>
              </a:rPr>
              <a:t>.</a:t>
            </a:r>
          </a:p>
          <a:p>
            <a:pPr marL="0" indent="0" algn="just">
              <a:buNone/>
            </a:pPr>
            <a:endParaRPr lang="en-US" dirty="0">
              <a:latin typeface="Times New Roman"/>
              <a:cs typeface="Times New Roman"/>
            </a:endParaRPr>
          </a:p>
          <a:p>
            <a:pPr marL="0" indent="0" algn="just">
              <a:buNone/>
            </a:pPr>
            <a:r>
              <a:rPr lang="en-US" dirty="0" err="1">
                <a:latin typeface="Times New Roman"/>
                <a:cs typeface="Times New Roman"/>
              </a:rPr>
              <a:t>Giới</a:t>
            </a:r>
            <a:r>
              <a:rPr lang="en-US" dirty="0">
                <a:latin typeface="Times New Roman"/>
                <a:cs typeface="Times New Roman"/>
              </a:rPr>
              <a:t> </a:t>
            </a:r>
            <a:r>
              <a:rPr lang="en-US" dirty="0" err="1">
                <a:latin typeface="Times New Roman"/>
                <a:cs typeface="Times New Roman"/>
              </a:rPr>
              <a:t>hạn</a:t>
            </a:r>
            <a:r>
              <a:rPr lang="en-US" dirty="0">
                <a:latin typeface="Times New Roman"/>
                <a:cs typeface="Times New Roman"/>
              </a:rPr>
              <a:t> </a:t>
            </a:r>
            <a:r>
              <a:rPr lang="en-US" dirty="0" err="1">
                <a:latin typeface="Times New Roman"/>
                <a:cs typeface="Times New Roman"/>
              </a:rPr>
              <a:t>của</a:t>
            </a:r>
            <a:r>
              <a:rPr lang="en-US" dirty="0">
                <a:latin typeface="Times New Roman"/>
                <a:cs typeface="Times New Roman"/>
              </a:rPr>
              <a:t> </a:t>
            </a:r>
            <a:r>
              <a:rPr lang="en-US" dirty="0" err="1">
                <a:latin typeface="Times New Roman"/>
                <a:cs typeface="Times New Roman"/>
              </a:rPr>
              <a:t>bài</a:t>
            </a:r>
            <a:r>
              <a:rPr lang="en-US" dirty="0">
                <a:latin typeface="Times New Roman"/>
                <a:cs typeface="Times New Roman"/>
              </a:rPr>
              <a:t> </a:t>
            </a:r>
            <a:r>
              <a:rPr lang="en-US" dirty="0" err="1">
                <a:latin typeface="Times New Roman"/>
                <a:cs typeface="Times New Roman"/>
              </a:rPr>
              <a:t>toán</a:t>
            </a:r>
            <a:r>
              <a:rPr lang="en-US" dirty="0">
                <a:latin typeface="Times New Roman"/>
                <a:cs typeface="Times New Roman"/>
              </a:rPr>
              <a:t> </a:t>
            </a:r>
            <a:r>
              <a:rPr lang="en-US" dirty="0" err="1">
                <a:latin typeface="Times New Roman"/>
                <a:cs typeface="Times New Roman"/>
              </a:rPr>
              <a:t>là</a:t>
            </a:r>
            <a:r>
              <a:rPr lang="en-US" dirty="0">
                <a:latin typeface="Times New Roman"/>
                <a:cs typeface="Times New Roman"/>
              </a:rPr>
              <a:t> </a:t>
            </a:r>
            <a:r>
              <a:rPr lang="en-US" dirty="0" err="1">
                <a:latin typeface="Times New Roman"/>
                <a:cs typeface="Times New Roman"/>
              </a:rPr>
              <a:t>tập</a:t>
            </a:r>
            <a:r>
              <a:rPr lang="en-US" dirty="0">
                <a:latin typeface="Times New Roman"/>
                <a:cs typeface="Times New Roman"/>
              </a:rPr>
              <a:t> </a:t>
            </a:r>
            <a:r>
              <a:rPr lang="en-US" dirty="0" err="1">
                <a:latin typeface="Times New Roman"/>
                <a:cs typeface="Times New Roman"/>
              </a:rPr>
              <a:t>trung</a:t>
            </a:r>
            <a:r>
              <a:rPr lang="en-US" dirty="0">
                <a:latin typeface="Times New Roman"/>
                <a:cs typeface="Times New Roman"/>
              </a:rPr>
              <a:t> </a:t>
            </a:r>
            <a:r>
              <a:rPr lang="en-US" dirty="0" err="1">
                <a:latin typeface="Times New Roman"/>
                <a:cs typeface="Times New Roman"/>
              </a:rPr>
              <a:t>vào</a:t>
            </a:r>
            <a:r>
              <a:rPr lang="en-US" dirty="0">
                <a:latin typeface="Times New Roman"/>
                <a:cs typeface="Times New Roman"/>
              </a:rPr>
              <a:t> </a:t>
            </a:r>
            <a:r>
              <a:rPr lang="en-US" dirty="0" err="1">
                <a:latin typeface="Times New Roman"/>
                <a:cs typeface="Times New Roman"/>
              </a:rPr>
              <a:t>việc</a:t>
            </a:r>
            <a:r>
              <a:rPr lang="en-US" dirty="0">
                <a:latin typeface="Times New Roman"/>
                <a:cs typeface="Times New Roman"/>
              </a:rPr>
              <a:t> </a:t>
            </a:r>
            <a:r>
              <a:rPr lang="en-US" dirty="0" err="1">
                <a:latin typeface="Times New Roman"/>
                <a:cs typeface="Times New Roman"/>
              </a:rPr>
              <a:t>phát</a:t>
            </a:r>
            <a:r>
              <a:rPr lang="en-US" dirty="0">
                <a:latin typeface="Times New Roman"/>
                <a:cs typeface="Times New Roman"/>
              </a:rPr>
              <a:t> </a:t>
            </a:r>
            <a:r>
              <a:rPr lang="en-US" dirty="0" err="1">
                <a:latin typeface="Times New Roman"/>
                <a:cs typeface="Times New Roman"/>
              </a:rPr>
              <a:t>hiện</a:t>
            </a:r>
            <a:r>
              <a:rPr lang="en-US" dirty="0">
                <a:latin typeface="Times New Roman"/>
                <a:cs typeface="Times New Roman"/>
              </a:rPr>
              <a:t> </a:t>
            </a:r>
            <a:r>
              <a:rPr lang="en-US" dirty="0" err="1">
                <a:latin typeface="Times New Roman"/>
                <a:cs typeface="Times New Roman"/>
              </a:rPr>
              <a:t>và</a:t>
            </a:r>
            <a:r>
              <a:rPr lang="en-US" dirty="0">
                <a:latin typeface="Times New Roman"/>
                <a:cs typeface="Times New Roman"/>
              </a:rPr>
              <a:t> </a:t>
            </a:r>
            <a:r>
              <a:rPr lang="en-US" dirty="0" err="1">
                <a:latin typeface="Times New Roman"/>
                <a:cs typeface="Times New Roman"/>
              </a:rPr>
              <a:t>tránh</a:t>
            </a:r>
            <a:r>
              <a:rPr lang="en-US" dirty="0">
                <a:latin typeface="Times New Roman"/>
                <a:cs typeface="Times New Roman"/>
              </a:rPr>
              <a:t> </a:t>
            </a:r>
            <a:r>
              <a:rPr lang="en-US" dirty="0" err="1">
                <a:latin typeface="Times New Roman"/>
                <a:cs typeface="Times New Roman"/>
              </a:rPr>
              <a:t>các</a:t>
            </a:r>
            <a:r>
              <a:rPr lang="en-US" dirty="0">
                <a:latin typeface="Times New Roman"/>
                <a:cs typeface="Times New Roman"/>
              </a:rPr>
              <a:t> </a:t>
            </a:r>
            <a:r>
              <a:rPr lang="en-US" dirty="0" err="1">
                <a:latin typeface="Times New Roman"/>
                <a:cs typeface="Times New Roman"/>
              </a:rPr>
              <a:t>vật</a:t>
            </a:r>
            <a:r>
              <a:rPr lang="en-US" dirty="0">
                <a:latin typeface="Times New Roman"/>
                <a:cs typeface="Times New Roman"/>
              </a:rPr>
              <a:t> </a:t>
            </a:r>
            <a:r>
              <a:rPr lang="en-US" dirty="0" err="1">
                <a:latin typeface="Times New Roman"/>
                <a:cs typeface="Times New Roman"/>
              </a:rPr>
              <a:t>cản</a:t>
            </a:r>
            <a:r>
              <a:rPr lang="en-US" dirty="0">
                <a:latin typeface="Times New Roman"/>
                <a:cs typeface="Times New Roman"/>
              </a:rPr>
              <a:t> </a:t>
            </a:r>
            <a:r>
              <a:rPr lang="en-US" dirty="0" err="1">
                <a:latin typeface="Times New Roman"/>
                <a:cs typeface="Times New Roman"/>
              </a:rPr>
              <a:t>có</a:t>
            </a:r>
            <a:r>
              <a:rPr lang="en-US" dirty="0">
                <a:latin typeface="Times New Roman"/>
                <a:cs typeface="Times New Roman"/>
              </a:rPr>
              <a:t> </a:t>
            </a:r>
            <a:r>
              <a:rPr lang="en-US" dirty="0" err="1">
                <a:latin typeface="Times New Roman"/>
                <a:cs typeface="Times New Roman"/>
              </a:rPr>
              <a:t>kích</a:t>
            </a:r>
            <a:r>
              <a:rPr lang="en-US" dirty="0">
                <a:latin typeface="Times New Roman"/>
                <a:cs typeface="Times New Roman"/>
              </a:rPr>
              <a:t> </a:t>
            </a:r>
            <a:r>
              <a:rPr lang="en-US" dirty="0" err="1">
                <a:latin typeface="Times New Roman"/>
                <a:cs typeface="Times New Roman"/>
              </a:rPr>
              <a:t>thước</a:t>
            </a:r>
            <a:r>
              <a:rPr lang="en-US" dirty="0">
                <a:latin typeface="Times New Roman"/>
                <a:cs typeface="Times New Roman"/>
              </a:rPr>
              <a:t> </a:t>
            </a:r>
            <a:r>
              <a:rPr lang="en-US" dirty="0" err="1">
                <a:latin typeface="Times New Roman"/>
                <a:cs typeface="Times New Roman"/>
              </a:rPr>
              <a:t>lớn</a:t>
            </a:r>
            <a:r>
              <a:rPr lang="en-US" dirty="0">
                <a:latin typeface="Times New Roman"/>
                <a:cs typeface="Times New Roman"/>
              </a:rPr>
              <a:t> </a:t>
            </a:r>
            <a:r>
              <a:rPr lang="en-US" dirty="0" err="1">
                <a:latin typeface="Times New Roman"/>
                <a:cs typeface="Times New Roman"/>
              </a:rPr>
              <a:t>trong</a:t>
            </a:r>
            <a:r>
              <a:rPr lang="en-US" dirty="0">
                <a:latin typeface="Times New Roman"/>
                <a:cs typeface="Times New Roman"/>
              </a:rPr>
              <a:t> </a:t>
            </a:r>
            <a:r>
              <a:rPr lang="en-US" dirty="0" err="1">
                <a:latin typeface="Times New Roman"/>
                <a:cs typeface="Times New Roman"/>
              </a:rPr>
              <a:t>môi</a:t>
            </a:r>
            <a:r>
              <a:rPr lang="en-US" dirty="0">
                <a:latin typeface="Times New Roman"/>
                <a:cs typeface="Times New Roman"/>
              </a:rPr>
              <a:t> </a:t>
            </a:r>
            <a:r>
              <a:rPr lang="en-US" dirty="0" err="1">
                <a:latin typeface="Times New Roman"/>
                <a:cs typeface="Times New Roman"/>
              </a:rPr>
              <a:t>trường</a:t>
            </a:r>
            <a:r>
              <a:rPr lang="en-US" dirty="0">
                <a:latin typeface="Times New Roman"/>
                <a:cs typeface="Times New Roman"/>
              </a:rPr>
              <a:t> </a:t>
            </a:r>
            <a:r>
              <a:rPr lang="en-US" dirty="0" err="1">
                <a:latin typeface="Times New Roman"/>
                <a:cs typeface="Times New Roman"/>
              </a:rPr>
              <a:t>đường</a:t>
            </a:r>
            <a:r>
              <a:rPr lang="en-US" dirty="0">
                <a:latin typeface="Times New Roman"/>
                <a:cs typeface="Times New Roman"/>
              </a:rPr>
              <a:t> </a:t>
            </a:r>
            <a:r>
              <a:rPr lang="en-US" dirty="0" err="1">
                <a:latin typeface="Times New Roman"/>
                <a:cs typeface="Times New Roman"/>
              </a:rPr>
              <a:t>phố</a:t>
            </a:r>
            <a:r>
              <a:rPr lang="en-US" dirty="0">
                <a:latin typeface="Times New Roman"/>
                <a:cs typeface="Times New Roman"/>
              </a:rPr>
              <a:t>, bao </a:t>
            </a:r>
            <a:r>
              <a:rPr lang="en-US" dirty="0" err="1">
                <a:latin typeface="Times New Roman"/>
                <a:cs typeface="Times New Roman"/>
              </a:rPr>
              <a:t>gồm</a:t>
            </a:r>
            <a:r>
              <a:rPr lang="en-US" dirty="0">
                <a:latin typeface="Times New Roman"/>
                <a:cs typeface="Times New Roman"/>
              </a:rPr>
              <a:t> </a:t>
            </a:r>
            <a:r>
              <a:rPr lang="en-US" dirty="0" err="1">
                <a:latin typeface="Times New Roman"/>
                <a:cs typeface="Times New Roman"/>
              </a:rPr>
              <a:t>cả</a:t>
            </a:r>
            <a:r>
              <a:rPr lang="en-US" dirty="0">
                <a:latin typeface="Times New Roman"/>
                <a:cs typeface="Times New Roman"/>
              </a:rPr>
              <a:t> </a:t>
            </a:r>
            <a:r>
              <a:rPr lang="en-US" dirty="0" err="1">
                <a:latin typeface="Times New Roman"/>
                <a:cs typeface="Times New Roman"/>
              </a:rPr>
              <a:t>các</a:t>
            </a:r>
            <a:r>
              <a:rPr lang="en-US" dirty="0">
                <a:latin typeface="Times New Roman"/>
                <a:cs typeface="Times New Roman"/>
              </a:rPr>
              <a:t> </a:t>
            </a:r>
            <a:r>
              <a:rPr lang="en-US" dirty="0" err="1">
                <a:latin typeface="Times New Roman"/>
                <a:cs typeface="Times New Roman"/>
              </a:rPr>
              <a:t>vật</a:t>
            </a:r>
            <a:r>
              <a:rPr lang="en-US" dirty="0">
                <a:latin typeface="Times New Roman"/>
                <a:cs typeface="Times New Roman"/>
              </a:rPr>
              <a:t> </a:t>
            </a:r>
            <a:r>
              <a:rPr lang="en-US" dirty="0" err="1">
                <a:latin typeface="Times New Roman"/>
                <a:cs typeface="Times New Roman"/>
              </a:rPr>
              <a:t>cản</a:t>
            </a:r>
            <a:r>
              <a:rPr lang="en-US" dirty="0">
                <a:latin typeface="Times New Roman"/>
                <a:cs typeface="Times New Roman"/>
              </a:rPr>
              <a:t> </a:t>
            </a:r>
            <a:r>
              <a:rPr lang="en-US" dirty="0" err="1">
                <a:latin typeface="Times New Roman"/>
                <a:cs typeface="Times New Roman"/>
              </a:rPr>
              <a:t>động</a:t>
            </a:r>
            <a:r>
              <a:rPr lang="en-US" dirty="0">
                <a:latin typeface="Times New Roman"/>
                <a:cs typeface="Times New Roman"/>
              </a:rPr>
              <a:t> </a:t>
            </a:r>
            <a:r>
              <a:rPr lang="en-US" dirty="0" err="1">
                <a:latin typeface="Times New Roman"/>
                <a:cs typeface="Times New Roman"/>
              </a:rPr>
              <a:t>và</a:t>
            </a:r>
            <a:r>
              <a:rPr lang="en-US" dirty="0">
                <a:latin typeface="Times New Roman"/>
                <a:cs typeface="Times New Roman"/>
              </a:rPr>
              <a:t> </a:t>
            </a:r>
            <a:r>
              <a:rPr lang="en-US" dirty="0" err="1">
                <a:latin typeface="Times New Roman"/>
                <a:cs typeface="Times New Roman"/>
              </a:rPr>
              <a:t>tĩnh</a:t>
            </a:r>
            <a:r>
              <a:rPr lang="en-US" dirty="0">
                <a:latin typeface="Times New Roman"/>
                <a:cs typeface="Times New Roman"/>
              </a:rPr>
              <a:t> </a:t>
            </a:r>
            <a:r>
              <a:rPr lang="en-US" dirty="0" err="1">
                <a:latin typeface="Times New Roman"/>
                <a:cs typeface="Times New Roman"/>
              </a:rPr>
              <a:t>như</a:t>
            </a:r>
            <a:r>
              <a:rPr lang="en-US" dirty="0">
                <a:latin typeface="Times New Roman"/>
                <a:cs typeface="Times New Roman"/>
              </a:rPr>
              <a:t> </a:t>
            </a:r>
            <a:r>
              <a:rPr lang="en-US" dirty="0" err="1">
                <a:latin typeface="Times New Roman"/>
                <a:cs typeface="Times New Roman"/>
              </a:rPr>
              <a:t>xe</a:t>
            </a:r>
            <a:r>
              <a:rPr lang="en-US" dirty="0">
                <a:latin typeface="Times New Roman"/>
                <a:cs typeface="Times New Roman"/>
              </a:rPr>
              <a:t> </a:t>
            </a:r>
            <a:r>
              <a:rPr lang="en-US" dirty="0" err="1">
                <a:latin typeface="Times New Roman"/>
                <a:cs typeface="Times New Roman"/>
              </a:rPr>
              <a:t>cộ</a:t>
            </a:r>
            <a:r>
              <a:rPr lang="en-US" dirty="0">
                <a:latin typeface="Times New Roman"/>
                <a:cs typeface="Times New Roman"/>
              </a:rPr>
              <a:t>, </a:t>
            </a:r>
            <a:r>
              <a:rPr lang="en-US" dirty="0" err="1">
                <a:latin typeface="Times New Roman"/>
                <a:cs typeface="Times New Roman"/>
              </a:rPr>
              <a:t>người</a:t>
            </a:r>
            <a:r>
              <a:rPr lang="en-US" dirty="0">
                <a:latin typeface="Times New Roman"/>
                <a:cs typeface="Times New Roman"/>
              </a:rPr>
              <a:t> </a:t>
            </a:r>
            <a:r>
              <a:rPr lang="en-US" dirty="0" err="1">
                <a:latin typeface="Times New Roman"/>
                <a:cs typeface="Times New Roman"/>
              </a:rPr>
              <a:t>đi</a:t>
            </a:r>
            <a:r>
              <a:rPr lang="en-US" dirty="0">
                <a:latin typeface="Times New Roman"/>
                <a:cs typeface="Times New Roman"/>
              </a:rPr>
              <a:t> </a:t>
            </a:r>
            <a:r>
              <a:rPr lang="en-US" dirty="0" err="1">
                <a:latin typeface="Times New Roman"/>
                <a:cs typeface="Times New Roman"/>
              </a:rPr>
              <a:t>bộ</a:t>
            </a:r>
            <a:r>
              <a:rPr lang="en-US" dirty="0">
                <a:latin typeface="Times New Roman"/>
                <a:cs typeface="Times New Roman"/>
              </a:rPr>
              <a:t>, </a:t>
            </a:r>
            <a:r>
              <a:rPr lang="en-US" dirty="0" err="1">
                <a:latin typeface="Times New Roman"/>
                <a:cs typeface="Times New Roman"/>
              </a:rPr>
              <a:t>đường</a:t>
            </a:r>
            <a:r>
              <a:rPr lang="en-US" dirty="0">
                <a:latin typeface="Times New Roman"/>
                <a:cs typeface="Times New Roman"/>
              </a:rPr>
              <a:t> </a:t>
            </a:r>
            <a:r>
              <a:rPr lang="en-US" dirty="0" err="1">
                <a:latin typeface="Times New Roman"/>
                <a:cs typeface="Times New Roman"/>
              </a:rPr>
              <a:t>vật</a:t>
            </a:r>
            <a:r>
              <a:rPr lang="en-US" dirty="0">
                <a:latin typeface="Times New Roman"/>
                <a:cs typeface="Times New Roman"/>
              </a:rPr>
              <a:t> </a:t>
            </a:r>
            <a:r>
              <a:rPr lang="en-US" dirty="0" err="1">
                <a:latin typeface="Times New Roman"/>
                <a:cs typeface="Times New Roman"/>
              </a:rPr>
              <a:t>cản</a:t>
            </a:r>
            <a:r>
              <a:rPr lang="en-US" dirty="0">
                <a:latin typeface="Times New Roman"/>
                <a:cs typeface="Times New Roman"/>
              </a:rPr>
              <a:t>, </a:t>
            </a:r>
            <a:r>
              <a:rPr lang="en-US" dirty="0" err="1">
                <a:latin typeface="Times New Roman"/>
                <a:cs typeface="Times New Roman"/>
              </a:rPr>
              <a:t>tường</a:t>
            </a:r>
            <a:r>
              <a:rPr lang="en-US" dirty="0">
                <a:latin typeface="Times New Roman"/>
                <a:cs typeface="Times New Roman"/>
              </a:rPr>
              <a:t>, </a:t>
            </a:r>
            <a:r>
              <a:rPr lang="en-US" dirty="0" err="1">
                <a:latin typeface="Times New Roman"/>
                <a:cs typeface="Times New Roman"/>
              </a:rPr>
              <a:t>cột</a:t>
            </a:r>
            <a:r>
              <a:rPr lang="en-US" dirty="0">
                <a:latin typeface="Times New Roman"/>
                <a:cs typeface="Times New Roman"/>
              </a:rPr>
              <a:t> </a:t>
            </a:r>
            <a:r>
              <a:rPr lang="en-US" dirty="0" err="1">
                <a:latin typeface="Times New Roman"/>
                <a:cs typeface="Times New Roman"/>
              </a:rPr>
              <a:t>điện</a:t>
            </a:r>
            <a:r>
              <a:rPr lang="en-US" dirty="0">
                <a:latin typeface="Times New Roman"/>
                <a:cs typeface="Times New Roman"/>
              </a:rPr>
              <a:t> </a:t>
            </a:r>
            <a:r>
              <a:rPr lang="en-US" dirty="0" err="1">
                <a:latin typeface="Times New Roman"/>
                <a:cs typeface="Times New Roman"/>
              </a:rPr>
              <a:t>và</a:t>
            </a:r>
            <a:r>
              <a:rPr lang="en-US" dirty="0">
                <a:latin typeface="Times New Roman"/>
                <a:cs typeface="Times New Roman"/>
              </a:rPr>
              <a:t> </a:t>
            </a:r>
            <a:r>
              <a:rPr lang="en-US" dirty="0" err="1">
                <a:latin typeface="Times New Roman"/>
                <a:cs typeface="Times New Roman"/>
              </a:rPr>
              <a:t>cây</a:t>
            </a:r>
            <a:r>
              <a:rPr lang="en-US" dirty="0">
                <a:latin typeface="Times New Roman"/>
                <a:cs typeface="Times New Roman"/>
              </a:rPr>
              <a:t> </a:t>
            </a:r>
            <a:r>
              <a:rPr lang="en-US" dirty="0" err="1">
                <a:latin typeface="Times New Roman"/>
                <a:cs typeface="Times New Roman"/>
              </a:rPr>
              <a:t>cối</a:t>
            </a:r>
            <a:r>
              <a:rPr lang="en-US" dirty="0">
                <a:latin typeface="Times New Roman"/>
                <a:cs typeface="Times New Roman"/>
              </a:rPr>
              <a:t>, </a:t>
            </a:r>
            <a:r>
              <a:rPr lang="en-US" dirty="0" err="1">
                <a:latin typeface="Times New Roman"/>
                <a:cs typeface="Times New Roman"/>
              </a:rPr>
              <a:t>vật</a:t>
            </a:r>
            <a:r>
              <a:rPr lang="en-US" dirty="0">
                <a:latin typeface="Times New Roman"/>
                <a:cs typeface="Times New Roman"/>
              </a:rPr>
              <a:t> </a:t>
            </a:r>
            <a:r>
              <a:rPr lang="en-US" dirty="0" err="1">
                <a:latin typeface="Times New Roman"/>
                <a:cs typeface="Times New Roman"/>
              </a:rPr>
              <a:t>cản</a:t>
            </a:r>
            <a:r>
              <a:rPr lang="en-US" dirty="0">
                <a:latin typeface="Times New Roman"/>
                <a:cs typeface="Times New Roman"/>
              </a:rPr>
              <a:t> </a:t>
            </a:r>
            <a:r>
              <a:rPr lang="en-US" dirty="0" err="1">
                <a:latin typeface="Times New Roman"/>
                <a:cs typeface="Times New Roman"/>
              </a:rPr>
              <a:t>phải</a:t>
            </a:r>
            <a:r>
              <a:rPr lang="en-US" dirty="0">
                <a:latin typeface="Times New Roman"/>
                <a:cs typeface="Times New Roman"/>
              </a:rPr>
              <a:t> </a:t>
            </a:r>
            <a:r>
              <a:rPr lang="en-US" dirty="0" err="1">
                <a:latin typeface="Times New Roman"/>
                <a:cs typeface="Times New Roman"/>
              </a:rPr>
              <a:t>có</a:t>
            </a:r>
            <a:r>
              <a:rPr lang="en-US" dirty="0">
                <a:latin typeface="Times New Roman"/>
                <a:cs typeface="Times New Roman"/>
              </a:rPr>
              <a:t> </a:t>
            </a:r>
            <a:r>
              <a:rPr lang="en-US" dirty="0" err="1">
                <a:latin typeface="Times New Roman"/>
                <a:cs typeface="Times New Roman"/>
              </a:rPr>
              <a:t>đủ</a:t>
            </a:r>
            <a:r>
              <a:rPr lang="en-US" dirty="0">
                <a:latin typeface="Times New Roman"/>
                <a:cs typeface="Times New Roman"/>
              </a:rPr>
              <a:t> </a:t>
            </a:r>
            <a:r>
              <a:rPr lang="en-US" dirty="0" err="1">
                <a:latin typeface="Times New Roman"/>
                <a:cs typeface="Times New Roman"/>
              </a:rPr>
              <a:t>các</a:t>
            </a:r>
            <a:r>
              <a:rPr lang="en-US" dirty="0">
                <a:latin typeface="Times New Roman"/>
                <a:cs typeface="Times New Roman"/>
              </a:rPr>
              <a:t> </a:t>
            </a:r>
            <a:r>
              <a:rPr lang="en-US" dirty="0" err="1">
                <a:latin typeface="Times New Roman"/>
                <a:cs typeface="Times New Roman"/>
              </a:rPr>
              <a:t>yếu</a:t>
            </a:r>
            <a:r>
              <a:rPr lang="en-US" dirty="0">
                <a:latin typeface="Times New Roman"/>
                <a:cs typeface="Times New Roman"/>
              </a:rPr>
              <a:t> </a:t>
            </a:r>
            <a:r>
              <a:rPr lang="en-US" dirty="0" err="1">
                <a:latin typeface="Times New Roman"/>
                <a:cs typeface="Times New Roman"/>
              </a:rPr>
              <a:t>tố</a:t>
            </a:r>
            <a:r>
              <a:rPr lang="en-US" dirty="0">
                <a:latin typeface="Times New Roman"/>
                <a:cs typeface="Times New Roman"/>
              </a:rPr>
              <a:t> </a:t>
            </a:r>
            <a:r>
              <a:rPr lang="en-US" dirty="0" err="1">
                <a:latin typeface="Times New Roman"/>
                <a:cs typeface="Times New Roman"/>
              </a:rPr>
              <a:t>ánh</a:t>
            </a:r>
            <a:r>
              <a:rPr lang="en-US" dirty="0">
                <a:latin typeface="Times New Roman"/>
                <a:cs typeface="Times New Roman"/>
              </a:rPr>
              <a:t> </a:t>
            </a:r>
            <a:r>
              <a:rPr lang="en-US" dirty="0" err="1">
                <a:latin typeface="Times New Roman"/>
                <a:cs typeface="Times New Roman"/>
              </a:rPr>
              <a:t>sáng</a:t>
            </a:r>
            <a:r>
              <a:rPr lang="en-US" dirty="0">
                <a:latin typeface="Times New Roman"/>
                <a:cs typeface="Times New Roman"/>
              </a:rPr>
              <a:t> </a:t>
            </a:r>
            <a:r>
              <a:rPr lang="en-US" dirty="0" err="1">
                <a:latin typeface="Times New Roman"/>
                <a:cs typeface="Times New Roman"/>
              </a:rPr>
              <a:t>và</a:t>
            </a:r>
            <a:r>
              <a:rPr lang="en-US" dirty="0">
                <a:latin typeface="Times New Roman"/>
                <a:cs typeface="Times New Roman"/>
              </a:rPr>
              <a:t> </a:t>
            </a:r>
            <a:r>
              <a:rPr lang="en-US" dirty="0" err="1">
                <a:latin typeface="Times New Roman"/>
                <a:cs typeface="Times New Roman"/>
              </a:rPr>
              <a:t>không</a:t>
            </a:r>
            <a:r>
              <a:rPr lang="en-US" dirty="0">
                <a:latin typeface="Times New Roman"/>
                <a:cs typeface="Times New Roman"/>
              </a:rPr>
              <a:t> </a:t>
            </a:r>
            <a:r>
              <a:rPr lang="en-US" dirty="0" err="1">
                <a:latin typeface="Times New Roman"/>
                <a:cs typeface="Times New Roman"/>
              </a:rPr>
              <a:t>bị</a:t>
            </a:r>
            <a:r>
              <a:rPr lang="en-US" dirty="0">
                <a:latin typeface="Times New Roman"/>
                <a:cs typeface="Times New Roman"/>
              </a:rPr>
              <a:t> </a:t>
            </a:r>
            <a:r>
              <a:rPr lang="en-US" dirty="0" err="1">
                <a:latin typeface="Times New Roman"/>
                <a:cs typeface="Times New Roman"/>
              </a:rPr>
              <a:t>che</a:t>
            </a:r>
            <a:r>
              <a:rPr lang="en-US" dirty="0">
                <a:latin typeface="Times New Roman"/>
                <a:cs typeface="Times New Roman"/>
              </a:rPr>
              <a:t> </a:t>
            </a:r>
            <a:r>
              <a:rPr lang="en-US" dirty="0" err="1">
                <a:latin typeface="Times New Roman"/>
                <a:cs typeface="Times New Roman"/>
              </a:rPr>
              <a:t>lấp</a:t>
            </a:r>
            <a:r>
              <a:rPr lang="en-US" dirty="0">
                <a:latin typeface="Times New Roman"/>
                <a:cs typeface="Times New Roman"/>
              </a:rPr>
              <a:t>.</a:t>
            </a:r>
          </a:p>
          <a:p>
            <a:pPr>
              <a:buClr>
                <a:srgbClr val="8AD0D6"/>
              </a:buClr>
            </a:pPr>
            <a:endParaRPr lang="en-US" dirty="0">
              <a:latin typeface="Times New Roman"/>
              <a:cs typeface="Times New Roman"/>
            </a:endParaRPr>
          </a:p>
        </p:txBody>
      </p:sp>
    </p:spTree>
    <p:extLst>
      <p:ext uri="{BB962C8B-B14F-4D97-AF65-F5344CB8AC3E}">
        <p14:creationId xmlns:p14="http://schemas.microsoft.com/office/powerpoint/2010/main" val="31313058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 name="Diagram 5">
            <a:extLst>
              <a:ext uri="{FF2B5EF4-FFF2-40B4-BE49-F238E27FC236}">
                <a16:creationId xmlns:a16="http://schemas.microsoft.com/office/drawing/2014/main" id="{29CFF7E9-E97B-081F-4086-40A3758C417F}"/>
              </a:ext>
            </a:extLst>
          </p:cNvPr>
          <p:cNvGraphicFramePr/>
          <p:nvPr>
            <p:extLst>
              <p:ext uri="{D42A27DB-BD31-4B8C-83A1-F6EECF244321}">
                <p14:modId xmlns:p14="http://schemas.microsoft.com/office/powerpoint/2010/main" val="490564152"/>
              </p:ext>
            </p:extLst>
          </p:nvPr>
        </p:nvGraphicFramePr>
        <p:xfrm>
          <a:off x="239487" y="877785"/>
          <a:ext cx="11784276" cy="5864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itle 1">
            <a:extLst>
              <a:ext uri="{FF2B5EF4-FFF2-40B4-BE49-F238E27FC236}">
                <a16:creationId xmlns:a16="http://schemas.microsoft.com/office/drawing/2014/main" id="{242FF79D-597B-896E-8648-8EF4C9C1107B}"/>
              </a:ext>
            </a:extLst>
          </p:cNvPr>
          <p:cNvSpPr>
            <a:spLocks noGrp="1"/>
          </p:cNvSpPr>
          <p:nvPr>
            <p:ph type="title"/>
          </p:nvPr>
        </p:nvSpPr>
        <p:spPr>
          <a:xfrm>
            <a:off x="321140" y="72300"/>
            <a:ext cx="5325782" cy="1008325"/>
          </a:xfrm>
        </p:spPr>
        <p:txBody>
          <a:bodyPr/>
          <a:lstStyle/>
          <a:p>
            <a:r>
              <a:rPr lang="en-US" sz="5000" b="1" err="1">
                <a:latin typeface="Times New Roman" panose="02020603050405020304" pitchFamily="18" charset="0"/>
                <a:cs typeface="Times New Roman" panose="02020603050405020304" pitchFamily="18" charset="0"/>
              </a:rPr>
              <a:t>Phát</a:t>
            </a:r>
            <a:r>
              <a:rPr lang="en-US" sz="5000" b="1">
                <a:latin typeface="Times New Roman" panose="02020603050405020304" pitchFamily="18" charset="0"/>
                <a:cs typeface="Times New Roman" panose="02020603050405020304" pitchFamily="18" charset="0"/>
              </a:rPr>
              <a:t> </a:t>
            </a:r>
            <a:r>
              <a:rPr lang="en-US" sz="5000" b="1" err="1">
                <a:latin typeface="Times New Roman" panose="02020603050405020304" pitchFamily="18" charset="0"/>
                <a:cs typeface="Times New Roman" panose="02020603050405020304" pitchFamily="18" charset="0"/>
              </a:rPr>
              <a:t>biểu</a:t>
            </a:r>
            <a:r>
              <a:rPr lang="en-US" sz="5000" b="1">
                <a:latin typeface="Times New Roman" panose="02020603050405020304" pitchFamily="18" charset="0"/>
                <a:cs typeface="Times New Roman" panose="02020603050405020304" pitchFamily="18" charset="0"/>
              </a:rPr>
              <a:t> </a:t>
            </a:r>
            <a:r>
              <a:rPr lang="en-US" sz="5000" b="1" err="1">
                <a:latin typeface="Times New Roman" panose="02020603050405020304" pitchFamily="18" charset="0"/>
                <a:cs typeface="Times New Roman" panose="02020603050405020304" pitchFamily="18" charset="0"/>
              </a:rPr>
              <a:t>bài</a:t>
            </a:r>
            <a:r>
              <a:rPr lang="en-US" sz="5000" b="1">
                <a:latin typeface="Times New Roman" panose="02020603050405020304" pitchFamily="18" charset="0"/>
                <a:cs typeface="Times New Roman" panose="02020603050405020304" pitchFamily="18" charset="0"/>
              </a:rPr>
              <a:t> </a:t>
            </a:r>
            <a:r>
              <a:rPr lang="en-US" sz="5000" b="1" err="1">
                <a:latin typeface="Times New Roman" panose="02020603050405020304" pitchFamily="18" charset="0"/>
                <a:cs typeface="Times New Roman" panose="02020603050405020304" pitchFamily="18" charset="0"/>
              </a:rPr>
              <a:t>toán</a:t>
            </a:r>
            <a:endParaRPr lang="en-US" sz="5000" b="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1991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 name="Diagram 5">
            <a:extLst>
              <a:ext uri="{FF2B5EF4-FFF2-40B4-BE49-F238E27FC236}">
                <a16:creationId xmlns:a16="http://schemas.microsoft.com/office/drawing/2014/main" id="{29CFF7E9-E97B-081F-4086-40A3758C417F}"/>
              </a:ext>
            </a:extLst>
          </p:cNvPr>
          <p:cNvGraphicFramePr/>
          <p:nvPr/>
        </p:nvGraphicFramePr>
        <p:xfrm>
          <a:off x="239487" y="877785"/>
          <a:ext cx="11784276" cy="5864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itle 1">
            <a:extLst>
              <a:ext uri="{FF2B5EF4-FFF2-40B4-BE49-F238E27FC236}">
                <a16:creationId xmlns:a16="http://schemas.microsoft.com/office/drawing/2014/main" id="{242FF79D-597B-896E-8648-8EF4C9C1107B}"/>
              </a:ext>
            </a:extLst>
          </p:cNvPr>
          <p:cNvSpPr>
            <a:spLocks noGrp="1"/>
          </p:cNvSpPr>
          <p:nvPr>
            <p:ph type="title"/>
          </p:nvPr>
        </p:nvSpPr>
        <p:spPr>
          <a:xfrm>
            <a:off x="321140" y="72300"/>
            <a:ext cx="5325782" cy="1008325"/>
          </a:xfrm>
        </p:spPr>
        <p:txBody>
          <a:bodyPr/>
          <a:lstStyle/>
          <a:p>
            <a:r>
              <a:rPr lang="en-US" sz="5000" b="1" err="1">
                <a:latin typeface="Times New Roman" panose="02020603050405020304" pitchFamily="18" charset="0"/>
                <a:cs typeface="Times New Roman" panose="02020603050405020304" pitchFamily="18" charset="0"/>
              </a:rPr>
              <a:t>Phát</a:t>
            </a:r>
            <a:r>
              <a:rPr lang="en-US" sz="5000" b="1">
                <a:latin typeface="Times New Roman" panose="02020603050405020304" pitchFamily="18" charset="0"/>
                <a:cs typeface="Times New Roman" panose="02020603050405020304" pitchFamily="18" charset="0"/>
              </a:rPr>
              <a:t> </a:t>
            </a:r>
            <a:r>
              <a:rPr lang="en-US" sz="5000" b="1" err="1">
                <a:latin typeface="Times New Roman" panose="02020603050405020304" pitchFamily="18" charset="0"/>
                <a:cs typeface="Times New Roman" panose="02020603050405020304" pitchFamily="18" charset="0"/>
              </a:rPr>
              <a:t>biểu</a:t>
            </a:r>
            <a:r>
              <a:rPr lang="en-US" sz="5000" b="1">
                <a:latin typeface="Times New Roman" panose="02020603050405020304" pitchFamily="18" charset="0"/>
                <a:cs typeface="Times New Roman" panose="02020603050405020304" pitchFamily="18" charset="0"/>
              </a:rPr>
              <a:t> </a:t>
            </a:r>
            <a:r>
              <a:rPr lang="en-US" sz="5000" b="1" err="1">
                <a:latin typeface="Times New Roman" panose="02020603050405020304" pitchFamily="18" charset="0"/>
                <a:cs typeface="Times New Roman" panose="02020603050405020304" pitchFamily="18" charset="0"/>
              </a:rPr>
              <a:t>bài</a:t>
            </a:r>
            <a:r>
              <a:rPr lang="en-US" sz="5000" b="1">
                <a:latin typeface="Times New Roman" panose="02020603050405020304" pitchFamily="18" charset="0"/>
                <a:cs typeface="Times New Roman" panose="02020603050405020304" pitchFamily="18" charset="0"/>
              </a:rPr>
              <a:t> </a:t>
            </a:r>
            <a:r>
              <a:rPr lang="en-US" sz="5000" b="1" err="1">
                <a:latin typeface="Times New Roman" panose="02020603050405020304" pitchFamily="18" charset="0"/>
                <a:cs typeface="Times New Roman" panose="02020603050405020304" pitchFamily="18" charset="0"/>
              </a:rPr>
              <a:t>toán</a:t>
            </a:r>
            <a:endParaRPr lang="en-US" sz="5000" b="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31469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 name="Diagram 5">
            <a:extLst>
              <a:ext uri="{FF2B5EF4-FFF2-40B4-BE49-F238E27FC236}">
                <a16:creationId xmlns:a16="http://schemas.microsoft.com/office/drawing/2014/main" id="{29CFF7E9-E97B-081F-4086-40A3758C417F}"/>
              </a:ext>
            </a:extLst>
          </p:cNvPr>
          <p:cNvGraphicFramePr/>
          <p:nvPr/>
        </p:nvGraphicFramePr>
        <p:xfrm>
          <a:off x="239487" y="877785"/>
          <a:ext cx="11784276" cy="5864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itle 1">
            <a:extLst>
              <a:ext uri="{FF2B5EF4-FFF2-40B4-BE49-F238E27FC236}">
                <a16:creationId xmlns:a16="http://schemas.microsoft.com/office/drawing/2014/main" id="{242FF79D-597B-896E-8648-8EF4C9C1107B}"/>
              </a:ext>
            </a:extLst>
          </p:cNvPr>
          <p:cNvSpPr>
            <a:spLocks noGrp="1"/>
          </p:cNvSpPr>
          <p:nvPr>
            <p:ph type="title"/>
          </p:nvPr>
        </p:nvSpPr>
        <p:spPr>
          <a:xfrm>
            <a:off x="321140" y="72300"/>
            <a:ext cx="5325782" cy="1008325"/>
          </a:xfrm>
        </p:spPr>
        <p:txBody>
          <a:bodyPr/>
          <a:lstStyle/>
          <a:p>
            <a:r>
              <a:rPr lang="en-US" sz="5000" b="1" err="1">
                <a:latin typeface="Times New Roman" panose="02020603050405020304" pitchFamily="18" charset="0"/>
                <a:cs typeface="Times New Roman" panose="02020603050405020304" pitchFamily="18" charset="0"/>
              </a:rPr>
              <a:t>Phát</a:t>
            </a:r>
            <a:r>
              <a:rPr lang="en-US" sz="5000" b="1">
                <a:latin typeface="Times New Roman" panose="02020603050405020304" pitchFamily="18" charset="0"/>
                <a:cs typeface="Times New Roman" panose="02020603050405020304" pitchFamily="18" charset="0"/>
              </a:rPr>
              <a:t> </a:t>
            </a:r>
            <a:r>
              <a:rPr lang="en-US" sz="5000" b="1" err="1">
                <a:latin typeface="Times New Roman" panose="02020603050405020304" pitchFamily="18" charset="0"/>
                <a:cs typeface="Times New Roman" panose="02020603050405020304" pitchFamily="18" charset="0"/>
              </a:rPr>
              <a:t>biểu</a:t>
            </a:r>
            <a:r>
              <a:rPr lang="en-US" sz="5000" b="1">
                <a:latin typeface="Times New Roman" panose="02020603050405020304" pitchFamily="18" charset="0"/>
                <a:cs typeface="Times New Roman" panose="02020603050405020304" pitchFamily="18" charset="0"/>
              </a:rPr>
              <a:t> </a:t>
            </a:r>
            <a:r>
              <a:rPr lang="en-US" sz="5000" b="1" err="1">
                <a:latin typeface="Times New Roman" panose="02020603050405020304" pitchFamily="18" charset="0"/>
                <a:cs typeface="Times New Roman" panose="02020603050405020304" pitchFamily="18" charset="0"/>
              </a:rPr>
              <a:t>bài</a:t>
            </a:r>
            <a:r>
              <a:rPr lang="en-US" sz="5000" b="1">
                <a:latin typeface="Times New Roman" panose="02020603050405020304" pitchFamily="18" charset="0"/>
                <a:cs typeface="Times New Roman" panose="02020603050405020304" pitchFamily="18" charset="0"/>
              </a:rPr>
              <a:t> </a:t>
            </a:r>
            <a:r>
              <a:rPr lang="en-US" sz="5000" b="1" err="1">
                <a:latin typeface="Times New Roman" panose="02020603050405020304" pitchFamily="18" charset="0"/>
                <a:cs typeface="Times New Roman" panose="02020603050405020304" pitchFamily="18" charset="0"/>
              </a:rPr>
              <a:t>toán</a:t>
            </a:r>
            <a:endParaRPr lang="en-US" sz="5000" b="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461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12">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9429163-BF12-2841-19FC-163CD266B7AB}"/>
              </a:ext>
            </a:extLst>
          </p:cNvPr>
          <p:cNvSpPr txBox="1"/>
          <p:nvPr/>
        </p:nvSpPr>
        <p:spPr>
          <a:xfrm>
            <a:off x="203606" y="144356"/>
            <a:ext cx="4225887" cy="163221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Bef>
                <a:spcPct val="0"/>
              </a:spcBef>
              <a:spcAft>
                <a:spcPts val="600"/>
              </a:spcAft>
            </a:pPr>
            <a:r>
              <a:rPr lang="en-US" sz="2900" b="1" i="0" kern="1200" dirty="0" err="1">
                <a:solidFill>
                  <a:srgbClr val="EBEBEB"/>
                </a:solidFill>
                <a:latin typeface="Times New Roman"/>
                <a:ea typeface="+mj-ea"/>
                <a:cs typeface="Times New Roman"/>
              </a:rPr>
              <a:t>Trường</a:t>
            </a:r>
            <a:r>
              <a:rPr lang="en-US" sz="2900" b="1" i="0" kern="1200" dirty="0">
                <a:solidFill>
                  <a:srgbClr val="EBEBEB"/>
                </a:solidFill>
                <a:latin typeface="Times New Roman"/>
                <a:ea typeface="+mj-ea"/>
                <a:cs typeface="Times New Roman"/>
              </a:rPr>
              <a:t> </a:t>
            </a:r>
            <a:r>
              <a:rPr lang="en-US" sz="2900" b="1" i="0" kern="1200" dirty="0" err="1">
                <a:solidFill>
                  <a:srgbClr val="EBEBEB"/>
                </a:solidFill>
                <a:latin typeface="Times New Roman"/>
                <a:ea typeface="+mj-ea"/>
                <a:cs typeface="Times New Roman"/>
              </a:rPr>
              <a:t>Đại</a:t>
            </a:r>
            <a:r>
              <a:rPr lang="en-US" sz="2900" b="1" i="0" kern="1200" dirty="0">
                <a:solidFill>
                  <a:srgbClr val="EBEBEB"/>
                </a:solidFill>
                <a:latin typeface="Times New Roman"/>
                <a:ea typeface="+mj-ea"/>
                <a:cs typeface="Times New Roman"/>
              </a:rPr>
              <a:t> </a:t>
            </a:r>
            <a:r>
              <a:rPr lang="en-US" sz="2900" b="1" i="0" kern="1200" dirty="0" err="1">
                <a:solidFill>
                  <a:srgbClr val="EBEBEB"/>
                </a:solidFill>
                <a:latin typeface="Times New Roman"/>
                <a:ea typeface="+mj-ea"/>
                <a:cs typeface="Times New Roman"/>
              </a:rPr>
              <a:t>học</a:t>
            </a:r>
            <a:r>
              <a:rPr lang="en-US" sz="2900" b="1" dirty="0">
                <a:solidFill>
                  <a:srgbClr val="EBEBEB"/>
                </a:solidFill>
                <a:latin typeface="Times New Roman"/>
                <a:ea typeface="+mj-ea"/>
                <a:cs typeface="Times New Roman"/>
              </a:rPr>
              <a:t> </a:t>
            </a:r>
            <a:endParaRPr lang="en-US" dirty="0">
              <a:latin typeface="Times New Roman"/>
              <a:cs typeface="Times New Roman"/>
            </a:endParaRPr>
          </a:p>
          <a:p>
            <a:pPr>
              <a:lnSpc>
                <a:spcPct val="90000"/>
              </a:lnSpc>
              <a:spcBef>
                <a:spcPct val="0"/>
              </a:spcBef>
              <a:spcAft>
                <a:spcPts val="600"/>
              </a:spcAft>
            </a:pPr>
            <a:r>
              <a:rPr lang="en-US" sz="2900" b="1" i="0" kern="1200" dirty="0">
                <a:solidFill>
                  <a:srgbClr val="EBEBEB"/>
                </a:solidFill>
                <a:latin typeface="Times New Roman"/>
                <a:ea typeface="+mj-ea"/>
                <a:cs typeface="Times New Roman"/>
              </a:rPr>
              <a:t>Khoa </a:t>
            </a:r>
            <a:r>
              <a:rPr lang="en-US" sz="2900" b="1" i="0" kern="1200" dirty="0" err="1">
                <a:solidFill>
                  <a:srgbClr val="EBEBEB"/>
                </a:solidFill>
                <a:latin typeface="Times New Roman"/>
                <a:ea typeface="+mj-ea"/>
                <a:cs typeface="Times New Roman"/>
              </a:rPr>
              <a:t>Học</a:t>
            </a:r>
            <a:r>
              <a:rPr lang="en-US" sz="2900" b="1" i="0" kern="1200" dirty="0">
                <a:solidFill>
                  <a:srgbClr val="EBEBEB"/>
                </a:solidFill>
                <a:latin typeface="Times New Roman"/>
                <a:ea typeface="+mj-ea"/>
                <a:cs typeface="Times New Roman"/>
              </a:rPr>
              <a:t> </a:t>
            </a:r>
            <a:r>
              <a:rPr lang="en-US" sz="2900" b="1" i="0" kern="1200" dirty="0" err="1">
                <a:solidFill>
                  <a:srgbClr val="EBEBEB"/>
                </a:solidFill>
                <a:latin typeface="Times New Roman"/>
                <a:ea typeface="+mj-ea"/>
                <a:cs typeface="Times New Roman"/>
              </a:rPr>
              <a:t>Tự</a:t>
            </a:r>
            <a:r>
              <a:rPr lang="en-US" sz="2900" b="1" i="0" kern="1200" dirty="0">
                <a:solidFill>
                  <a:srgbClr val="EBEBEB"/>
                </a:solidFill>
                <a:latin typeface="Times New Roman"/>
                <a:ea typeface="+mj-ea"/>
                <a:cs typeface="Times New Roman"/>
              </a:rPr>
              <a:t> </a:t>
            </a:r>
            <a:r>
              <a:rPr lang="en-US" sz="2900" b="1" i="0" kern="1200" dirty="0" err="1">
                <a:solidFill>
                  <a:schemeClr val="bg1"/>
                </a:solidFill>
                <a:latin typeface="Times New Roman"/>
                <a:ea typeface="+mj-ea"/>
                <a:cs typeface="Times New Roman"/>
              </a:rPr>
              <a:t>Nhiên</a:t>
            </a:r>
            <a:r>
              <a:rPr lang="en-US" sz="2900" b="1" i="0" kern="1200" dirty="0">
                <a:solidFill>
                  <a:schemeClr val="bg1"/>
                </a:solidFill>
                <a:latin typeface="Times New Roman"/>
                <a:ea typeface="+mj-ea"/>
                <a:cs typeface="Times New Roman"/>
              </a:rPr>
              <a:t> -</a:t>
            </a:r>
            <a:r>
              <a:rPr lang="en-US" sz="2900" b="1" dirty="0">
                <a:solidFill>
                  <a:srgbClr val="EBEBEB"/>
                </a:solidFill>
                <a:latin typeface="Times New Roman"/>
                <a:ea typeface="+mj-ea"/>
                <a:cs typeface="Times New Roman"/>
              </a:rPr>
              <a:t> </a:t>
            </a:r>
            <a:endParaRPr lang="en-US" dirty="0">
              <a:solidFill>
                <a:srgbClr val="000000"/>
              </a:solidFill>
              <a:latin typeface="Times New Roman"/>
              <a:ea typeface="+mj-ea"/>
              <a:cs typeface="Times New Roman"/>
            </a:endParaRPr>
          </a:p>
          <a:p>
            <a:pPr>
              <a:lnSpc>
                <a:spcPct val="90000"/>
              </a:lnSpc>
              <a:spcBef>
                <a:spcPct val="0"/>
              </a:spcBef>
              <a:spcAft>
                <a:spcPts val="600"/>
              </a:spcAft>
            </a:pPr>
            <a:r>
              <a:rPr lang="en-US" sz="2900" b="1" i="0" kern="1200" dirty="0">
                <a:solidFill>
                  <a:srgbClr val="EBEBEB"/>
                </a:solidFill>
                <a:latin typeface="Times New Roman"/>
                <a:ea typeface="+mj-ea"/>
                <a:cs typeface="Times New Roman"/>
              </a:rPr>
              <a:t>ĐHQG </a:t>
            </a:r>
            <a:r>
              <a:rPr lang="en-US" sz="2900" b="1" i="0" kern="1200" dirty="0" err="1">
                <a:solidFill>
                  <a:srgbClr val="EBEBEB"/>
                </a:solidFill>
                <a:latin typeface="Times New Roman"/>
                <a:ea typeface="+mj-ea"/>
                <a:cs typeface="Times New Roman"/>
              </a:rPr>
              <a:t>Hồ</a:t>
            </a:r>
            <a:r>
              <a:rPr lang="en-US" sz="2900" b="1" i="0" kern="1200" dirty="0">
                <a:solidFill>
                  <a:srgbClr val="EBEBEB"/>
                </a:solidFill>
                <a:latin typeface="Times New Roman"/>
                <a:ea typeface="+mj-ea"/>
                <a:cs typeface="Times New Roman"/>
              </a:rPr>
              <a:t> Chí Minh</a:t>
            </a:r>
            <a:endParaRPr lang="en-US" dirty="0">
              <a:latin typeface="Times New Roman"/>
              <a:ea typeface="+mj-ea"/>
              <a:cs typeface="Times New Roman"/>
            </a:endParaRPr>
          </a:p>
          <a:p>
            <a:pPr>
              <a:lnSpc>
                <a:spcPct val="90000"/>
              </a:lnSpc>
              <a:spcBef>
                <a:spcPct val="0"/>
              </a:spcBef>
              <a:spcAft>
                <a:spcPts val="600"/>
              </a:spcAft>
            </a:pPr>
            <a:endParaRPr lang="en-US" sz="2900" b="1" i="0" kern="1200" dirty="0">
              <a:solidFill>
                <a:srgbClr val="EBEBEB"/>
              </a:solidFill>
              <a:latin typeface="+mj-lt"/>
              <a:ea typeface="+mj-ea"/>
              <a:cs typeface="+mj-cs"/>
            </a:endParaRPr>
          </a:p>
        </p:txBody>
      </p:sp>
      <p:sp>
        <p:nvSpPr>
          <p:cNvPr id="12"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4" name="Freeform: Shape 16">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8" name="Picture 8" descr="Về việc sử dụng Logo Trường Đại học Khoa học Tự Nhiên, Đại học Quốc gia ...">
            <a:extLst>
              <a:ext uri="{FF2B5EF4-FFF2-40B4-BE49-F238E27FC236}">
                <a16:creationId xmlns:a16="http://schemas.microsoft.com/office/drawing/2014/main" id="{00E4218F-D5BF-F3EE-BEE6-7D7074C88C71}"/>
              </a:ext>
            </a:extLst>
          </p:cNvPr>
          <p:cNvPicPr>
            <a:picLocks noChangeAspect="1"/>
          </p:cNvPicPr>
          <p:nvPr/>
        </p:nvPicPr>
        <p:blipFill>
          <a:blip r:embed="rId2"/>
          <a:stretch>
            <a:fillRect/>
          </a:stretch>
        </p:blipFill>
        <p:spPr>
          <a:xfrm>
            <a:off x="5411161" y="139976"/>
            <a:ext cx="6568148" cy="6568148"/>
          </a:xfrm>
          <a:prstGeom prst="rect">
            <a:avLst/>
          </a:prstGeom>
          <a:effectLst/>
        </p:spPr>
      </p:pic>
      <p:sp>
        <p:nvSpPr>
          <p:cNvPr id="19" name="Rectangle 18">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E6D749B2-8317-0F98-4ADC-E66942B3792D}"/>
              </a:ext>
            </a:extLst>
          </p:cNvPr>
          <p:cNvSpPr txBox="1"/>
          <p:nvPr/>
        </p:nvSpPr>
        <p:spPr>
          <a:xfrm>
            <a:off x="203606" y="4763985"/>
            <a:ext cx="6224897" cy="5141184"/>
          </a:xfrm>
          <a:prstGeom prst="rect">
            <a:avLst/>
          </a:prstGeom>
        </p:spPr>
        <p:txBody>
          <a:bodyPr vert="horz" lIns="91440" tIns="45720" rIns="91440" bIns="45720" rtlCol="0" anchor="t">
            <a:normAutofit/>
          </a:bodyPr>
          <a:lstStyle/>
          <a:p>
            <a:pPr>
              <a:spcBef>
                <a:spcPts val="1000"/>
              </a:spcBef>
              <a:buClr>
                <a:schemeClr val="bg2">
                  <a:lumMod val="40000"/>
                  <a:lumOff val="60000"/>
                </a:schemeClr>
              </a:buClr>
              <a:buSzPct val="80000"/>
              <a:buFont typeface="Wingdings 3" charset="2"/>
              <a:buChar char=""/>
            </a:pPr>
            <a:r>
              <a:rPr lang="en-US">
                <a:solidFill>
                  <a:srgbClr val="EBEBEB"/>
                </a:solidFill>
                <a:latin typeface="Times New Roman"/>
                <a:ea typeface="+mj-ea"/>
                <a:cs typeface="Times New Roman"/>
              </a:rPr>
              <a:t>Thành </a:t>
            </a:r>
            <a:r>
              <a:rPr lang="en-US" err="1">
                <a:solidFill>
                  <a:srgbClr val="EBEBEB"/>
                </a:solidFill>
                <a:latin typeface="Times New Roman"/>
                <a:ea typeface="+mj-ea"/>
                <a:cs typeface="Times New Roman"/>
              </a:rPr>
              <a:t>viên</a:t>
            </a:r>
            <a:r>
              <a:rPr lang="en-US">
                <a:solidFill>
                  <a:srgbClr val="EBEBEB"/>
                </a:solidFill>
                <a:latin typeface="Times New Roman"/>
                <a:ea typeface="+mj-ea"/>
                <a:cs typeface="Times New Roman"/>
              </a:rPr>
              <a:t> </a:t>
            </a:r>
            <a:r>
              <a:rPr lang="en-US" err="1">
                <a:solidFill>
                  <a:srgbClr val="EBEBEB"/>
                </a:solidFill>
                <a:latin typeface="Times New Roman"/>
                <a:ea typeface="+mj-ea"/>
                <a:cs typeface="Times New Roman"/>
              </a:rPr>
              <a:t>nhóm</a:t>
            </a:r>
            <a:r>
              <a:rPr lang="en-US">
                <a:solidFill>
                  <a:srgbClr val="EBEBEB"/>
                </a:solidFill>
                <a:latin typeface="Times New Roman"/>
                <a:ea typeface="+mj-ea"/>
                <a:cs typeface="Times New Roman"/>
              </a:rPr>
              <a:t>:</a:t>
            </a:r>
            <a:r>
              <a:rPr lang="en-US">
                <a:solidFill>
                  <a:srgbClr val="EBEBEB"/>
                </a:solidFill>
                <a:effectLst/>
                <a:latin typeface="Times New Roman"/>
                <a:ea typeface="+mj-ea"/>
                <a:cs typeface="Times New Roman"/>
              </a:rPr>
              <a:t>	</a:t>
            </a:r>
          </a:p>
          <a:p>
            <a:pPr>
              <a:spcBef>
                <a:spcPts val="1000"/>
              </a:spcBef>
              <a:buClr>
                <a:schemeClr val="bg2">
                  <a:lumMod val="40000"/>
                  <a:lumOff val="60000"/>
                </a:schemeClr>
              </a:buClr>
              <a:buSzPct val="80000"/>
              <a:buFont typeface="Wingdings 3" charset="2"/>
              <a:buChar char=""/>
            </a:pPr>
            <a:r>
              <a:rPr lang="en-US">
                <a:solidFill>
                  <a:srgbClr val="EBEBEB"/>
                </a:solidFill>
                <a:latin typeface="Times New Roman"/>
                <a:ea typeface="+mj-ea"/>
                <a:cs typeface="Times New Roman"/>
              </a:rPr>
              <a:t>  </a:t>
            </a:r>
            <a:r>
              <a:rPr lang="en-US">
                <a:solidFill>
                  <a:srgbClr val="EBEBEB"/>
                </a:solidFill>
                <a:effectLst/>
                <a:latin typeface="Times New Roman"/>
                <a:ea typeface="+mj-ea"/>
                <a:cs typeface="Times New Roman"/>
              </a:rPr>
              <a:t>20120201</a:t>
            </a:r>
            <a:r>
              <a:rPr lang="en-US">
                <a:solidFill>
                  <a:srgbClr val="EBEBEB"/>
                </a:solidFill>
                <a:latin typeface="Times New Roman"/>
                <a:ea typeface="+mj-ea"/>
                <a:cs typeface="Times New Roman"/>
              </a:rPr>
              <a:t> -</a:t>
            </a:r>
            <a:r>
              <a:rPr lang="en-US">
                <a:solidFill>
                  <a:srgbClr val="EBEBEB"/>
                </a:solidFill>
                <a:effectLst/>
                <a:latin typeface="Times New Roman"/>
                <a:ea typeface="+mj-ea"/>
                <a:cs typeface="Times New Roman"/>
              </a:rPr>
              <a:t> Phạm Gia Thông</a:t>
            </a:r>
            <a:endParaRPr lang="en-US">
              <a:solidFill>
                <a:srgbClr val="EBEBEB"/>
              </a:solidFill>
              <a:latin typeface="Times New Roman"/>
              <a:ea typeface="+mj-ea"/>
              <a:cs typeface="Times New Roman"/>
            </a:endParaRPr>
          </a:p>
          <a:p>
            <a:pPr>
              <a:spcBef>
                <a:spcPts val="1000"/>
              </a:spcBef>
              <a:buClr>
                <a:schemeClr val="bg2">
                  <a:lumMod val="40000"/>
                  <a:lumOff val="60000"/>
                </a:schemeClr>
              </a:buClr>
              <a:buSzPct val="80000"/>
              <a:buFont typeface="Wingdings 3" charset="2"/>
              <a:buChar char=""/>
            </a:pPr>
            <a:r>
              <a:rPr lang="en-US">
                <a:solidFill>
                  <a:srgbClr val="EBEBEB"/>
                </a:solidFill>
                <a:latin typeface="Times New Roman"/>
                <a:ea typeface="+mj-ea"/>
                <a:cs typeface="Times New Roman"/>
              </a:rPr>
              <a:t>  20120259</a:t>
            </a:r>
            <a:r>
              <a:rPr lang="en-US">
                <a:solidFill>
                  <a:srgbClr val="EBEBEB"/>
                </a:solidFill>
                <a:effectLst/>
                <a:latin typeface="Times New Roman"/>
                <a:ea typeface="+mj-ea"/>
                <a:cs typeface="Times New Roman"/>
              </a:rPr>
              <a:t> - </a:t>
            </a:r>
            <a:r>
              <a:rPr lang="en-US">
                <a:solidFill>
                  <a:srgbClr val="EBEBEB"/>
                </a:solidFill>
                <a:latin typeface="Times New Roman"/>
                <a:ea typeface="+mj-ea"/>
                <a:cs typeface="Times New Roman"/>
              </a:rPr>
              <a:t>Nguyễn Văn Chung</a:t>
            </a:r>
          </a:p>
          <a:p>
            <a:pPr marL="285750" indent="-285750">
              <a:spcBef>
                <a:spcPts val="1000"/>
              </a:spcBef>
              <a:buClr>
                <a:srgbClr val="EBEBEB">
                  <a:lumMod val="40000"/>
                  <a:lumOff val="60000"/>
                </a:srgbClr>
              </a:buClr>
              <a:buSzPct val="80000"/>
              <a:buFont typeface="Wingdings 3" charset="2"/>
              <a:buChar char=""/>
            </a:pPr>
            <a:endParaRPr lang="en-US">
              <a:solidFill>
                <a:srgbClr val="EBEBEB"/>
              </a:solidFill>
              <a:effectLst/>
              <a:latin typeface="Century Gothic" panose="020B0502020202020204"/>
              <a:ea typeface="+mj-ea"/>
              <a:cs typeface="Times New Roman"/>
            </a:endParaRPr>
          </a:p>
          <a:p>
            <a:pPr>
              <a:spcBef>
                <a:spcPts val="1000"/>
              </a:spcBef>
              <a:buClr>
                <a:schemeClr val="bg2">
                  <a:lumMod val="40000"/>
                  <a:lumOff val="60000"/>
                </a:schemeClr>
              </a:buClr>
              <a:buSzPct val="80000"/>
              <a:buFont typeface="Wingdings 3" charset="2"/>
              <a:buChar char=""/>
            </a:pPr>
            <a:endParaRPr lang="en-US">
              <a:solidFill>
                <a:srgbClr val="EBEBEB"/>
              </a:solidFill>
              <a:effectLst/>
              <a:latin typeface="+mj-lt"/>
              <a:ea typeface="+mj-ea"/>
              <a:cs typeface="+mj-cs"/>
            </a:endParaRPr>
          </a:p>
        </p:txBody>
      </p:sp>
      <p:sp>
        <p:nvSpPr>
          <p:cNvPr id="9" name="TextBox 8">
            <a:extLst>
              <a:ext uri="{FF2B5EF4-FFF2-40B4-BE49-F238E27FC236}">
                <a16:creationId xmlns:a16="http://schemas.microsoft.com/office/drawing/2014/main" id="{C2F2F063-BC98-D17F-2C20-443E624E2989}"/>
              </a:ext>
            </a:extLst>
          </p:cNvPr>
          <p:cNvSpPr txBox="1"/>
          <p:nvPr/>
        </p:nvSpPr>
        <p:spPr>
          <a:xfrm>
            <a:off x="64324" y="4314701"/>
            <a:ext cx="5423063"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err="1">
                <a:solidFill>
                  <a:srgbClr val="FFFFFF"/>
                </a:solidFill>
                <a:latin typeface="Times New Roman"/>
                <a:cs typeface="Times New Roman"/>
              </a:rPr>
              <a:t>Giảng</a:t>
            </a:r>
            <a:r>
              <a:rPr lang="en-US" sz="2200" b="1">
                <a:solidFill>
                  <a:srgbClr val="FFFFFF"/>
                </a:solidFill>
                <a:latin typeface="Times New Roman"/>
                <a:cs typeface="Times New Roman"/>
              </a:rPr>
              <a:t> </a:t>
            </a:r>
            <a:r>
              <a:rPr lang="en-US" sz="2200" b="1" err="1">
                <a:solidFill>
                  <a:srgbClr val="FFFFFF"/>
                </a:solidFill>
                <a:latin typeface="Times New Roman"/>
                <a:cs typeface="Times New Roman"/>
              </a:rPr>
              <a:t>viên</a:t>
            </a:r>
            <a:r>
              <a:rPr lang="en-US" sz="2200" b="1">
                <a:solidFill>
                  <a:srgbClr val="FFFFFF"/>
                </a:solidFill>
                <a:latin typeface="Times New Roman"/>
                <a:cs typeface="Times New Roman"/>
              </a:rPr>
              <a:t> </a:t>
            </a:r>
            <a:r>
              <a:rPr lang="en-US" sz="2200" b="1" err="1">
                <a:solidFill>
                  <a:srgbClr val="FFFFFF"/>
                </a:solidFill>
                <a:latin typeface="Times New Roman"/>
                <a:cs typeface="Times New Roman"/>
              </a:rPr>
              <a:t>hướng</a:t>
            </a:r>
            <a:r>
              <a:rPr lang="en-US" sz="2200" b="1">
                <a:solidFill>
                  <a:srgbClr val="FFFFFF"/>
                </a:solidFill>
                <a:latin typeface="Times New Roman"/>
                <a:cs typeface="Times New Roman"/>
              </a:rPr>
              <a:t> </a:t>
            </a:r>
            <a:r>
              <a:rPr lang="en-US" sz="2200" b="1" err="1">
                <a:solidFill>
                  <a:srgbClr val="FFFFFF"/>
                </a:solidFill>
                <a:latin typeface="Times New Roman"/>
                <a:cs typeface="Times New Roman"/>
              </a:rPr>
              <a:t>dẫn</a:t>
            </a:r>
            <a:r>
              <a:rPr lang="en-US" sz="2200" b="1">
                <a:solidFill>
                  <a:srgbClr val="FFFFFF"/>
                </a:solidFill>
                <a:latin typeface="Times New Roman"/>
                <a:cs typeface="Times New Roman"/>
              </a:rPr>
              <a:t>: </a:t>
            </a:r>
            <a:r>
              <a:rPr lang="en-US" sz="2200" b="1" err="1">
                <a:solidFill>
                  <a:srgbClr val="FFFFFF"/>
                </a:solidFill>
                <a:latin typeface="Times New Roman"/>
                <a:cs typeface="Times New Roman"/>
              </a:rPr>
              <a:t>thầy</a:t>
            </a:r>
            <a:r>
              <a:rPr lang="en-US" sz="2200" b="1">
                <a:solidFill>
                  <a:srgbClr val="FFFFFF"/>
                </a:solidFill>
                <a:latin typeface="Times New Roman"/>
                <a:cs typeface="Times New Roman"/>
              </a:rPr>
              <a:t> Lý Quốc Ngọc</a:t>
            </a:r>
          </a:p>
        </p:txBody>
      </p:sp>
    </p:spTree>
    <p:extLst>
      <p:ext uri="{BB962C8B-B14F-4D97-AF65-F5344CB8AC3E}">
        <p14:creationId xmlns:p14="http://schemas.microsoft.com/office/powerpoint/2010/main" val="2402334157"/>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E8C6F-C92E-C4A1-BEB2-AD806EE5C229}"/>
              </a:ext>
            </a:extLst>
          </p:cNvPr>
          <p:cNvSpPr>
            <a:spLocks noGrp="1"/>
          </p:cNvSpPr>
          <p:nvPr>
            <p:ph type="title"/>
          </p:nvPr>
        </p:nvSpPr>
        <p:spPr>
          <a:xfrm>
            <a:off x="245581" y="356989"/>
            <a:ext cx="10579418" cy="908200"/>
          </a:xfrm>
        </p:spPr>
        <p:txBody>
          <a:bodyPr/>
          <a:lstStyle/>
          <a:p>
            <a:r>
              <a:rPr lang="en-US" sz="5000" b="1" dirty="0">
                <a:latin typeface="Times New Roman"/>
                <a:cs typeface="Times New Roman"/>
              </a:rPr>
              <a:t>Framework </a:t>
            </a:r>
            <a:r>
              <a:rPr lang="en-US" sz="5000" b="1" dirty="0" err="1">
                <a:latin typeface="Times New Roman"/>
                <a:cs typeface="Times New Roman"/>
              </a:rPr>
              <a:t>cho</a:t>
            </a:r>
            <a:r>
              <a:rPr lang="en-US" sz="5000" b="1" dirty="0">
                <a:latin typeface="Times New Roman"/>
                <a:cs typeface="Times New Roman"/>
              </a:rPr>
              <a:t> </a:t>
            </a:r>
            <a:r>
              <a:rPr lang="en-US" sz="5000" b="1" dirty="0" err="1">
                <a:latin typeface="Times New Roman"/>
                <a:cs typeface="Times New Roman"/>
              </a:rPr>
              <a:t>mô</a:t>
            </a:r>
            <a:r>
              <a:rPr lang="en-US" sz="5000" b="1" dirty="0">
                <a:latin typeface="Times New Roman"/>
                <a:cs typeface="Times New Roman"/>
              </a:rPr>
              <a:t> </a:t>
            </a:r>
            <a:r>
              <a:rPr lang="en-US" sz="5000" b="1" dirty="0" err="1">
                <a:latin typeface="Times New Roman"/>
                <a:cs typeface="Times New Roman"/>
              </a:rPr>
              <a:t>hình</a:t>
            </a:r>
            <a:r>
              <a:rPr lang="en-US" sz="5000" b="1" dirty="0">
                <a:latin typeface="Times New Roman"/>
                <a:cs typeface="Times New Roman"/>
              </a:rPr>
              <a:t> </a:t>
            </a:r>
            <a:r>
              <a:rPr lang="en-US" sz="5000" b="1" dirty="0" err="1">
                <a:latin typeface="Times New Roman"/>
                <a:cs typeface="Times New Roman"/>
              </a:rPr>
              <a:t>của</a:t>
            </a:r>
            <a:r>
              <a:rPr lang="en-US" sz="5000" b="1" dirty="0">
                <a:latin typeface="Times New Roman"/>
                <a:cs typeface="Times New Roman"/>
              </a:rPr>
              <a:t> </a:t>
            </a:r>
            <a:r>
              <a:rPr lang="en-US" sz="5000" b="1" dirty="0" err="1">
                <a:latin typeface="Times New Roman"/>
                <a:cs typeface="Times New Roman"/>
              </a:rPr>
              <a:t>hệ</a:t>
            </a:r>
            <a:r>
              <a:rPr lang="en-US" sz="5000" b="1" dirty="0">
                <a:latin typeface="Times New Roman"/>
                <a:cs typeface="Times New Roman"/>
              </a:rPr>
              <a:t> </a:t>
            </a:r>
            <a:r>
              <a:rPr lang="en-US" sz="5000" b="1" dirty="0" err="1">
                <a:latin typeface="Times New Roman"/>
                <a:cs typeface="Times New Roman"/>
              </a:rPr>
              <a:t>thống</a:t>
            </a:r>
            <a:endParaRPr lang="en-US" sz="5000" b="1" dirty="0">
              <a:latin typeface="Times New Roman"/>
              <a:cs typeface="Times New Roman"/>
            </a:endParaRPr>
          </a:p>
        </p:txBody>
      </p:sp>
      <p:graphicFrame>
        <p:nvGraphicFramePr>
          <p:cNvPr id="4" name="Diagram 4">
            <a:extLst>
              <a:ext uri="{FF2B5EF4-FFF2-40B4-BE49-F238E27FC236}">
                <a16:creationId xmlns:a16="http://schemas.microsoft.com/office/drawing/2014/main" id="{26B94195-7697-E2A7-9F42-0F194D733575}"/>
              </a:ext>
            </a:extLst>
          </p:cNvPr>
          <p:cNvGraphicFramePr>
            <a:graphicFrameLocks noGrp="1"/>
          </p:cNvGraphicFramePr>
          <p:nvPr>
            <p:ph idx="1"/>
            <p:extLst>
              <p:ext uri="{D42A27DB-BD31-4B8C-83A1-F6EECF244321}">
                <p14:modId xmlns:p14="http://schemas.microsoft.com/office/powerpoint/2010/main" val="1176007537"/>
              </p:ext>
            </p:extLst>
          </p:nvPr>
        </p:nvGraphicFramePr>
        <p:xfrm>
          <a:off x="1625827" y="2052638"/>
          <a:ext cx="8947150" cy="4195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15" name="Arrow: Curved Down 314">
            <a:extLst>
              <a:ext uri="{FF2B5EF4-FFF2-40B4-BE49-F238E27FC236}">
                <a16:creationId xmlns:a16="http://schemas.microsoft.com/office/drawing/2014/main" id="{D1F8D81F-9629-9EA8-06E4-70D51894B65E}"/>
              </a:ext>
            </a:extLst>
          </p:cNvPr>
          <p:cNvSpPr/>
          <p:nvPr/>
        </p:nvSpPr>
        <p:spPr>
          <a:xfrm flipV="1">
            <a:off x="6882492" y="4806042"/>
            <a:ext cx="1219200" cy="718458"/>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6" name="Arrow: Curved Down 315">
            <a:extLst>
              <a:ext uri="{FF2B5EF4-FFF2-40B4-BE49-F238E27FC236}">
                <a16:creationId xmlns:a16="http://schemas.microsoft.com/office/drawing/2014/main" id="{E13C51C5-7039-4182-F608-2F1205FF7FEC}"/>
              </a:ext>
            </a:extLst>
          </p:cNvPr>
          <p:cNvSpPr/>
          <p:nvPr/>
        </p:nvSpPr>
        <p:spPr>
          <a:xfrm>
            <a:off x="3986891" y="2770415"/>
            <a:ext cx="1219200" cy="718455"/>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044408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1B8F9CB-890B-4CB8-B503-188A763E2F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6" name="Picture 15">
            <a:extLst>
              <a:ext uri="{FF2B5EF4-FFF2-40B4-BE49-F238E27FC236}">
                <a16:creationId xmlns:a16="http://schemas.microsoft.com/office/drawing/2014/main" id="{AA632AB4-3837-4FD0-8B62-0A18B573F4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8" name="Oval 17">
            <a:extLst>
              <a:ext uri="{FF2B5EF4-FFF2-40B4-BE49-F238E27FC236}">
                <a16:creationId xmlns:a16="http://schemas.microsoft.com/office/drawing/2014/main" id="{C393B4A7-6ABF-423D-A762-3CDB4897A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9CD2319A-6FA9-4EFB-9EDF-7304467425E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2" name="Picture 21">
            <a:extLst>
              <a:ext uri="{FF2B5EF4-FFF2-40B4-BE49-F238E27FC236}">
                <a16:creationId xmlns:a16="http://schemas.microsoft.com/office/drawing/2014/main" id="{D1692A93-3514-4486-8B67-CCA4E0259BC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1" name="Rectangle 23">
            <a:extLst>
              <a:ext uri="{FF2B5EF4-FFF2-40B4-BE49-F238E27FC236}">
                <a16:creationId xmlns:a16="http://schemas.microsoft.com/office/drawing/2014/main" id="{01AD250C-F2EA-449F-9B14-DF5BB674C5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00D1A8D-ECD8-941F-F636-4CC85990A0BC}"/>
              </a:ext>
            </a:extLst>
          </p:cNvPr>
          <p:cNvSpPr txBox="1"/>
          <p:nvPr/>
        </p:nvSpPr>
        <p:spPr>
          <a:xfrm>
            <a:off x="430943" y="1313329"/>
            <a:ext cx="3422390" cy="4572000"/>
          </a:xfrm>
          <a:prstGeom prst="rect">
            <a:avLst/>
          </a:prstGeom>
        </p:spPr>
        <p:txBody>
          <a:bodyPr vert="horz" lIns="91440" tIns="45720" rIns="91440" bIns="45720" rtlCol="0" anchor="ctr">
            <a:noAutofit/>
          </a:bodyPr>
          <a:lstStyle/>
          <a:p>
            <a:pPr>
              <a:spcBef>
                <a:spcPct val="0"/>
              </a:spcBef>
              <a:spcAft>
                <a:spcPts val="600"/>
              </a:spcAft>
            </a:pPr>
            <a:r>
              <a:rPr lang="en-US" sz="5000" b="1" dirty="0">
                <a:solidFill>
                  <a:srgbClr val="F2F2F2"/>
                </a:solidFill>
                <a:latin typeface="Times New Roman"/>
                <a:ea typeface="+mj-ea"/>
                <a:cs typeface="Times New Roman"/>
              </a:rPr>
              <a:t>Framework </a:t>
            </a:r>
            <a:r>
              <a:rPr lang="en-US" sz="5000" b="1" dirty="0" err="1">
                <a:solidFill>
                  <a:srgbClr val="F2F2F2"/>
                </a:solidFill>
                <a:latin typeface="Times New Roman"/>
                <a:ea typeface="+mj-ea"/>
                <a:cs typeface="Times New Roman"/>
              </a:rPr>
              <a:t>cho</a:t>
            </a:r>
            <a:r>
              <a:rPr lang="en-US" sz="5000" b="1" dirty="0">
                <a:solidFill>
                  <a:srgbClr val="F2F2F2"/>
                </a:solidFill>
                <a:latin typeface="Times New Roman"/>
                <a:ea typeface="+mj-ea"/>
                <a:cs typeface="Times New Roman"/>
              </a:rPr>
              <a:t> </a:t>
            </a:r>
            <a:r>
              <a:rPr lang="en-US" sz="5000" b="1" dirty="0" err="1">
                <a:solidFill>
                  <a:srgbClr val="F2F2F2"/>
                </a:solidFill>
                <a:latin typeface="Times New Roman"/>
                <a:ea typeface="+mj-ea"/>
                <a:cs typeface="Times New Roman"/>
              </a:rPr>
              <a:t>mô</a:t>
            </a:r>
            <a:r>
              <a:rPr lang="en-US" sz="5000" b="1" dirty="0">
                <a:solidFill>
                  <a:srgbClr val="F2F2F2"/>
                </a:solidFill>
                <a:latin typeface="Times New Roman"/>
                <a:ea typeface="+mj-ea"/>
                <a:cs typeface="Times New Roman"/>
              </a:rPr>
              <a:t> </a:t>
            </a:r>
            <a:r>
              <a:rPr lang="en-US" sz="5000" b="1" dirty="0" err="1">
                <a:solidFill>
                  <a:srgbClr val="F2F2F2"/>
                </a:solidFill>
                <a:latin typeface="Times New Roman"/>
                <a:ea typeface="+mj-ea"/>
                <a:cs typeface="Times New Roman"/>
              </a:rPr>
              <a:t>hình</a:t>
            </a:r>
            <a:r>
              <a:rPr lang="en-US" sz="5000" b="1" dirty="0">
                <a:solidFill>
                  <a:srgbClr val="F2F2F2"/>
                </a:solidFill>
                <a:latin typeface="Times New Roman"/>
                <a:ea typeface="+mj-ea"/>
                <a:cs typeface="Times New Roman"/>
              </a:rPr>
              <a:t> </a:t>
            </a:r>
            <a:r>
              <a:rPr lang="en-US" sz="5000" b="1" dirty="0" err="1">
                <a:solidFill>
                  <a:srgbClr val="F2F2F2"/>
                </a:solidFill>
                <a:latin typeface="Times New Roman"/>
                <a:ea typeface="+mj-ea"/>
                <a:cs typeface="Times New Roman"/>
              </a:rPr>
              <a:t>của</a:t>
            </a:r>
            <a:r>
              <a:rPr lang="en-US" sz="5000" b="1" dirty="0">
                <a:solidFill>
                  <a:srgbClr val="F2F2F2"/>
                </a:solidFill>
                <a:latin typeface="Times New Roman"/>
                <a:ea typeface="+mj-ea"/>
                <a:cs typeface="Times New Roman"/>
              </a:rPr>
              <a:t> </a:t>
            </a:r>
            <a:r>
              <a:rPr lang="en-US" sz="5000" b="1" dirty="0" err="1">
                <a:solidFill>
                  <a:srgbClr val="F2F2F2"/>
                </a:solidFill>
                <a:latin typeface="Times New Roman"/>
                <a:ea typeface="+mj-ea"/>
                <a:cs typeface="Times New Roman"/>
              </a:rPr>
              <a:t>hệ</a:t>
            </a:r>
            <a:r>
              <a:rPr lang="en-US" sz="5000" b="1" dirty="0">
                <a:solidFill>
                  <a:srgbClr val="F2F2F2"/>
                </a:solidFill>
                <a:latin typeface="Times New Roman"/>
                <a:ea typeface="+mj-ea"/>
                <a:cs typeface="Times New Roman"/>
              </a:rPr>
              <a:t> </a:t>
            </a:r>
            <a:r>
              <a:rPr lang="en-US" sz="5000" b="1" dirty="0" err="1">
                <a:solidFill>
                  <a:srgbClr val="F2F2F2"/>
                </a:solidFill>
                <a:latin typeface="Times New Roman"/>
                <a:ea typeface="+mj-ea"/>
                <a:cs typeface="Times New Roman"/>
              </a:rPr>
              <a:t>thống</a:t>
            </a:r>
            <a:endParaRPr lang="en-US" sz="5000" b="1">
              <a:solidFill>
                <a:srgbClr val="F2F2F2"/>
              </a:solidFill>
              <a:latin typeface="Times New Roman"/>
              <a:ea typeface="+mj-ea"/>
              <a:cs typeface="Times New Roman"/>
            </a:endParaRPr>
          </a:p>
        </p:txBody>
      </p:sp>
      <p:sp>
        <p:nvSpPr>
          <p:cNvPr id="28" name="Freeform: Shape 27">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32" name="Rectangle 31">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9" name="TextBox 8">
            <a:extLst>
              <a:ext uri="{FF2B5EF4-FFF2-40B4-BE49-F238E27FC236}">
                <a16:creationId xmlns:a16="http://schemas.microsoft.com/office/drawing/2014/main" id="{96A86FFF-0DBA-0A24-D49C-57461202457E}"/>
              </a:ext>
            </a:extLst>
          </p:cNvPr>
          <p:cNvSpPr txBox="1"/>
          <p:nvPr/>
        </p:nvSpPr>
        <p:spPr>
          <a:xfrm>
            <a:off x="4566333" y="1358575"/>
            <a:ext cx="3867189" cy="2785378"/>
          </a:xfrm>
          <a:prstGeom prst="rect">
            <a:avLst/>
          </a:prstGeom>
          <a:noFill/>
        </p:spPr>
        <p:txBody>
          <a:bodyPr wrap="square" lIns="91440" tIns="45720" rIns="91440" bIns="45720" rtlCol="0" anchor="t">
            <a:spAutoFit/>
          </a:bodyPr>
          <a:lstStyle/>
          <a:p>
            <a:pPr algn="just" defTabSz="397764">
              <a:spcAft>
                <a:spcPts val="600"/>
              </a:spcAft>
            </a:pPr>
            <a:r>
              <a:rPr lang="en-US" sz="2000" kern="1200" dirty="0" err="1">
                <a:latin typeface="Times New Roman"/>
                <a:ea typeface="+mn-ea"/>
                <a:cs typeface="Times New Roman"/>
              </a:rPr>
              <a:t>Bước</a:t>
            </a:r>
            <a:r>
              <a:rPr lang="en-US" sz="2000" kern="1200" dirty="0">
                <a:latin typeface="Times New Roman"/>
                <a:ea typeface="+mn-ea"/>
                <a:cs typeface="Times New Roman"/>
              </a:rPr>
              <a:t> 1: </a:t>
            </a:r>
            <a:r>
              <a:rPr lang="en-US" sz="2000" b="1" kern="1200" dirty="0">
                <a:latin typeface="Times New Roman"/>
                <a:ea typeface="+mn-ea"/>
                <a:cs typeface="Times New Roman"/>
              </a:rPr>
              <a:t>Thu </a:t>
            </a:r>
            <a:r>
              <a:rPr lang="en-US" sz="2000" b="1" kern="1200" dirty="0" err="1">
                <a:latin typeface="Times New Roman"/>
                <a:ea typeface="+mn-ea"/>
                <a:cs typeface="Times New Roman"/>
              </a:rPr>
              <a:t>thập</a:t>
            </a:r>
            <a:r>
              <a:rPr lang="en-US" sz="2000" b="1" kern="1200" dirty="0">
                <a:latin typeface="Times New Roman"/>
                <a:ea typeface="+mn-ea"/>
                <a:cs typeface="Times New Roman"/>
              </a:rPr>
              <a:t> </a:t>
            </a:r>
            <a:r>
              <a:rPr lang="en-US" sz="2000" b="1" kern="1200" dirty="0" err="1">
                <a:latin typeface="Times New Roman"/>
                <a:ea typeface="+mn-ea"/>
                <a:cs typeface="Times New Roman"/>
              </a:rPr>
              <a:t>dữ</a:t>
            </a:r>
            <a:r>
              <a:rPr lang="en-US" sz="2000" b="1" kern="1200" dirty="0">
                <a:latin typeface="Times New Roman"/>
                <a:ea typeface="+mn-ea"/>
                <a:cs typeface="Times New Roman"/>
              </a:rPr>
              <a:t> </a:t>
            </a:r>
            <a:r>
              <a:rPr lang="en-US" sz="2000" b="1" kern="1200">
                <a:latin typeface="Times New Roman"/>
                <a:ea typeface="+mn-ea"/>
                <a:cs typeface="Times New Roman"/>
              </a:rPr>
              <a:t>liệu</a:t>
            </a:r>
            <a:r>
              <a:rPr lang="en-US" sz="2000" dirty="0">
                <a:latin typeface="Times New Roman"/>
                <a:cs typeface="Times New Roman"/>
              </a:rPr>
              <a:t> </a:t>
            </a:r>
            <a:endParaRPr lang="en-US" sz="2000" dirty="0">
              <a:latin typeface="Times New Roman" panose="02020603050405020304" pitchFamily="18" charset="0"/>
              <a:cs typeface="Times New Roman" panose="02020603050405020304" pitchFamily="18" charset="0"/>
            </a:endParaRPr>
          </a:p>
          <a:p>
            <a:pPr marL="285750" indent="-285750" algn="just" defTabSz="397764">
              <a:spcAft>
                <a:spcPts val="600"/>
              </a:spcAft>
              <a:buFont typeface="Arial"/>
              <a:buChar char="•"/>
            </a:pPr>
            <a:r>
              <a:rPr lang="en-US" sz="2000" kern="1200" dirty="0" err="1">
                <a:latin typeface="Times New Roman"/>
                <a:ea typeface="+mn-ea"/>
                <a:cs typeface="Times New Roman"/>
              </a:rPr>
              <a:t>Hệ</a:t>
            </a:r>
            <a:r>
              <a:rPr lang="en-US" sz="2000" kern="1200" dirty="0">
                <a:latin typeface="Times New Roman"/>
                <a:ea typeface="+mn-ea"/>
                <a:cs typeface="Times New Roman"/>
              </a:rPr>
              <a:t> </a:t>
            </a:r>
            <a:r>
              <a:rPr lang="en-US" sz="2000" kern="1200" dirty="0" err="1">
                <a:latin typeface="Times New Roman"/>
                <a:ea typeface="+mn-ea"/>
                <a:cs typeface="Times New Roman"/>
              </a:rPr>
              <a:t>thống</a:t>
            </a:r>
            <a:r>
              <a:rPr lang="en-US" sz="2000" kern="1200" dirty="0">
                <a:latin typeface="Times New Roman"/>
                <a:ea typeface="+mn-ea"/>
                <a:cs typeface="Times New Roman"/>
              </a:rPr>
              <a:t> </a:t>
            </a:r>
            <a:r>
              <a:rPr lang="en-US" sz="2000" kern="1200" dirty="0" err="1">
                <a:latin typeface="Times New Roman"/>
                <a:ea typeface="+mn-ea"/>
                <a:cs typeface="Times New Roman"/>
              </a:rPr>
              <a:t>sẽ</a:t>
            </a:r>
            <a:r>
              <a:rPr lang="en-US" sz="2000" kern="1200" dirty="0">
                <a:latin typeface="Times New Roman"/>
                <a:ea typeface="+mn-ea"/>
                <a:cs typeface="Times New Roman"/>
              </a:rPr>
              <a:t> </a:t>
            </a:r>
            <a:r>
              <a:rPr lang="en-US" sz="2000" kern="1200" dirty="0" err="1">
                <a:latin typeface="Times New Roman"/>
                <a:ea typeface="+mn-ea"/>
                <a:cs typeface="Times New Roman"/>
              </a:rPr>
              <a:t>thu</a:t>
            </a:r>
            <a:r>
              <a:rPr lang="en-US" sz="2000" kern="1200" dirty="0">
                <a:latin typeface="Times New Roman"/>
                <a:ea typeface="+mn-ea"/>
                <a:cs typeface="Times New Roman"/>
              </a:rPr>
              <a:t> </a:t>
            </a:r>
            <a:r>
              <a:rPr lang="en-US" sz="2000" kern="1200" dirty="0" err="1">
                <a:latin typeface="Times New Roman"/>
                <a:ea typeface="+mn-ea"/>
                <a:cs typeface="Times New Roman"/>
              </a:rPr>
              <a:t>thập</a:t>
            </a:r>
            <a:r>
              <a:rPr lang="en-US" sz="2000" kern="1200" dirty="0">
                <a:latin typeface="Times New Roman"/>
                <a:ea typeface="+mn-ea"/>
                <a:cs typeface="Times New Roman"/>
              </a:rPr>
              <a:t> </a:t>
            </a:r>
            <a:r>
              <a:rPr lang="en-US" sz="2000" kern="1200" dirty="0" err="1">
                <a:latin typeface="Times New Roman"/>
                <a:ea typeface="+mn-ea"/>
                <a:cs typeface="Times New Roman"/>
              </a:rPr>
              <a:t>dữ</a:t>
            </a:r>
            <a:r>
              <a:rPr lang="en-US" sz="2000" kern="1200" dirty="0">
                <a:latin typeface="Times New Roman"/>
                <a:ea typeface="+mn-ea"/>
                <a:cs typeface="Times New Roman"/>
              </a:rPr>
              <a:t> </a:t>
            </a:r>
            <a:r>
              <a:rPr lang="en-US" sz="2000" kern="1200" dirty="0" err="1">
                <a:latin typeface="Times New Roman"/>
                <a:ea typeface="+mn-ea"/>
                <a:cs typeface="Times New Roman"/>
              </a:rPr>
              <a:t>liệu</a:t>
            </a:r>
            <a:r>
              <a:rPr lang="en-US" sz="2000" kern="1200" dirty="0">
                <a:latin typeface="Times New Roman"/>
                <a:ea typeface="+mn-ea"/>
                <a:cs typeface="Times New Roman"/>
              </a:rPr>
              <a:t> </a:t>
            </a:r>
            <a:r>
              <a:rPr lang="en-US" sz="2000" kern="1200" dirty="0" err="1">
                <a:latin typeface="Times New Roman"/>
                <a:ea typeface="+mn-ea"/>
                <a:cs typeface="Times New Roman"/>
              </a:rPr>
              <a:t>từ</a:t>
            </a:r>
            <a:r>
              <a:rPr lang="en-US" sz="2000" kern="1200" dirty="0">
                <a:latin typeface="Times New Roman"/>
                <a:ea typeface="+mn-ea"/>
                <a:cs typeface="Times New Roman"/>
              </a:rPr>
              <a:t> </a:t>
            </a:r>
            <a:r>
              <a:rPr lang="en-US" sz="2000" kern="1200" dirty="0" err="1">
                <a:latin typeface="Times New Roman"/>
                <a:ea typeface="+mn-ea"/>
                <a:cs typeface="Times New Roman"/>
              </a:rPr>
              <a:t>các</a:t>
            </a:r>
            <a:r>
              <a:rPr lang="en-US" sz="2000" kern="1200" dirty="0">
                <a:latin typeface="Times New Roman"/>
                <a:ea typeface="+mn-ea"/>
                <a:cs typeface="Times New Roman"/>
              </a:rPr>
              <a:t> </a:t>
            </a:r>
            <a:r>
              <a:rPr lang="en-US" sz="2000" kern="1200" dirty="0" err="1">
                <a:latin typeface="Times New Roman"/>
                <a:ea typeface="+mn-ea"/>
                <a:cs typeface="Times New Roman"/>
              </a:rPr>
              <a:t>cảm</a:t>
            </a:r>
            <a:r>
              <a:rPr lang="en-US" sz="2000" kern="1200" dirty="0">
                <a:latin typeface="Times New Roman"/>
                <a:ea typeface="+mn-ea"/>
                <a:cs typeface="Times New Roman"/>
              </a:rPr>
              <a:t> </a:t>
            </a:r>
            <a:r>
              <a:rPr lang="en-US" sz="2000" kern="1200" dirty="0" err="1">
                <a:latin typeface="Times New Roman"/>
                <a:ea typeface="+mn-ea"/>
                <a:cs typeface="Times New Roman"/>
              </a:rPr>
              <a:t>biến</a:t>
            </a:r>
            <a:r>
              <a:rPr lang="en-US" sz="2000" kern="1200" dirty="0">
                <a:latin typeface="Times New Roman"/>
                <a:ea typeface="+mn-ea"/>
                <a:cs typeface="Times New Roman"/>
              </a:rPr>
              <a:t> </a:t>
            </a:r>
            <a:r>
              <a:rPr lang="en-US" sz="2000" kern="1200" dirty="0" err="1">
                <a:latin typeface="Times New Roman"/>
                <a:ea typeface="+mn-ea"/>
                <a:cs typeface="Times New Roman"/>
              </a:rPr>
              <a:t>như</a:t>
            </a:r>
            <a:r>
              <a:rPr lang="en-US" sz="2000" kern="1200" dirty="0">
                <a:latin typeface="Times New Roman"/>
                <a:ea typeface="+mn-ea"/>
                <a:cs typeface="Times New Roman"/>
              </a:rPr>
              <a:t> camera, lidar, radar, ultrasonic </a:t>
            </a:r>
            <a:r>
              <a:rPr lang="en-US" sz="2000" kern="1200" dirty="0" err="1">
                <a:latin typeface="Times New Roman"/>
                <a:ea typeface="+mn-ea"/>
                <a:cs typeface="Times New Roman"/>
              </a:rPr>
              <a:t>và</a:t>
            </a:r>
            <a:r>
              <a:rPr lang="en-US" sz="2000" kern="1200" dirty="0">
                <a:latin typeface="Times New Roman"/>
                <a:ea typeface="+mn-ea"/>
                <a:cs typeface="Times New Roman"/>
              </a:rPr>
              <a:t> GPS </a:t>
            </a:r>
            <a:r>
              <a:rPr lang="en-US" sz="2000" kern="1200" dirty="0" err="1">
                <a:latin typeface="Times New Roman"/>
                <a:ea typeface="+mn-ea"/>
                <a:cs typeface="Times New Roman"/>
              </a:rPr>
              <a:t>để</a:t>
            </a:r>
            <a:r>
              <a:rPr lang="en-US" sz="2000" kern="1200" dirty="0">
                <a:latin typeface="Times New Roman"/>
                <a:ea typeface="+mn-ea"/>
                <a:cs typeface="Times New Roman"/>
              </a:rPr>
              <a:t> </a:t>
            </a:r>
            <a:r>
              <a:rPr lang="en-US" sz="2000" kern="1200" dirty="0" err="1">
                <a:latin typeface="Times New Roman"/>
                <a:ea typeface="+mn-ea"/>
                <a:cs typeface="Times New Roman"/>
              </a:rPr>
              <a:t>xác</a:t>
            </a:r>
            <a:r>
              <a:rPr lang="en-US" sz="2000" kern="1200" dirty="0">
                <a:latin typeface="Times New Roman"/>
                <a:ea typeface="+mn-ea"/>
                <a:cs typeface="Times New Roman"/>
              </a:rPr>
              <a:t> </a:t>
            </a:r>
            <a:r>
              <a:rPr lang="en-US" sz="2000" kern="1200" dirty="0" err="1">
                <a:latin typeface="Times New Roman"/>
                <a:ea typeface="+mn-ea"/>
                <a:cs typeface="Times New Roman"/>
              </a:rPr>
              <a:t>định</a:t>
            </a:r>
            <a:r>
              <a:rPr lang="en-US" sz="2000" kern="1200" dirty="0">
                <a:latin typeface="Times New Roman"/>
                <a:ea typeface="+mn-ea"/>
                <a:cs typeface="Times New Roman"/>
              </a:rPr>
              <a:t> </a:t>
            </a:r>
            <a:r>
              <a:rPr lang="en-US" sz="2000" kern="1200" dirty="0" err="1">
                <a:latin typeface="Times New Roman"/>
                <a:ea typeface="+mn-ea"/>
                <a:cs typeface="Times New Roman"/>
              </a:rPr>
              <a:t>vị</a:t>
            </a:r>
            <a:r>
              <a:rPr lang="en-US" sz="2000" kern="1200" dirty="0">
                <a:latin typeface="Times New Roman"/>
                <a:ea typeface="+mn-ea"/>
                <a:cs typeface="Times New Roman"/>
              </a:rPr>
              <a:t> </a:t>
            </a:r>
            <a:r>
              <a:rPr lang="en-US" sz="2000" kern="1200" dirty="0" err="1">
                <a:latin typeface="Times New Roman"/>
                <a:ea typeface="+mn-ea"/>
                <a:cs typeface="Times New Roman"/>
              </a:rPr>
              <a:t>trí</a:t>
            </a:r>
            <a:r>
              <a:rPr lang="en-US" sz="2000" kern="1200" dirty="0">
                <a:latin typeface="Times New Roman"/>
                <a:ea typeface="+mn-ea"/>
                <a:cs typeface="Times New Roman"/>
              </a:rPr>
              <a:t> </a:t>
            </a:r>
            <a:r>
              <a:rPr lang="en-US" sz="2000" kern="1200" dirty="0" err="1">
                <a:latin typeface="Times New Roman"/>
                <a:ea typeface="+mn-ea"/>
                <a:cs typeface="Times New Roman"/>
              </a:rPr>
              <a:t>và</a:t>
            </a:r>
            <a:r>
              <a:rPr lang="en-US" sz="2000" kern="1200" dirty="0">
                <a:latin typeface="Times New Roman"/>
                <a:ea typeface="+mn-ea"/>
                <a:cs typeface="Times New Roman"/>
              </a:rPr>
              <a:t> </a:t>
            </a:r>
            <a:r>
              <a:rPr lang="en-US" sz="2000" kern="1200" dirty="0" err="1">
                <a:latin typeface="Times New Roman"/>
                <a:ea typeface="+mn-ea"/>
                <a:cs typeface="Times New Roman"/>
              </a:rPr>
              <a:t>hình</a:t>
            </a:r>
            <a:r>
              <a:rPr lang="en-US" sz="2000" kern="1200" dirty="0">
                <a:latin typeface="Times New Roman"/>
                <a:ea typeface="+mn-ea"/>
                <a:cs typeface="Times New Roman"/>
              </a:rPr>
              <a:t> </a:t>
            </a:r>
            <a:r>
              <a:rPr lang="en-US" sz="2000" kern="1200" dirty="0" err="1">
                <a:latin typeface="Times New Roman"/>
                <a:ea typeface="+mn-ea"/>
                <a:cs typeface="Times New Roman"/>
              </a:rPr>
              <a:t>dạng</a:t>
            </a:r>
            <a:r>
              <a:rPr lang="en-US" sz="2000" kern="1200" dirty="0">
                <a:latin typeface="Times New Roman"/>
                <a:ea typeface="+mn-ea"/>
                <a:cs typeface="Times New Roman"/>
              </a:rPr>
              <a:t> </a:t>
            </a:r>
            <a:r>
              <a:rPr lang="en-US" sz="2000" kern="1200" dirty="0" err="1">
                <a:latin typeface="Times New Roman"/>
                <a:ea typeface="+mn-ea"/>
                <a:cs typeface="Times New Roman"/>
              </a:rPr>
              <a:t>của</a:t>
            </a:r>
            <a:r>
              <a:rPr lang="en-US" sz="2000" kern="1200" dirty="0">
                <a:latin typeface="Times New Roman"/>
                <a:ea typeface="+mn-ea"/>
                <a:cs typeface="Times New Roman"/>
              </a:rPr>
              <a:t> </a:t>
            </a:r>
            <a:r>
              <a:rPr lang="en-US" sz="2000" kern="1200" dirty="0" err="1">
                <a:latin typeface="Times New Roman"/>
                <a:ea typeface="+mn-ea"/>
                <a:cs typeface="Times New Roman"/>
              </a:rPr>
              <a:t>các</a:t>
            </a:r>
            <a:r>
              <a:rPr lang="en-US" sz="2000" kern="1200" dirty="0">
                <a:latin typeface="Times New Roman"/>
                <a:ea typeface="+mn-ea"/>
                <a:cs typeface="Times New Roman"/>
              </a:rPr>
              <a:t> </a:t>
            </a:r>
            <a:r>
              <a:rPr lang="en-US" sz="2000" kern="1200" dirty="0" err="1">
                <a:latin typeface="Times New Roman"/>
                <a:ea typeface="+mn-ea"/>
                <a:cs typeface="Times New Roman"/>
              </a:rPr>
              <a:t>vật</a:t>
            </a:r>
            <a:r>
              <a:rPr lang="en-US" sz="2000" kern="1200" dirty="0">
                <a:latin typeface="Times New Roman"/>
                <a:ea typeface="+mn-ea"/>
                <a:cs typeface="Times New Roman"/>
              </a:rPr>
              <a:t> </a:t>
            </a:r>
            <a:r>
              <a:rPr lang="en-US" sz="2000" kern="1200" dirty="0" err="1">
                <a:latin typeface="Times New Roman"/>
                <a:ea typeface="+mn-ea"/>
                <a:cs typeface="Times New Roman"/>
              </a:rPr>
              <a:t>cản</a:t>
            </a:r>
            <a:r>
              <a:rPr lang="en-US" sz="2000" kern="1200" dirty="0">
                <a:latin typeface="Times New Roman"/>
                <a:ea typeface="+mn-ea"/>
                <a:cs typeface="Times New Roman"/>
              </a:rPr>
              <a:t> </a:t>
            </a:r>
            <a:r>
              <a:rPr lang="en-US" sz="2000" kern="1200" dirty="0" err="1">
                <a:latin typeface="Times New Roman"/>
                <a:ea typeface="+mn-ea"/>
                <a:cs typeface="Times New Roman"/>
              </a:rPr>
              <a:t>trong</a:t>
            </a:r>
            <a:r>
              <a:rPr lang="en-US" sz="2000" kern="1200" dirty="0">
                <a:latin typeface="Times New Roman"/>
                <a:ea typeface="+mn-ea"/>
                <a:cs typeface="Times New Roman"/>
              </a:rPr>
              <a:t> </a:t>
            </a:r>
            <a:r>
              <a:rPr lang="en-US" sz="2000" kern="1200" dirty="0" err="1">
                <a:latin typeface="Times New Roman"/>
                <a:ea typeface="+mn-ea"/>
                <a:cs typeface="Times New Roman"/>
              </a:rPr>
              <a:t>môi</a:t>
            </a:r>
            <a:r>
              <a:rPr lang="en-US" sz="2000" kern="1200" dirty="0">
                <a:latin typeface="Times New Roman"/>
                <a:ea typeface="+mn-ea"/>
                <a:cs typeface="Times New Roman"/>
              </a:rPr>
              <a:t> </a:t>
            </a:r>
            <a:r>
              <a:rPr lang="en-US" sz="2000" kern="1200" dirty="0" err="1">
                <a:latin typeface="Times New Roman"/>
                <a:ea typeface="+mn-ea"/>
                <a:cs typeface="Times New Roman"/>
              </a:rPr>
              <a:t>trường</a:t>
            </a:r>
            <a:r>
              <a:rPr lang="en-US" sz="2000" kern="1200" dirty="0">
                <a:latin typeface="Times New Roman"/>
                <a:ea typeface="+mn-ea"/>
                <a:cs typeface="Times New Roman"/>
              </a:rPr>
              <a:t>.</a:t>
            </a:r>
            <a:endParaRPr lang="en-US" sz="2000" kern="1200">
              <a:latin typeface="Times New Roman" panose="02020603050405020304" pitchFamily="18" charset="0"/>
              <a:cs typeface="Times New Roman" panose="02020603050405020304" pitchFamily="18" charset="0"/>
            </a:endParaRPr>
          </a:p>
          <a:p>
            <a:pPr algn="just" defTabSz="397764">
              <a:spcAft>
                <a:spcPts val="600"/>
              </a:spcAft>
            </a:pPr>
            <a:endParaRPr lang="en-US" sz="2000" kern="1200">
              <a:solidFill>
                <a:schemeClr val="tx1"/>
              </a:solidFill>
              <a:latin typeface="Times New Roman"/>
              <a:ea typeface="+mn-ea"/>
              <a:cs typeface="Times New Roman"/>
            </a:endParaRPr>
          </a:p>
          <a:p>
            <a:pPr algn="just">
              <a:spcAft>
                <a:spcPts val="600"/>
              </a:spcAft>
            </a:pPr>
            <a:endParaRPr lang="en-US" sz="2000">
              <a:latin typeface="Times New Roman"/>
              <a:cs typeface="Times New Roman"/>
            </a:endParaRPr>
          </a:p>
        </p:txBody>
      </p:sp>
      <p:pic>
        <p:nvPicPr>
          <p:cNvPr id="2" name="Picture 2">
            <a:extLst>
              <a:ext uri="{FF2B5EF4-FFF2-40B4-BE49-F238E27FC236}">
                <a16:creationId xmlns:a16="http://schemas.microsoft.com/office/drawing/2014/main" id="{3D69FBFD-2FBC-70F5-03A6-BACAD0CB6ECE}"/>
              </a:ext>
            </a:extLst>
          </p:cNvPr>
          <p:cNvPicPr>
            <a:picLocks noChangeAspect="1"/>
          </p:cNvPicPr>
          <p:nvPr/>
        </p:nvPicPr>
        <p:blipFill>
          <a:blip r:embed="rId6"/>
          <a:stretch>
            <a:fillRect/>
          </a:stretch>
        </p:blipFill>
        <p:spPr>
          <a:xfrm>
            <a:off x="8799706" y="1358153"/>
            <a:ext cx="3178613" cy="1751925"/>
          </a:xfrm>
          <a:prstGeom prst="rect">
            <a:avLst/>
          </a:prstGeom>
        </p:spPr>
      </p:pic>
      <p:pic>
        <p:nvPicPr>
          <p:cNvPr id="3" name="Picture 3">
            <a:extLst>
              <a:ext uri="{FF2B5EF4-FFF2-40B4-BE49-F238E27FC236}">
                <a16:creationId xmlns:a16="http://schemas.microsoft.com/office/drawing/2014/main" id="{1A7CC108-0516-3457-B0C9-ACCEA14C4A10}"/>
              </a:ext>
            </a:extLst>
          </p:cNvPr>
          <p:cNvPicPr>
            <a:picLocks noChangeAspect="1"/>
          </p:cNvPicPr>
          <p:nvPr/>
        </p:nvPicPr>
        <p:blipFill>
          <a:blip r:embed="rId7"/>
          <a:stretch>
            <a:fillRect/>
          </a:stretch>
        </p:blipFill>
        <p:spPr>
          <a:xfrm>
            <a:off x="8802781" y="3624031"/>
            <a:ext cx="3189818" cy="2134016"/>
          </a:xfrm>
          <a:prstGeom prst="rect">
            <a:avLst/>
          </a:prstGeom>
        </p:spPr>
      </p:pic>
      <p:sp>
        <p:nvSpPr>
          <p:cNvPr id="5" name="TextBox 4">
            <a:extLst>
              <a:ext uri="{FF2B5EF4-FFF2-40B4-BE49-F238E27FC236}">
                <a16:creationId xmlns:a16="http://schemas.microsoft.com/office/drawing/2014/main" id="{54C8C9A4-3DA5-F358-727E-21366C5B179D}"/>
              </a:ext>
            </a:extLst>
          </p:cNvPr>
          <p:cNvSpPr txBox="1"/>
          <p:nvPr/>
        </p:nvSpPr>
        <p:spPr>
          <a:xfrm>
            <a:off x="4512756" y="3622484"/>
            <a:ext cx="4102512" cy="3708708"/>
          </a:xfrm>
          <a:prstGeom prst="rect">
            <a:avLst/>
          </a:prstGeom>
          <a:noFill/>
        </p:spPr>
        <p:txBody>
          <a:bodyPr wrap="square" lIns="91440" tIns="45720" rIns="91440" bIns="45720" rtlCol="0" anchor="t">
            <a:spAutoFit/>
          </a:bodyPr>
          <a:lstStyle/>
          <a:p>
            <a:pPr algn="just" defTabSz="397764">
              <a:spcAft>
                <a:spcPts val="600"/>
              </a:spcAft>
            </a:pPr>
            <a:r>
              <a:rPr lang="en-US" sz="2000" kern="1200" dirty="0" err="1">
                <a:latin typeface="Times New Roman"/>
                <a:ea typeface="+mn-ea"/>
                <a:cs typeface="Times New Roman"/>
              </a:rPr>
              <a:t>Bước</a:t>
            </a:r>
            <a:r>
              <a:rPr lang="en-US" sz="2000" kern="1200" dirty="0">
                <a:latin typeface="Times New Roman"/>
                <a:ea typeface="+mn-ea"/>
                <a:cs typeface="Times New Roman"/>
              </a:rPr>
              <a:t> 2</a:t>
            </a:r>
            <a:r>
              <a:rPr lang="en-US" sz="2000" b="1" kern="1200" dirty="0">
                <a:latin typeface="Times New Roman"/>
                <a:ea typeface="+mn-ea"/>
                <a:cs typeface="Times New Roman"/>
              </a:rPr>
              <a:t>: </a:t>
            </a:r>
            <a:r>
              <a:rPr lang="en-US" sz="2000" b="1" kern="1200" dirty="0" err="1">
                <a:latin typeface="Times New Roman"/>
                <a:ea typeface="+mn-ea"/>
                <a:cs typeface="Times New Roman"/>
              </a:rPr>
              <a:t>Phân</a:t>
            </a:r>
            <a:r>
              <a:rPr lang="en-US" sz="2000" b="1" kern="1200" dirty="0">
                <a:latin typeface="Times New Roman"/>
                <a:ea typeface="+mn-ea"/>
                <a:cs typeface="Times New Roman"/>
              </a:rPr>
              <a:t> </a:t>
            </a:r>
            <a:r>
              <a:rPr lang="en-US" sz="2000" b="1" kern="1200" dirty="0" err="1">
                <a:latin typeface="Times New Roman"/>
                <a:ea typeface="+mn-ea"/>
                <a:cs typeface="Times New Roman"/>
              </a:rPr>
              <a:t>tích</a:t>
            </a:r>
            <a:r>
              <a:rPr lang="en-US" sz="2000" b="1" kern="1200" dirty="0">
                <a:latin typeface="Times New Roman"/>
                <a:ea typeface="+mn-ea"/>
                <a:cs typeface="Times New Roman"/>
              </a:rPr>
              <a:t> </a:t>
            </a:r>
            <a:r>
              <a:rPr lang="en-US" sz="2000" b="1" kern="1200" dirty="0" err="1">
                <a:latin typeface="Times New Roman"/>
                <a:ea typeface="+mn-ea"/>
                <a:cs typeface="Times New Roman"/>
              </a:rPr>
              <a:t>dữ</a:t>
            </a:r>
            <a:r>
              <a:rPr lang="en-US" sz="2000" b="1" kern="1200" dirty="0">
                <a:latin typeface="Times New Roman"/>
                <a:ea typeface="+mn-ea"/>
                <a:cs typeface="Times New Roman"/>
              </a:rPr>
              <a:t> </a:t>
            </a:r>
            <a:r>
              <a:rPr lang="en-US" sz="2000" b="1" kern="1200" dirty="0" err="1">
                <a:latin typeface="Times New Roman"/>
                <a:ea typeface="+mn-ea"/>
                <a:cs typeface="Times New Roman"/>
              </a:rPr>
              <a:t>liệu</a:t>
            </a:r>
            <a:r>
              <a:rPr lang="en-US" sz="2000" kern="1200" dirty="0">
                <a:latin typeface="Times New Roman"/>
                <a:ea typeface="+mn-ea"/>
                <a:cs typeface="Times New Roman"/>
              </a:rPr>
              <a:t> </a:t>
            </a:r>
            <a:endParaRPr lang="en-US" sz="2000" dirty="0" err="1">
              <a:latin typeface="Century Gothic" panose="020B0502020202020204"/>
              <a:cs typeface="Times New Roman"/>
            </a:endParaRPr>
          </a:p>
          <a:p>
            <a:pPr marL="285750" indent="-285750" algn="just" defTabSz="397764">
              <a:spcAft>
                <a:spcPts val="600"/>
              </a:spcAft>
              <a:buFont typeface="Arial"/>
              <a:buChar char="•"/>
            </a:pPr>
            <a:r>
              <a:rPr lang="en-US" sz="2000" kern="1200" dirty="0" err="1">
                <a:latin typeface="Times New Roman"/>
                <a:ea typeface="+mn-ea"/>
                <a:cs typeface="Times New Roman"/>
              </a:rPr>
              <a:t>Hệ</a:t>
            </a:r>
            <a:r>
              <a:rPr lang="en-US" sz="2000" kern="1200" dirty="0">
                <a:latin typeface="Times New Roman"/>
                <a:ea typeface="+mn-ea"/>
                <a:cs typeface="Times New Roman"/>
              </a:rPr>
              <a:t> </a:t>
            </a:r>
            <a:r>
              <a:rPr lang="en-US" sz="2000" kern="1200" dirty="0" err="1">
                <a:latin typeface="Times New Roman"/>
                <a:ea typeface="+mn-ea"/>
                <a:cs typeface="Times New Roman"/>
              </a:rPr>
              <a:t>thống</a:t>
            </a:r>
            <a:r>
              <a:rPr lang="en-US" sz="2000" kern="1200" dirty="0">
                <a:latin typeface="Times New Roman"/>
                <a:ea typeface="+mn-ea"/>
                <a:cs typeface="Times New Roman"/>
              </a:rPr>
              <a:t> </a:t>
            </a:r>
            <a:r>
              <a:rPr lang="en-US" sz="2000" kern="1200" dirty="0" err="1">
                <a:latin typeface="Times New Roman"/>
                <a:ea typeface="+mn-ea"/>
                <a:cs typeface="Times New Roman"/>
              </a:rPr>
              <a:t>sẽ</a:t>
            </a:r>
            <a:r>
              <a:rPr lang="en-US" sz="2000" kern="1200" dirty="0">
                <a:latin typeface="Times New Roman"/>
                <a:ea typeface="+mn-ea"/>
                <a:cs typeface="Times New Roman"/>
              </a:rPr>
              <a:t> </a:t>
            </a:r>
            <a:r>
              <a:rPr lang="en-US" sz="2000" kern="1200" dirty="0" err="1">
                <a:latin typeface="Times New Roman"/>
                <a:ea typeface="+mn-ea"/>
                <a:cs typeface="Times New Roman"/>
              </a:rPr>
              <a:t>sử</a:t>
            </a:r>
            <a:r>
              <a:rPr lang="en-US" sz="2000" kern="1200" dirty="0">
                <a:latin typeface="Times New Roman"/>
                <a:ea typeface="+mn-ea"/>
                <a:cs typeface="Times New Roman"/>
              </a:rPr>
              <a:t> </a:t>
            </a:r>
            <a:r>
              <a:rPr lang="en-US" sz="2000" kern="1200" dirty="0" err="1">
                <a:latin typeface="Times New Roman"/>
                <a:ea typeface="+mn-ea"/>
                <a:cs typeface="Times New Roman"/>
              </a:rPr>
              <a:t>dụng</a:t>
            </a:r>
            <a:r>
              <a:rPr lang="en-US" sz="2000" kern="1200" dirty="0">
                <a:latin typeface="Times New Roman"/>
                <a:ea typeface="+mn-ea"/>
                <a:cs typeface="Times New Roman"/>
              </a:rPr>
              <a:t> </a:t>
            </a:r>
            <a:r>
              <a:rPr lang="en-US" sz="2000" kern="1200" dirty="0" err="1">
                <a:latin typeface="Times New Roman"/>
                <a:ea typeface="+mn-ea"/>
                <a:cs typeface="Times New Roman"/>
              </a:rPr>
              <a:t>các</a:t>
            </a:r>
            <a:r>
              <a:rPr lang="en-US" sz="2000" kern="1200" dirty="0">
                <a:latin typeface="Times New Roman"/>
                <a:ea typeface="+mn-ea"/>
                <a:cs typeface="Times New Roman"/>
              </a:rPr>
              <a:t> </a:t>
            </a:r>
            <a:r>
              <a:rPr lang="en-US" sz="2000" kern="1200" dirty="0" err="1">
                <a:latin typeface="Times New Roman"/>
                <a:ea typeface="+mn-ea"/>
                <a:cs typeface="Times New Roman"/>
              </a:rPr>
              <a:t>thuật</a:t>
            </a:r>
            <a:r>
              <a:rPr lang="en-US" sz="2000" kern="1200" dirty="0">
                <a:latin typeface="Times New Roman"/>
                <a:ea typeface="+mn-ea"/>
                <a:cs typeface="Times New Roman"/>
              </a:rPr>
              <a:t> </a:t>
            </a:r>
            <a:r>
              <a:rPr lang="en-US" sz="2000" kern="1200" dirty="0" err="1">
                <a:latin typeface="Times New Roman"/>
                <a:ea typeface="+mn-ea"/>
                <a:cs typeface="Times New Roman"/>
              </a:rPr>
              <a:t>toán</a:t>
            </a:r>
            <a:r>
              <a:rPr lang="en-US" sz="2000" kern="1200" dirty="0">
                <a:latin typeface="Times New Roman"/>
                <a:ea typeface="+mn-ea"/>
                <a:cs typeface="Times New Roman"/>
              </a:rPr>
              <a:t> </a:t>
            </a:r>
            <a:r>
              <a:rPr lang="en-US" sz="2000" kern="1200" dirty="0" err="1">
                <a:latin typeface="Times New Roman"/>
                <a:ea typeface="+mn-ea"/>
                <a:cs typeface="Times New Roman"/>
              </a:rPr>
              <a:t>xử</a:t>
            </a:r>
            <a:r>
              <a:rPr lang="en-US" sz="2000" kern="1200" dirty="0">
                <a:latin typeface="Times New Roman"/>
                <a:ea typeface="+mn-ea"/>
                <a:cs typeface="Times New Roman"/>
              </a:rPr>
              <a:t> </a:t>
            </a:r>
            <a:r>
              <a:rPr lang="en-US" sz="2000" kern="1200" dirty="0" err="1">
                <a:latin typeface="Times New Roman"/>
                <a:ea typeface="+mn-ea"/>
                <a:cs typeface="Times New Roman"/>
              </a:rPr>
              <a:t>lý</a:t>
            </a:r>
            <a:r>
              <a:rPr lang="en-US" sz="2000" kern="1200" dirty="0">
                <a:latin typeface="Times New Roman"/>
                <a:ea typeface="+mn-ea"/>
                <a:cs typeface="Times New Roman"/>
              </a:rPr>
              <a:t> </a:t>
            </a:r>
            <a:r>
              <a:rPr lang="en-US" sz="2000" kern="1200" dirty="0" err="1">
                <a:latin typeface="Times New Roman"/>
                <a:ea typeface="+mn-ea"/>
                <a:cs typeface="Times New Roman"/>
              </a:rPr>
              <a:t>ảnh</a:t>
            </a:r>
            <a:r>
              <a:rPr lang="en-US" sz="2000" kern="1200" dirty="0">
                <a:latin typeface="Times New Roman"/>
                <a:ea typeface="+mn-ea"/>
                <a:cs typeface="Times New Roman"/>
              </a:rPr>
              <a:t> </a:t>
            </a:r>
            <a:r>
              <a:rPr lang="en-US" sz="2000" kern="1200" dirty="0" err="1">
                <a:latin typeface="Times New Roman"/>
                <a:ea typeface="+mn-ea"/>
                <a:cs typeface="Times New Roman"/>
              </a:rPr>
              <a:t>và</a:t>
            </a:r>
            <a:r>
              <a:rPr lang="en-US" sz="2000" kern="1200" dirty="0">
                <a:latin typeface="Times New Roman"/>
                <a:ea typeface="+mn-ea"/>
                <a:cs typeface="Times New Roman"/>
              </a:rPr>
              <a:t> </a:t>
            </a:r>
            <a:r>
              <a:rPr lang="en-US" sz="2000" kern="1200" dirty="0" err="1">
                <a:latin typeface="Times New Roman"/>
                <a:ea typeface="+mn-ea"/>
                <a:cs typeface="Times New Roman"/>
              </a:rPr>
              <a:t>xử</a:t>
            </a:r>
            <a:r>
              <a:rPr lang="en-US" sz="2000" kern="1200" dirty="0">
                <a:latin typeface="Times New Roman"/>
                <a:ea typeface="+mn-ea"/>
                <a:cs typeface="Times New Roman"/>
              </a:rPr>
              <a:t> </a:t>
            </a:r>
            <a:r>
              <a:rPr lang="en-US" sz="2000" kern="1200" dirty="0" err="1">
                <a:latin typeface="Times New Roman"/>
                <a:ea typeface="+mn-ea"/>
                <a:cs typeface="Times New Roman"/>
              </a:rPr>
              <a:t>lý</a:t>
            </a:r>
            <a:r>
              <a:rPr lang="en-US" sz="2000" kern="1200" dirty="0">
                <a:latin typeface="Times New Roman"/>
                <a:ea typeface="+mn-ea"/>
                <a:cs typeface="Times New Roman"/>
              </a:rPr>
              <a:t> </a:t>
            </a:r>
            <a:r>
              <a:rPr lang="en-US" sz="2000" kern="1200" dirty="0" err="1">
                <a:latin typeface="Times New Roman"/>
                <a:ea typeface="+mn-ea"/>
                <a:cs typeface="Times New Roman"/>
              </a:rPr>
              <a:t>tín</a:t>
            </a:r>
            <a:r>
              <a:rPr lang="en-US" sz="2000" kern="1200" dirty="0">
                <a:latin typeface="Times New Roman"/>
                <a:ea typeface="+mn-ea"/>
                <a:cs typeface="Times New Roman"/>
              </a:rPr>
              <a:t> </a:t>
            </a:r>
            <a:r>
              <a:rPr lang="en-US" sz="2000" kern="1200" dirty="0" err="1">
                <a:latin typeface="Times New Roman"/>
                <a:ea typeface="+mn-ea"/>
                <a:cs typeface="Times New Roman"/>
              </a:rPr>
              <a:t>hiệu</a:t>
            </a:r>
            <a:r>
              <a:rPr lang="en-US" sz="2000" kern="1200" dirty="0">
                <a:latin typeface="Times New Roman"/>
                <a:ea typeface="+mn-ea"/>
                <a:cs typeface="Times New Roman"/>
              </a:rPr>
              <a:t> </a:t>
            </a:r>
            <a:r>
              <a:rPr lang="en-US" sz="2000" kern="1200" dirty="0" err="1">
                <a:latin typeface="Times New Roman"/>
                <a:ea typeface="+mn-ea"/>
                <a:cs typeface="Times New Roman"/>
              </a:rPr>
              <a:t>để</a:t>
            </a:r>
            <a:r>
              <a:rPr lang="en-US" sz="2000" kern="1200" dirty="0">
                <a:latin typeface="Times New Roman"/>
                <a:ea typeface="+mn-ea"/>
                <a:cs typeface="Times New Roman"/>
              </a:rPr>
              <a:t> </a:t>
            </a:r>
            <a:r>
              <a:rPr lang="en-US" sz="2000" kern="1200" dirty="0" err="1">
                <a:latin typeface="Times New Roman"/>
                <a:ea typeface="+mn-ea"/>
                <a:cs typeface="Times New Roman"/>
              </a:rPr>
              <a:t>phân</a:t>
            </a:r>
            <a:r>
              <a:rPr lang="en-US" sz="2000" kern="1200" dirty="0">
                <a:latin typeface="Times New Roman"/>
                <a:ea typeface="+mn-ea"/>
                <a:cs typeface="Times New Roman"/>
              </a:rPr>
              <a:t> </a:t>
            </a:r>
            <a:r>
              <a:rPr lang="en-US" sz="2000" kern="1200" dirty="0" err="1">
                <a:latin typeface="Times New Roman"/>
                <a:ea typeface="+mn-ea"/>
                <a:cs typeface="Times New Roman"/>
              </a:rPr>
              <a:t>tích</a:t>
            </a:r>
            <a:r>
              <a:rPr lang="en-US" sz="2000" kern="1200" dirty="0">
                <a:latin typeface="Times New Roman"/>
                <a:ea typeface="+mn-ea"/>
                <a:cs typeface="Times New Roman"/>
              </a:rPr>
              <a:t> </a:t>
            </a:r>
            <a:r>
              <a:rPr lang="en-US" sz="2000" kern="1200" dirty="0" err="1">
                <a:latin typeface="Times New Roman"/>
                <a:ea typeface="+mn-ea"/>
                <a:cs typeface="Times New Roman"/>
              </a:rPr>
              <a:t>dữ</a:t>
            </a:r>
            <a:r>
              <a:rPr lang="en-US" sz="2000" kern="1200" dirty="0">
                <a:latin typeface="Times New Roman"/>
                <a:ea typeface="+mn-ea"/>
                <a:cs typeface="Times New Roman"/>
              </a:rPr>
              <a:t> </a:t>
            </a:r>
            <a:r>
              <a:rPr lang="en-US" sz="2000" kern="1200" dirty="0" err="1">
                <a:latin typeface="Times New Roman"/>
                <a:ea typeface="+mn-ea"/>
                <a:cs typeface="Times New Roman"/>
              </a:rPr>
              <a:t>liệu</a:t>
            </a:r>
            <a:r>
              <a:rPr lang="en-US" sz="2000" kern="1200" dirty="0">
                <a:latin typeface="Times New Roman"/>
                <a:ea typeface="+mn-ea"/>
                <a:cs typeface="Times New Roman"/>
              </a:rPr>
              <a:t> </a:t>
            </a:r>
            <a:r>
              <a:rPr lang="en-US" sz="2000" kern="1200" dirty="0" err="1">
                <a:latin typeface="Times New Roman"/>
                <a:ea typeface="+mn-ea"/>
                <a:cs typeface="Times New Roman"/>
              </a:rPr>
              <a:t>thu</a:t>
            </a:r>
            <a:r>
              <a:rPr lang="en-US" sz="2000" kern="1200" dirty="0">
                <a:latin typeface="Times New Roman"/>
                <a:ea typeface="+mn-ea"/>
                <a:cs typeface="Times New Roman"/>
              </a:rPr>
              <a:t> </a:t>
            </a:r>
            <a:r>
              <a:rPr lang="en-US" sz="2000" kern="1200" dirty="0" err="1">
                <a:latin typeface="Times New Roman"/>
                <a:ea typeface="+mn-ea"/>
                <a:cs typeface="Times New Roman"/>
              </a:rPr>
              <a:t>thập</a:t>
            </a:r>
            <a:r>
              <a:rPr lang="en-US" sz="2000" kern="1200" dirty="0">
                <a:latin typeface="Times New Roman"/>
                <a:ea typeface="+mn-ea"/>
                <a:cs typeface="Times New Roman"/>
              </a:rPr>
              <a:t> </a:t>
            </a:r>
            <a:r>
              <a:rPr lang="en-US" sz="2000" kern="1200" dirty="0" err="1">
                <a:latin typeface="Times New Roman"/>
                <a:ea typeface="+mn-ea"/>
                <a:cs typeface="Times New Roman"/>
              </a:rPr>
              <a:t>được</a:t>
            </a:r>
            <a:r>
              <a:rPr lang="en-US" sz="2000" kern="1200" dirty="0">
                <a:latin typeface="Times New Roman"/>
                <a:ea typeface="+mn-ea"/>
                <a:cs typeface="Times New Roman"/>
              </a:rPr>
              <a:t> </a:t>
            </a:r>
            <a:r>
              <a:rPr lang="en-US" sz="2000" kern="1200" dirty="0" err="1">
                <a:latin typeface="Times New Roman"/>
                <a:ea typeface="+mn-ea"/>
                <a:cs typeface="Times New Roman"/>
              </a:rPr>
              <a:t>từ</a:t>
            </a:r>
            <a:r>
              <a:rPr lang="en-US" sz="2000" kern="1200" dirty="0">
                <a:latin typeface="Times New Roman"/>
                <a:ea typeface="+mn-ea"/>
                <a:cs typeface="Times New Roman"/>
              </a:rPr>
              <a:t> </a:t>
            </a:r>
            <a:r>
              <a:rPr lang="en-US" sz="2000" kern="1200" dirty="0" err="1">
                <a:latin typeface="Times New Roman"/>
                <a:ea typeface="+mn-ea"/>
                <a:cs typeface="Times New Roman"/>
              </a:rPr>
              <a:t>các</a:t>
            </a:r>
            <a:r>
              <a:rPr lang="en-US" sz="2000" kern="1200" dirty="0">
                <a:latin typeface="Times New Roman"/>
                <a:ea typeface="+mn-ea"/>
                <a:cs typeface="Times New Roman"/>
              </a:rPr>
              <a:t> </a:t>
            </a:r>
            <a:r>
              <a:rPr lang="en-US" sz="2000" kern="1200" dirty="0" err="1">
                <a:latin typeface="Times New Roman"/>
                <a:ea typeface="+mn-ea"/>
                <a:cs typeface="Times New Roman"/>
              </a:rPr>
              <a:t>cảm</a:t>
            </a:r>
            <a:r>
              <a:rPr lang="en-US" sz="2000" kern="1200" dirty="0">
                <a:latin typeface="Times New Roman"/>
                <a:ea typeface="+mn-ea"/>
                <a:cs typeface="Times New Roman"/>
              </a:rPr>
              <a:t> </a:t>
            </a:r>
            <a:r>
              <a:rPr lang="en-US" sz="2000" kern="1200" dirty="0" err="1">
                <a:latin typeface="Times New Roman"/>
                <a:ea typeface="+mn-ea"/>
                <a:cs typeface="Times New Roman"/>
              </a:rPr>
              <a:t>biến</a:t>
            </a:r>
            <a:r>
              <a:rPr lang="en-US" sz="2000" kern="1200" dirty="0">
                <a:latin typeface="Times New Roman"/>
                <a:ea typeface="+mn-ea"/>
                <a:cs typeface="Times New Roman"/>
              </a:rPr>
              <a:t>. Các </a:t>
            </a:r>
            <a:r>
              <a:rPr lang="en-US" sz="2000" kern="1200" dirty="0" err="1">
                <a:latin typeface="Times New Roman"/>
                <a:ea typeface="+mn-ea"/>
                <a:cs typeface="Times New Roman"/>
              </a:rPr>
              <a:t>thuật</a:t>
            </a:r>
            <a:r>
              <a:rPr lang="en-US" sz="2000" kern="1200" dirty="0">
                <a:latin typeface="Times New Roman"/>
                <a:ea typeface="+mn-ea"/>
                <a:cs typeface="Times New Roman"/>
              </a:rPr>
              <a:t> </a:t>
            </a:r>
            <a:r>
              <a:rPr lang="en-US" sz="2000" kern="1200" dirty="0" err="1">
                <a:latin typeface="Times New Roman"/>
                <a:ea typeface="+mn-ea"/>
                <a:cs typeface="Times New Roman"/>
              </a:rPr>
              <a:t>toán</a:t>
            </a:r>
            <a:r>
              <a:rPr lang="en-US" sz="2000" kern="1200" dirty="0">
                <a:latin typeface="Times New Roman"/>
                <a:ea typeface="+mn-ea"/>
                <a:cs typeface="Times New Roman"/>
              </a:rPr>
              <a:t> </a:t>
            </a:r>
            <a:r>
              <a:rPr lang="en-US" sz="2000" kern="1200" dirty="0" err="1">
                <a:latin typeface="Times New Roman"/>
                <a:ea typeface="+mn-ea"/>
                <a:cs typeface="Times New Roman"/>
              </a:rPr>
              <a:t>này</a:t>
            </a:r>
            <a:r>
              <a:rPr lang="en-US" sz="2000" kern="1200" dirty="0">
                <a:latin typeface="Times New Roman"/>
                <a:ea typeface="+mn-ea"/>
                <a:cs typeface="Times New Roman"/>
              </a:rPr>
              <a:t> bao </a:t>
            </a:r>
            <a:r>
              <a:rPr lang="en-US" sz="2000" kern="1200" dirty="0" err="1">
                <a:latin typeface="Times New Roman"/>
                <a:ea typeface="+mn-ea"/>
                <a:cs typeface="Times New Roman"/>
              </a:rPr>
              <a:t>gồm</a:t>
            </a:r>
            <a:r>
              <a:rPr lang="en-US" sz="2000" kern="1200" dirty="0">
                <a:latin typeface="Times New Roman"/>
                <a:ea typeface="+mn-ea"/>
                <a:cs typeface="Times New Roman"/>
              </a:rPr>
              <a:t> </a:t>
            </a:r>
            <a:r>
              <a:rPr lang="en-US" sz="2000" kern="1200" dirty="0" err="1">
                <a:latin typeface="Times New Roman"/>
                <a:ea typeface="+mn-ea"/>
                <a:cs typeface="Times New Roman"/>
              </a:rPr>
              <a:t>xử</a:t>
            </a:r>
            <a:r>
              <a:rPr lang="en-US" sz="2000" kern="1200" dirty="0">
                <a:latin typeface="Times New Roman"/>
                <a:ea typeface="+mn-ea"/>
                <a:cs typeface="Times New Roman"/>
              </a:rPr>
              <a:t> </a:t>
            </a:r>
            <a:r>
              <a:rPr lang="en-US" sz="2000" kern="1200" dirty="0" err="1">
                <a:latin typeface="Times New Roman"/>
                <a:ea typeface="+mn-ea"/>
                <a:cs typeface="Times New Roman"/>
              </a:rPr>
              <a:t>lý</a:t>
            </a:r>
            <a:r>
              <a:rPr lang="en-US" sz="2000" kern="1200" dirty="0">
                <a:latin typeface="Times New Roman"/>
                <a:ea typeface="+mn-ea"/>
                <a:cs typeface="Times New Roman"/>
              </a:rPr>
              <a:t> </a:t>
            </a:r>
            <a:r>
              <a:rPr lang="en-US" sz="2000" kern="1200" dirty="0" err="1">
                <a:latin typeface="Times New Roman"/>
                <a:ea typeface="+mn-ea"/>
                <a:cs typeface="Times New Roman"/>
              </a:rPr>
              <a:t>ảnh</a:t>
            </a:r>
            <a:r>
              <a:rPr lang="en-US" sz="2000" kern="1200" dirty="0">
                <a:latin typeface="Times New Roman"/>
                <a:ea typeface="+mn-ea"/>
                <a:cs typeface="Times New Roman"/>
              </a:rPr>
              <a:t> </a:t>
            </a:r>
            <a:r>
              <a:rPr lang="en-US" sz="2000" kern="1200" dirty="0" err="1">
                <a:latin typeface="Times New Roman"/>
                <a:ea typeface="+mn-ea"/>
                <a:cs typeface="Times New Roman"/>
              </a:rPr>
              <a:t>để</a:t>
            </a:r>
            <a:r>
              <a:rPr lang="en-US" sz="2000" kern="1200" dirty="0">
                <a:latin typeface="Times New Roman"/>
                <a:ea typeface="+mn-ea"/>
                <a:cs typeface="Times New Roman"/>
              </a:rPr>
              <a:t> </a:t>
            </a:r>
            <a:r>
              <a:rPr lang="en-US" sz="2000" kern="1200" dirty="0" err="1">
                <a:latin typeface="Times New Roman"/>
                <a:ea typeface="+mn-ea"/>
                <a:cs typeface="Times New Roman"/>
              </a:rPr>
              <a:t>phát</a:t>
            </a:r>
            <a:r>
              <a:rPr lang="en-US" sz="2000" kern="1200" dirty="0">
                <a:latin typeface="Times New Roman"/>
                <a:ea typeface="+mn-ea"/>
                <a:cs typeface="Times New Roman"/>
              </a:rPr>
              <a:t> </a:t>
            </a:r>
            <a:r>
              <a:rPr lang="en-US" sz="2000" kern="1200" dirty="0" err="1">
                <a:latin typeface="Times New Roman"/>
                <a:ea typeface="+mn-ea"/>
                <a:cs typeface="Times New Roman"/>
              </a:rPr>
              <a:t>hiện</a:t>
            </a:r>
            <a:r>
              <a:rPr lang="en-US" sz="2000" kern="1200" dirty="0">
                <a:latin typeface="Times New Roman"/>
                <a:ea typeface="+mn-ea"/>
                <a:cs typeface="Times New Roman"/>
              </a:rPr>
              <a:t> </a:t>
            </a:r>
            <a:r>
              <a:rPr lang="en-US" sz="2000" kern="1200" dirty="0" err="1">
                <a:latin typeface="Times New Roman"/>
                <a:ea typeface="+mn-ea"/>
                <a:cs typeface="Times New Roman"/>
              </a:rPr>
              <a:t>và</a:t>
            </a:r>
            <a:r>
              <a:rPr lang="en-US" sz="2000" kern="1200" dirty="0">
                <a:latin typeface="Times New Roman"/>
                <a:ea typeface="+mn-ea"/>
                <a:cs typeface="Times New Roman"/>
              </a:rPr>
              <a:t> </a:t>
            </a:r>
            <a:r>
              <a:rPr lang="en-US" sz="2000" kern="1200" dirty="0" err="1">
                <a:latin typeface="Times New Roman"/>
                <a:ea typeface="+mn-ea"/>
                <a:cs typeface="Times New Roman"/>
              </a:rPr>
              <a:t>nhận</a:t>
            </a:r>
            <a:r>
              <a:rPr lang="en-US" sz="2000" kern="1200" dirty="0">
                <a:latin typeface="Times New Roman"/>
                <a:ea typeface="+mn-ea"/>
                <a:cs typeface="Times New Roman"/>
              </a:rPr>
              <a:t> </a:t>
            </a:r>
            <a:r>
              <a:rPr lang="en-US" sz="2000" kern="1200" dirty="0" err="1">
                <a:latin typeface="Times New Roman"/>
                <a:ea typeface="+mn-ea"/>
                <a:cs typeface="Times New Roman"/>
              </a:rPr>
              <a:t>dạng</a:t>
            </a:r>
            <a:r>
              <a:rPr lang="en-US" sz="2000" kern="1200" dirty="0">
                <a:latin typeface="Times New Roman"/>
                <a:ea typeface="+mn-ea"/>
                <a:cs typeface="Times New Roman"/>
              </a:rPr>
              <a:t> </a:t>
            </a:r>
            <a:r>
              <a:rPr lang="en-US" sz="2000" kern="1200" dirty="0" err="1">
                <a:latin typeface="Times New Roman"/>
                <a:ea typeface="+mn-ea"/>
                <a:cs typeface="Times New Roman"/>
              </a:rPr>
              <a:t>các</a:t>
            </a:r>
            <a:r>
              <a:rPr lang="en-US" sz="2000" kern="1200" dirty="0">
                <a:latin typeface="Times New Roman"/>
                <a:ea typeface="+mn-ea"/>
                <a:cs typeface="Times New Roman"/>
              </a:rPr>
              <a:t> </a:t>
            </a:r>
            <a:r>
              <a:rPr lang="en-US" sz="2000" kern="1200" dirty="0" err="1">
                <a:latin typeface="Times New Roman"/>
                <a:ea typeface="+mn-ea"/>
                <a:cs typeface="Times New Roman"/>
              </a:rPr>
              <a:t>vật</a:t>
            </a:r>
            <a:r>
              <a:rPr lang="en-US" sz="2000" kern="1200" dirty="0">
                <a:latin typeface="Times New Roman"/>
                <a:ea typeface="+mn-ea"/>
                <a:cs typeface="Times New Roman"/>
              </a:rPr>
              <a:t> </a:t>
            </a:r>
            <a:r>
              <a:rPr lang="en-US" sz="2000" kern="1200" dirty="0" err="1">
                <a:latin typeface="Times New Roman"/>
                <a:ea typeface="+mn-ea"/>
                <a:cs typeface="Times New Roman"/>
              </a:rPr>
              <a:t>cản</a:t>
            </a:r>
            <a:r>
              <a:rPr lang="en-US" sz="2000" kern="1200" dirty="0">
                <a:latin typeface="Times New Roman"/>
                <a:ea typeface="+mn-ea"/>
                <a:cs typeface="Times New Roman"/>
              </a:rPr>
              <a:t>, </a:t>
            </a:r>
            <a:r>
              <a:rPr lang="en-US" sz="2000" kern="1200" dirty="0" err="1">
                <a:latin typeface="Times New Roman"/>
                <a:ea typeface="+mn-ea"/>
                <a:cs typeface="Times New Roman"/>
              </a:rPr>
              <a:t>xử</a:t>
            </a:r>
            <a:r>
              <a:rPr lang="en-US" sz="2000" kern="1200" dirty="0">
                <a:latin typeface="Times New Roman"/>
                <a:ea typeface="+mn-ea"/>
                <a:cs typeface="Times New Roman"/>
              </a:rPr>
              <a:t> </a:t>
            </a:r>
            <a:r>
              <a:rPr lang="en-US" sz="2000" kern="1200" dirty="0" err="1">
                <a:latin typeface="Times New Roman"/>
                <a:ea typeface="+mn-ea"/>
                <a:cs typeface="Times New Roman"/>
              </a:rPr>
              <a:t>lý</a:t>
            </a:r>
            <a:r>
              <a:rPr lang="en-US" sz="2000" kern="1200" dirty="0">
                <a:latin typeface="Times New Roman"/>
                <a:ea typeface="+mn-ea"/>
                <a:cs typeface="Times New Roman"/>
              </a:rPr>
              <a:t> </a:t>
            </a:r>
            <a:r>
              <a:rPr lang="en-US" sz="2000" kern="1200" dirty="0" err="1">
                <a:latin typeface="Times New Roman"/>
                <a:ea typeface="+mn-ea"/>
                <a:cs typeface="Times New Roman"/>
              </a:rPr>
              <a:t>tín</a:t>
            </a:r>
            <a:r>
              <a:rPr lang="en-US" sz="2000" kern="1200" dirty="0">
                <a:latin typeface="Times New Roman"/>
                <a:ea typeface="+mn-ea"/>
                <a:cs typeface="Times New Roman"/>
              </a:rPr>
              <a:t> </a:t>
            </a:r>
            <a:r>
              <a:rPr lang="en-US" sz="2000" kern="1200" dirty="0" err="1">
                <a:latin typeface="Times New Roman"/>
                <a:ea typeface="+mn-ea"/>
                <a:cs typeface="Times New Roman"/>
              </a:rPr>
              <a:t>hiệu</a:t>
            </a:r>
            <a:r>
              <a:rPr lang="en-US" sz="2000" kern="1200" dirty="0">
                <a:latin typeface="Times New Roman"/>
                <a:ea typeface="+mn-ea"/>
                <a:cs typeface="Times New Roman"/>
              </a:rPr>
              <a:t> </a:t>
            </a:r>
            <a:r>
              <a:rPr lang="en-US" sz="2000" kern="1200" dirty="0" err="1">
                <a:latin typeface="Times New Roman"/>
                <a:ea typeface="+mn-ea"/>
                <a:cs typeface="Times New Roman"/>
              </a:rPr>
              <a:t>để</a:t>
            </a:r>
            <a:r>
              <a:rPr lang="en-US" sz="2000" kern="1200" dirty="0">
                <a:latin typeface="Times New Roman"/>
                <a:ea typeface="+mn-ea"/>
                <a:cs typeface="Times New Roman"/>
              </a:rPr>
              <a:t> </a:t>
            </a:r>
            <a:r>
              <a:rPr lang="en-US" sz="2000" kern="1200" dirty="0" err="1">
                <a:latin typeface="Times New Roman"/>
                <a:ea typeface="+mn-ea"/>
                <a:cs typeface="Times New Roman"/>
              </a:rPr>
              <a:t>xác</a:t>
            </a:r>
            <a:r>
              <a:rPr lang="en-US" sz="2000" kern="1200" dirty="0">
                <a:latin typeface="Times New Roman"/>
                <a:ea typeface="+mn-ea"/>
                <a:cs typeface="Times New Roman"/>
              </a:rPr>
              <a:t> </a:t>
            </a:r>
            <a:r>
              <a:rPr lang="en-US" sz="2000" kern="1200" dirty="0" err="1">
                <a:latin typeface="Times New Roman"/>
                <a:ea typeface="+mn-ea"/>
                <a:cs typeface="Times New Roman"/>
              </a:rPr>
              <a:t>định</a:t>
            </a:r>
            <a:r>
              <a:rPr lang="en-US" sz="2000" kern="1200" dirty="0">
                <a:latin typeface="Times New Roman"/>
                <a:ea typeface="+mn-ea"/>
                <a:cs typeface="Times New Roman"/>
              </a:rPr>
              <a:t> </a:t>
            </a:r>
            <a:r>
              <a:rPr lang="en-US" sz="2000" kern="1200" dirty="0" err="1">
                <a:latin typeface="Times New Roman"/>
                <a:ea typeface="+mn-ea"/>
                <a:cs typeface="Times New Roman"/>
              </a:rPr>
              <a:t>khoảng</a:t>
            </a:r>
            <a:r>
              <a:rPr lang="en-US" sz="2000" kern="1200" dirty="0">
                <a:latin typeface="Times New Roman"/>
                <a:ea typeface="+mn-ea"/>
                <a:cs typeface="Times New Roman"/>
              </a:rPr>
              <a:t> </a:t>
            </a:r>
            <a:r>
              <a:rPr lang="en-US" sz="2000" kern="1200" dirty="0" err="1">
                <a:latin typeface="Times New Roman"/>
                <a:ea typeface="+mn-ea"/>
                <a:cs typeface="Times New Roman"/>
              </a:rPr>
              <a:t>cách</a:t>
            </a:r>
            <a:r>
              <a:rPr lang="en-US" sz="2000" kern="1200" dirty="0">
                <a:latin typeface="Times New Roman"/>
                <a:ea typeface="+mn-ea"/>
                <a:cs typeface="Times New Roman"/>
              </a:rPr>
              <a:t> </a:t>
            </a:r>
            <a:r>
              <a:rPr lang="en-US" sz="2000" kern="1200" dirty="0" err="1">
                <a:latin typeface="Times New Roman"/>
                <a:ea typeface="+mn-ea"/>
                <a:cs typeface="Times New Roman"/>
              </a:rPr>
              <a:t>và</a:t>
            </a:r>
            <a:r>
              <a:rPr lang="en-US" sz="2000" kern="1200" dirty="0">
                <a:latin typeface="Times New Roman"/>
                <a:ea typeface="+mn-ea"/>
                <a:cs typeface="Times New Roman"/>
              </a:rPr>
              <a:t> </a:t>
            </a:r>
            <a:r>
              <a:rPr lang="en-US" sz="2000" kern="1200" dirty="0" err="1">
                <a:latin typeface="Times New Roman"/>
                <a:ea typeface="+mn-ea"/>
                <a:cs typeface="Times New Roman"/>
              </a:rPr>
              <a:t>tốc</a:t>
            </a:r>
            <a:r>
              <a:rPr lang="en-US" sz="2000" kern="1200" dirty="0">
                <a:latin typeface="Times New Roman"/>
                <a:ea typeface="+mn-ea"/>
                <a:cs typeface="Times New Roman"/>
              </a:rPr>
              <a:t> </a:t>
            </a:r>
            <a:r>
              <a:rPr lang="en-US" sz="2000" kern="1200" dirty="0" err="1">
                <a:latin typeface="Times New Roman"/>
                <a:ea typeface="+mn-ea"/>
                <a:cs typeface="Times New Roman"/>
              </a:rPr>
              <a:t>độ</a:t>
            </a:r>
            <a:r>
              <a:rPr lang="en-US" sz="2000" kern="1200" dirty="0">
                <a:latin typeface="Times New Roman"/>
                <a:ea typeface="+mn-ea"/>
                <a:cs typeface="Times New Roman"/>
              </a:rPr>
              <a:t> </a:t>
            </a:r>
            <a:r>
              <a:rPr lang="en-US" sz="2000" kern="1200" dirty="0" err="1">
                <a:latin typeface="Times New Roman"/>
                <a:ea typeface="+mn-ea"/>
                <a:cs typeface="Times New Roman"/>
              </a:rPr>
              <a:t>của</a:t>
            </a:r>
            <a:r>
              <a:rPr lang="en-US" sz="2000" kern="1200" dirty="0">
                <a:latin typeface="Times New Roman"/>
                <a:ea typeface="+mn-ea"/>
                <a:cs typeface="Times New Roman"/>
              </a:rPr>
              <a:t> </a:t>
            </a:r>
            <a:r>
              <a:rPr lang="en-US" sz="2000" kern="1200" dirty="0" err="1">
                <a:latin typeface="Times New Roman"/>
                <a:ea typeface="+mn-ea"/>
                <a:cs typeface="Times New Roman"/>
              </a:rPr>
              <a:t>các</a:t>
            </a:r>
            <a:r>
              <a:rPr lang="en-US" sz="2000" kern="1200" dirty="0">
                <a:latin typeface="Times New Roman"/>
                <a:ea typeface="+mn-ea"/>
                <a:cs typeface="Times New Roman"/>
              </a:rPr>
              <a:t> </a:t>
            </a:r>
            <a:r>
              <a:rPr lang="en-US" sz="2000" kern="1200" dirty="0" err="1">
                <a:latin typeface="Times New Roman"/>
                <a:ea typeface="+mn-ea"/>
                <a:cs typeface="Times New Roman"/>
              </a:rPr>
              <a:t>vật</a:t>
            </a:r>
            <a:r>
              <a:rPr lang="en-US" sz="2000" kern="1200" dirty="0">
                <a:latin typeface="Times New Roman"/>
                <a:ea typeface="+mn-ea"/>
                <a:cs typeface="Times New Roman"/>
              </a:rPr>
              <a:t> </a:t>
            </a:r>
            <a:r>
              <a:rPr lang="en-US" sz="2000" kern="1200" dirty="0" err="1">
                <a:latin typeface="Times New Roman"/>
                <a:ea typeface="+mn-ea"/>
                <a:cs typeface="Times New Roman"/>
              </a:rPr>
              <a:t>cản</a:t>
            </a:r>
            <a:endParaRPr lang="en-US" sz="2000" kern="1200" dirty="0" err="1">
              <a:latin typeface="+mn-lt"/>
            </a:endParaRPr>
          </a:p>
          <a:p>
            <a:pPr algn="just" defTabSz="397764">
              <a:spcAft>
                <a:spcPts val="600"/>
              </a:spcAft>
            </a:pPr>
            <a:endParaRPr lang="en-US" sz="2000" kern="1200">
              <a:solidFill>
                <a:schemeClr val="tx1"/>
              </a:solidFill>
              <a:latin typeface="Times New Roman"/>
              <a:ea typeface="+mn-ea"/>
              <a:cs typeface="Times New Roman"/>
            </a:endParaRPr>
          </a:p>
          <a:p>
            <a:pPr algn="just">
              <a:spcAft>
                <a:spcPts val="600"/>
              </a:spcAft>
            </a:pPr>
            <a:endParaRPr lang="en-US" sz="2000">
              <a:latin typeface="Times New Roman"/>
              <a:cs typeface="Times New Roman"/>
            </a:endParaRPr>
          </a:p>
        </p:txBody>
      </p:sp>
    </p:spTree>
    <p:extLst>
      <p:ext uri="{BB962C8B-B14F-4D97-AF65-F5344CB8AC3E}">
        <p14:creationId xmlns:p14="http://schemas.microsoft.com/office/powerpoint/2010/main" val="3601512836"/>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96A86FFF-0DBA-0A24-D49C-57461202457E}"/>
              </a:ext>
            </a:extLst>
          </p:cNvPr>
          <p:cNvSpPr txBox="1"/>
          <p:nvPr/>
        </p:nvSpPr>
        <p:spPr>
          <a:xfrm>
            <a:off x="7881819" y="1866667"/>
            <a:ext cx="3915853" cy="2246769"/>
          </a:xfrm>
          <a:prstGeom prst="rect">
            <a:avLst/>
          </a:prstGeom>
          <a:noFill/>
        </p:spPr>
        <p:txBody>
          <a:bodyPr wrap="square" lIns="91440" tIns="45720" rIns="91440" bIns="45720" rtlCol="0" anchor="t">
            <a:spAutoFit/>
          </a:bodyPr>
          <a:lstStyle/>
          <a:p>
            <a:r>
              <a:rPr lang="en-US" sz="2000" dirty="0" err="1">
                <a:latin typeface="Times New Roman"/>
                <a:cs typeface="Times New Roman"/>
              </a:rPr>
              <a:t>Bước</a:t>
            </a:r>
            <a:r>
              <a:rPr lang="en-US" sz="2000" dirty="0">
                <a:latin typeface="Times New Roman"/>
                <a:cs typeface="Times New Roman"/>
              </a:rPr>
              <a:t> 3: </a:t>
            </a:r>
            <a:r>
              <a:rPr lang="en-US" sz="2000" b="1" dirty="0" err="1">
                <a:latin typeface="Times New Roman"/>
                <a:cs typeface="Times New Roman"/>
              </a:rPr>
              <a:t>Đưa</a:t>
            </a:r>
            <a:r>
              <a:rPr lang="en-US" sz="2000" b="1" dirty="0">
                <a:latin typeface="Times New Roman"/>
                <a:cs typeface="Times New Roman"/>
              </a:rPr>
              <a:t> </a:t>
            </a:r>
            <a:r>
              <a:rPr lang="en-US" sz="2000" b="1" dirty="0" err="1">
                <a:latin typeface="Times New Roman"/>
                <a:cs typeface="Times New Roman"/>
              </a:rPr>
              <a:t>ra</a:t>
            </a:r>
            <a:r>
              <a:rPr lang="en-US" sz="2000" b="1" dirty="0">
                <a:latin typeface="Times New Roman"/>
                <a:cs typeface="Times New Roman"/>
              </a:rPr>
              <a:t> </a:t>
            </a:r>
            <a:r>
              <a:rPr lang="en-US" sz="2000" b="1" dirty="0" err="1">
                <a:latin typeface="Times New Roman"/>
                <a:cs typeface="Times New Roman"/>
              </a:rPr>
              <a:t>quyết</a:t>
            </a:r>
            <a:r>
              <a:rPr lang="en-US" sz="2000" b="1" dirty="0">
                <a:latin typeface="Times New Roman"/>
                <a:cs typeface="Times New Roman"/>
              </a:rPr>
              <a:t> </a:t>
            </a:r>
            <a:r>
              <a:rPr lang="en-US" sz="2000" b="1" dirty="0" err="1">
                <a:latin typeface="Times New Roman"/>
                <a:cs typeface="Times New Roman"/>
              </a:rPr>
              <a:t>định</a:t>
            </a:r>
            <a:endParaRPr lang="en-US" sz="2000" b="1" dirty="0">
              <a:latin typeface="Times New Roman"/>
              <a:cs typeface="Times New Roman"/>
            </a:endParaRPr>
          </a:p>
          <a:p>
            <a:pPr marL="342900" indent="-342900" algn="just">
              <a:buFont typeface="Arial"/>
              <a:buChar char="•"/>
            </a:pPr>
            <a:r>
              <a:rPr lang="en-US" sz="2000" dirty="0" err="1">
                <a:latin typeface="Times New Roman"/>
                <a:cs typeface="Times New Roman"/>
              </a:rPr>
              <a:t>Hệ</a:t>
            </a:r>
            <a:r>
              <a:rPr lang="en-US" sz="2000" dirty="0">
                <a:latin typeface="Times New Roman"/>
                <a:cs typeface="Times New Roman"/>
              </a:rPr>
              <a:t> </a:t>
            </a:r>
            <a:r>
              <a:rPr lang="en-US" sz="2000" dirty="0" err="1">
                <a:latin typeface="Times New Roman"/>
                <a:cs typeface="Times New Roman"/>
              </a:rPr>
              <a:t>thống</a:t>
            </a:r>
            <a:r>
              <a:rPr lang="en-US" sz="2000" dirty="0">
                <a:latin typeface="Times New Roman"/>
                <a:cs typeface="Times New Roman"/>
              </a:rPr>
              <a:t> </a:t>
            </a:r>
            <a:r>
              <a:rPr lang="en-US" sz="2000" dirty="0" err="1">
                <a:latin typeface="Times New Roman"/>
                <a:cs typeface="Times New Roman"/>
              </a:rPr>
              <a:t>sẽ</a:t>
            </a:r>
            <a:r>
              <a:rPr lang="en-US" sz="2000" dirty="0">
                <a:latin typeface="Times New Roman"/>
                <a:cs typeface="Times New Roman"/>
              </a:rPr>
              <a:t> </a:t>
            </a:r>
            <a:r>
              <a:rPr lang="en-US" sz="2000" dirty="0" err="1">
                <a:latin typeface="Times New Roman"/>
                <a:cs typeface="Times New Roman"/>
              </a:rPr>
              <a:t>sử</a:t>
            </a:r>
            <a:r>
              <a:rPr lang="en-US" sz="2000" dirty="0">
                <a:latin typeface="Times New Roman"/>
                <a:cs typeface="Times New Roman"/>
              </a:rPr>
              <a:t> </a:t>
            </a:r>
            <a:r>
              <a:rPr lang="en-US" sz="2000" dirty="0" err="1">
                <a:latin typeface="Times New Roman"/>
                <a:cs typeface="Times New Roman"/>
              </a:rPr>
              <a:t>dụng</a:t>
            </a:r>
            <a:r>
              <a:rPr lang="en-US" sz="2000" dirty="0">
                <a:latin typeface="Times New Roman"/>
                <a:cs typeface="Times New Roman"/>
              </a:rPr>
              <a:t> </a:t>
            </a:r>
            <a:r>
              <a:rPr lang="en-US" sz="2000" dirty="0" err="1">
                <a:latin typeface="Times New Roman"/>
                <a:cs typeface="Times New Roman"/>
              </a:rPr>
              <a:t>các</a:t>
            </a:r>
            <a:r>
              <a:rPr lang="en-US" sz="2000" dirty="0">
                <a:latin typeface="Times New Roman"/>
                <a:cs typeface="Times New Roman"/>
              </a:rPr>
              <a:t> </a:t>
            </a:r>
            <a:r>
              <a:rPr lang="en-US" sz="2000" dirty="0" err="1">
                <a:latin typeface="Times New Roman"/>
                <a:cs typeface="Times New Roman"/>
              </a:rPr>
              <a:t>thuật</a:t>
            </a:r>
            <a:r>
              <a:rPr lang="en-US" sz="2000" dirty="0">
                <a:latin typeface="Times New Roman"/>
                <a:cs typeface="Times New Roman"/>
              </a:rPr>
              <a:t> </a:t>
            </a:r>
            <a:r>
              <a:rPr lang="en-US" sz="2000" dirty="0" err="1">
                <a:latin typeface="Times New Roman"/>
                <a:cs typeface="Times New Roman"/>
              </a:rPr>
              <a:t>toán</a:t>
            </a:r>
            <a:r>
              <a:rPr lang="en-US" sz="2000" dirty="0">
                <a:latin typeface="Times New Roman"/>
                <a:cs typeface="Times New Roman"/>
              </a:rPr>
              <a:t> </a:t>
            </a:r>
            <a:r>
              <a:rPr lang="en-US" sz="2000" dirty="0" err="1">
                <a:latin typeface="Times New Roman"/>
                <a:cs typeface="Times New Roman"/>
              </a:rPr>
              <a:t>học</a:t>
            </a:r>
            <a:r>
              <a:rPr lang="en-US" sz="2000" dirty="0">
                <a:latin typeface="Times New Roman"/>
                <a:cs typeface="Times New Roman"/>
              </a:rPr>
              <a:t> </a:t>
            </a:r>
            <a:r>
              <a:rPr lang="en-US" sz="2000" dirty="0" err="1">
                <a:latin typeface="Times New Roman"/>
                <a:cs typeface="Times New Roman"/>
              </a:rPr>
              <a:t>máy</a:t>
            </a:r>
            <a:r>
              <a:rPr lang="en-US" sz="2000" dirty="0">
                <a:latin typeface="Times New Roman"/>
                <a:cs typeface="Times New Roman"/>
              </a:rPr>
              <a:t> </a:t>
            </a:r>
            <a:r>
              <a:rPr lang="en-US" sz="2000" dirty="0" err="1">
                <a:latin typeface="Times New Roman"/>
                <a:cs typeface="Times New Roman"/>
              </a:rPr>
              <a:t>để</a:t>
            </a:r>
            <a:r>
              <a:rPr lang="en-US" sz="2000" dirty="0">
                <a:latin typeface="Times New Roman"/>
                <a:cs typeface="Times New Roman"/>
              </a:rPr>
              <a:t> </a:t>
            </a:r>
            <a:r>
              <a:rPr lang="en-US" sz="2000" dirty="0" err="1">
                <a:latin typeface="Times New Roman"/>
                <a:cs typeface="Times New Roman"/>
              </a:rPr>
              <a:t>đưa</a:t>
            </a:r>
            <a:r>
              <a:rPr lang="en-US" sz="2000" dirty="0">
                <a:latin typeface="Times New Roman"/>
                <a:cs typeface="Times New Roman"/>
              </a:rPr>
              <a:t> </a:t>
            </a:r>
            <a:r>
              <a:rPr lang="en-US" sz="2000" dirty="0" err="1">
                <a:latin typeface="Times New Roman"/>
                <a:cs typeface="Times New Roman"/>
              </a:rPr>
              <a:t>ra</a:t>
            </a:r>
            <a:r>
              <a:rPr lang="en-US" sz="2000" dirty="0">
                <a:latin typeface="Times New Roman"/>
                <a:cs typeface="Times New Roman"/>
              </a:rPr>
              <a:t> </a:t>
            </a:r>
            <a:r>
              <a:rPr lang="en-US" sz="2000" dirty="0" err="1">
                <a:latin typeface="Times New Roman"/>
                <a:cs typeface="Times New Roman"/>
              </a:rPr>
              <a:t>quyết</a:t>
            </a:r>
            <a:r>
              <a:rPr lang="en-US" sz="2000" dirty="0">
                <a:latin typeface="Times New Roman"/>
                <a:cs typeface="Times New Roman"/>
              </a:rPr>
              <a:t> </a:t>
            </a:r>
            <a:r>
              <a:rPr lang="en-US" sz="2000" dirty="0" err="1">
                <a:latin typeface="Times New Roman"/>
                <a:cs typeface="Times New Roman"/>
              </a:rPr>
              <a:t>định</a:t>
            </a:r>
            <a:r>
              <a:rPr lang="en-US" sz="2000" dirty="0">
                <a:latin typeface="Times New Roman"/>
                <a:cs typeface="Times New Roman"/>
              </a:rPr>
              <a:t> </a:t>
            </a:r>
            <a:r>
              <a:rPr lang="en-US" sz="2000" dirty="0" err="1">
                <a:latin typeface="Times New Roman"/>
                <a:cs typeface="Times New Roman"/>
              </a:rPr>
              <a:t>về</a:t>
            </a:r>
            <a:r>
              <a:rPr lang="en-US" sz="2000" dirty="0">
                <a:latin typeface="Times New Roman"/>
                <a:cs typeface="Times New Roman"/>
              </a:rPr>
              <a:t> </a:t>
            </a:r>
            <a:r>
              <a:rPr lang="en-US" sz="2000" dirty="0" err="1">
                <a:latin typeface="Times New Roman"/>
                <a:cs typeface="Times New Roman"/>
              </a:rPr>
              <a:t>hành</a:t>
            </a:r>
            <a:r>
              <a:rPr lang="en-US" sz="2000" dirty="0">
                <a:latin typeface="Times New Roman"/>
                <a:cs typeface="Times New Roman"/>
              </a:rPr>
              <a:t> </a:t>
            </a:r>
            <a:r>
              <a:rPr lang="en-US" sz="2000" dirty="0" err="1">
                <a:latin typeface="Times New Roman"/>
                <a:cs typeface="Times New Roman"/>
              </a:rPr>
              <a:t>động</a:t>
            </a:r>
            <a:r>
              <a:rPr lang="en-US" sz="2000" dirty="0">
                <a:latin typeface="Times New Roman"/>
                <a:cs typeface="Times New Roman"/>
              </a:rPr>
              <a:t> </a:t>
            </a:r>
            <a:r>
              <a:rPr lang="en-US" sz="2000" dirty="0" err="1">
                <a:latin typeface="Times New Roman"/>
                <a:cs typeface="Times New Roman"/>
              </a:rPr>
              <a:t>tiếp</a:t>
            </a:r>
            <a:r>
              <a:rPr lang="en-US" sz="2000" dirty="0">
                <a:latin typeface="Times New Roman"/>
                <a:cs typeface="Times New Roman"/>
              </a:rPr>
              <a:t> </a:t>
            </a:r>
            <a:r>
              <a:rPr lang="en-US" sz="2000" dirty="0" err="1">
                <a:latin typeface="Times New Roman"/>
                <a:cs typeface="Times New Roman"/>
              </a:rPr>
              <a:t>theo</a:t>
            </a:r>
            <a:r>
              <a:rPr lang="en-US" sz="2000" dirty="0">
                <a:latin typeface="Times New Roman"/>
                <a:cs typeface="Times New Roman"/>
              </a:rPr>
              <a:t> </a:t>
            </a:r>
            <a:r>
              <a:rPr lang="en-US" sz="2000" dirty="0" err="1">
                <a:latin typeface="Times New Roman"/>
                <a:cs typeface="Times New Roman"/>
              </a:rPr>
              <a:t>của</a:t>
            </a:r>
            <a:r>
              <a:rPr lang="en-US" sz="2000" dirty="0">
                <a:latin typeface="Times New Roman"/>
                <a:cs typeface="Times New Roman"/>
              </a:rPr>
              <a:t> </a:t>
            </a:r>
            <a:r>
              <a:rPr lang="en-US" sz="2000" dirty="0" err="1">
                <a:latin typeface="Times New Roman"/>
                <a:cs typeface="Times New Roman"/>
              </a:rPr>
              <a:t>hệ</a:t>
            </a:r>
            <a:r>
              <a:rPr lang="en-US" sz="2000" dirty="0">
                <a:latin typeface="Times New Roman"/>
                <a:cs typeface="Times New Roman"/>
              </a:rPr>
              <a:t> </a:t>
            </a:r>
            <a:r>
              <a:rPr lang="en-US" sz="2000" dirty="0" err="1">
                <a:latin typeface="Times New Roman"/>
                <a:cs typeface="Times New Roman"/>
              </a:rPr>
              <a:t>thống</a:t>
            </a:r>
            <a:r>
              <a:rPr lang="en-US" sz="2000" dirty="0">
                <a:latin typeface="Times New Roman"/>
                <a:cs typeface="Times New Roman"/>
              </a:rPr>
              <a:t>, bao </a:t>
            </a:r>
            <a:r>
              <a:rPr lang="en-US" sz="2000" dirty="0" err="1">
                <a:latin typeface="Times New Roman"/>
                <a:cs typeface="Times New Roman"/>
              </a:rPr>
              <a:t>gồm</a:t>
            </a:r>
            <a:r>
              <a:rPr lang="en-US" sz="2000" dirty="0">
                <a:latin typeface="Times New Roman"/>
                <a:cs typeface="Times New Roman"/>
              </a:rPr>
              <a:t> </a:t>
            </a:r>
            <a:r>
              <a:rPr lang="en-US" sz="2000" dirty="0" err="1">
                <a:latin typeface="Times New Roman"/>
                <a:cs typeface="Times New Roman"/>
              </a:rPr>
              <a:t>tốc</a:t>
            </a:r>
            <a:r>
              <a:rPr lang="en-US" sz="2000" dirty="0">
                <a:latin typeface="Times New Roman"/>
                <a:cs typeface="Times New Roman"/>
              </a:rPr>
              <a:t> </a:t>
            </a:r>
            <a:r>
              <a:rPr lang="en-US" sz="2000" dirty="0" err="1">
                <a:latin typeface="Times New Roman"/>
                <a:cs typeface="Times New Roman"/>
              </a:rPr>
              <a:t>độ</a:t>
            </a:r>
            <a:r>
              <a:rPr lang="en-US" sz="2000" dirty="0">
                <a:latin typeface="Times New Roman"/>
                <a:cs typeface="Times New Roman"/>
              </a:rPr>
              <a:t> di </a:t>
            </a:r>
            <a:r>
              <a:rPr lang="en-US" sz="2000" dirty="0" err="1">
                <a:latin typeface="Times New Roman"/>
                <a:cs typeface="Times New Roman"/>
              </a:rPr>
              <a:t>chuyển</a:t>
            </a:r>
            <a:r>
              <a:rPr lang="en-US" sz="2000" dirty="0">
                <a:latin typeface="Times New Roman"/>
                <a:cs typeface="Times New Roman"/>
              </a:rPr>
              <a:t>, </a:t>
            </a:r>
            <a:r>
              <a:rPr lang="en-US" sz="2000" dirty="0" err="1">
                <a:latin typeface="Times New Roman"/>
                <a:cs typeface="Times New Roman"/>
              </a:rPr>
              <a:t>hướng</a:t>
            </a:r>
            <a:r>
              <a:rPr lang="en-US" sz="2000" dirty="0">
                <a:latin typeface="Times New Roman"/>
                <a:cs typeface="Times New Roman"/>
              </a:rPr>
              <a:t> </a:t>
            </a:r>
            <a:r>
              <a:rPr lang="en-US" sz="2000" dirty="0" err="1">
                <a:latin typeface="Times New Roman"/>
                <a:cs typeface="Times New Roman"/>
              </a:rPr>
              <a:t>đi</a:t>
            </a:r>
            <a:r>
              <a:rPr lang="en-US" sz="2000" dirty="0">
                <a:latin typeface="Times New Roman"/>
                <a:cs typeface="Times New Roman"/>
              </a:rPr>
              <a:t> </a:t>
            </a:r>
            <a:r>
              <a:rPr lang="en-US" sz="2000" dirty="0" err="1">
                <a:latin typeface="Times New Roman"/>
                <a:cs typeface="Times New Roman"/>
              </a:rPr>
              <a:t>và</a:t>
            </a:r>
            <a:r>
              <a:rPr lang="en-US" sz="2000" dirty="0">
                <a:latin typeface="Times New Roman"/>
                <a:cs typeface="Times New Roman"/>
              </a:rPr>
              <a:t> </a:t>
            </a:r>
            <a:r>
              <a:rPr lang="en-US" sz="2000" dirty="0" err="1">
                <a:latin typeface="Times New Roman"/>
                <a:cs typeface="Times New Roman"/>
              </a:rPr>
              <a:t>các</a:t>
            </a:r>
            <a:r>
              <a:rPr lang="en-US" sz="2000" dirty="0">
                <a:latin typeface="Times New Roman"/>
                <a:cs typeface="Times New Roman"/>
              </a:rPr>
              <a:t> </a:t>
            </a:r>
            <a:r>
              <a:rPr lang="en-US" sz="2000" dirty="0" err="1">
                <a:latin typeface="Times New Roman"/>
                <a:cs typeface="Times New Roman"/>
              </a:rPr>
              <a:t>hành</a:t>
            </a:r>
            <a:r>
              <a:rPr lang="en-US" sz="2000" dirty="0">
                <a:latin typeface="Times New Roman"/>
                <a:cs typeface="Times New Roman"/>
              </a:rPr>
              <a:t> </a:t>
            </a:r>
            <a:r>
              <a:rPr lang="en-US" sz="2000" dirty="0" err="1">
                <a:latin typeface="Times New Roman"/>
                <a:cs typeface="Times New Roman"/>
              </a:rPr>
              <a:t>động</a:t>
            </a:r>
            <a:r>
              <a:rPr lang="en-US" sz="2000" dirty="0">
                <a:latin typeface="Times New Roman"/>
                <a:cs typeface="Times New Roman"/>
              </a:rPr>
              <a:t> </a:t>
            </a:r>
            <a:r>
              <a:rPr lang="en-US" sz="2000" dirty="0" err="1">
                <a:latin typeface="Times New Roman"/>
                <a:cs typeface="Times New Roman"/>
              </a:rPr>
              <a:t>tránh</a:t>
            </a:r>
            <a:r>
              <a:rPr lang="en-US" sz="2000" dirty="0">
                <a:latin typeface="Times New Roman"/>
                <a:cs typeface="Times New Roman"/>
              </a:rPr>
              <a:t> </a:t>
            </a:r>
            <a:r>
              <a:rPr lang="en-US" sz="2000" dirty="0" err="1">
                <a:latin typeface="Times New Roman"/>
                <a:cs typeface="Times New Roman"/>
              </a:rPr>
              <a:t>vật</a:t>
            </a:r>
            <a:r>
              <a:rPr lang="en-US" sz="2000" dirty="0">
                <a:latin typeface="Times New Roman"/>
                <a:cs typeface="Times New Roman"/>
              </a:rPr>
              <a:t> </a:t>
            </a:r>
            <a:r>
              <a:rPr lang="en-US" sz="2000" dirty="0" err="1">
                <a:latin typeface="Times New Roman"/>
                <a:cs typeface="Times New Roman"/>
              </a:rPr>
              <a:t>cản</a:t>
            </a:r>
            <a:endParaRPr lang="en-US" sz="2000" dirty="0" err="1"/>
          </a:p>
        </p:txBody>
      </p:sp>
      <p:sp>
        <p:nvSpPr>
          <p:cNvPr id="4" name="TextBox 3">
            <a:extLst>
              <a:ext uri="{FF2B5EF4-FFF2-40B4-BE49-F238E27FC236}">
                <a16:creationId xmlns:a16="http://schemas.microsoft.com/office/drawing/2014/main" id="{1D60BD51-7B7B-5388-7E8F-03877BE73500}"/>
              </a:ext>
            </a:extLst>
          </p:cNvPr>
          <p:cNvSpPr txBox="1"/>
          <p:nvPr/>
        </p:nvSpPr>
        <p:spPr>
          <a:xfrm>
            <a:off x="273023" y="4455228"/>
            <a:ext cx="4375293" cy="1631216"/>
          </a:xfrm>
          <a:prstGeom prst="rect">
            <a:avLst/>
          </a:prstGeom>
          <a:noFill/>
        </p:spPr>
        <p:txBody>
          <a:bodyPr wrap="square" lIns="91440" tIns="45720" rIns="91440" bIns="45720" rtlCol="0" anchor="t">
            <a:spAutoFit/>
          </a:bodyPr>
          <a:lstStyle/>
          <a:p>
            <a:r>
              <a:rPr lang="en-US" sz="2000" dirty="0" err="1">
                <a:latin typeface="Times New Roman"/>
                <a:cs typeface="Times New Roman"/>
              </a:rPr>
              <a:t>Bước</a:t>
            </a:r>
            <a:r>
              <a:rPr lang="en-US" sz="2000" dirty="0">
                <a:latin typeface="Times New Roman"/>
                <a:cs typeface="Times New Roman"/>
              </a:rPr>
              <a:t> 4: </a:t>
            </a:r>
            <a:r>
              <a:rPr lang="en-US" sz="2000" b="1" dirty="0" err="1">
                <a:latin typeface="Times New Roman"/>
                <a:cs typeface="Times New Roman"/>
              </a:rPr>
              <a:t>Thực</a:t>
            </a:r>
            <a:r>
              <a:rPr lang="en-US" sz="2000" b="1" dirty="0">
                <a:latin typeface="Times New Roman"/>
                <a:cs typeface="Times New Roman"/>
              </a:rPr>
              <a:t> </a:t>
            </a:r>
            <a:r>
              <a:rPr lang="en-US" sz="2000" b="1" dirty="0" err="1">
                <a:latin typeface="Times New Roman"/>
                <a:cs typeface="Times New Roman"/>
              </a:rPr>
              <a:t>hiện</a:t>
            </a:r>
            <a:r>
              <a:rPr lang="en-US" sz="2000" b="1" dirty="0">
                <a:latin typeface="Times New Roman"/>
                <a:cs typeface="Times New Roman"/>
              </a:rPr>
              <a:t> </a:t>
            </a:r>
            <a:r>
              <a:rPr lang="en-US" sz="2000" b="1" dirty="0" err="1">
                <a:latin typeface="Times New Roman"/>
                <a:cs typeface="Times New Roman"/>
              </a:rPr>
              <a:t>hành</a:t>
            </a:r>
            <a:r>
              <a:rPr lang="en-US" sz="2000" b="1" dirty="0">
                <a:latin typeface="Times New Roman"/>
                <a:cs typeface="Times New Roman"/>
              </a:rPr>
              <a:t> </a:t>
            </a:r>
            <a:r>
              <a:rPr lang="en-US" sz="2000" b="1" dirty="0" err="1">
                <a:latin typeface="Times New Roman"/>
                <a:cs typeface="Times New Roman"/>
              </a:rPr>
              <a:t>động</a:t>
            </a:r>
            <a:endParaRPr lang="en-US" sz="2000" b="1">
              <a:latin typeface="Times New Roman"/>
              <a:cs typeface="Times New Roman"/>
            </a:endParaRPr>
          </a:p>
          <a:p>
            <a:pPr marL="342900" indent="-342900" algn="just">
              <a:buFont typeface="Arial"/>
              <a:buChar char="•"/>
            </a:pP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thống</a:t>
            </a:r>
            <a:r>
              <a:rPr lang="en-US" sz="2000" dirty="0">
                <a:latin typeface="Times New Roman"/>
                <a:ea typeface="+mn-lt"/>
                <a:cs typeface="+mn-lt"/>
              </a:rPr>
              <a:t> </a:t>
            </a:r>
            <a:r>
              <a:rPr lang="en-US" sz="2000" dirty="0" err="1">
                <a:latin typeface="Times New Roman"/>
                <a:ea typeface="+mn-lt"/>
                <a:cs typeface="+mn-lt"/>
              </a:rPr>
              <a:t>sẽ</a:t>
            </a:r>
            <a:r>
              <a:rPr lang="en-US" sz="2000" dirty="0">
                <a:latin typeface="Times New Roman"/>
                <a:ea typeface="+mn-lt"/>
                <a:cs typeface="+mn-lt"/>
              </a:rPr>
              <a:t> </a:t>
            </a:r>
            <a:r>
              <a:rPr lang="en-US" sz="2000" dirty="0" err="1">
                <a:latin typeface="Times New Roman"/>
                <a:ea typeface="+mn-lt"/>
                <a:cs typeface="+mn-lt"/>
              </a:rPr>
              <a:t>điều</a:t>
            </a:r>
            <a:r>
              <a:rPr lang="en-US" sz="2000" dirty="0">
                <a:latin typeface="Times New Roman"/>
                <a:ea typeface="+mn-lt"/>
                <a:cs typeface="+mn-lt"/>
              </a:rPr>
              <a:t> </a:t>
            </a:r>
            <a:r>
              <a:rPr lang="en-US" sz="2000" dirty="0" err="1">
                <a:latin typeface="Times New Roman"/>
                <a:ea typeface="+mn-lt"/>
                <a:cs typeface="+mn-lt"/>
              </a:rPr>
              <a:t>khiển</a:t>
            </a:r>
            <a:r>
              <a:rPr lang="en-US" sz="2000" dirty="0">
                <a:latin typeface="Times New Roman"/>
                <a:ea typeface="+mn-lt"/>
                <a:cs typeface="+mn-lt"/>
              </a:rPr>
              <a:t> </a:t>
            </a:r>
            <a:r>
              <a:rPr lang="en-US" sz="2000" dirty="0" err="1">
                <a:latin typeface="Times New Roman"/>
                <a:ea typeface="+mn-lt"/>
                <a:cs typeface="+mn-lt"/>
              </a:rPr>
              <a:t>các</a:t>
            </a:r>
            <a:r>
              <a:rPr lang="en-US" sz="2000" dirty="0">
                <a:latin typeface="Times New Roman"/>
                <a:ea typeface="+mn-lt"/>
                <a:cs typeface="+mn-lt"/>
              </a:rPr>
              <a:t> </a:t>
            </a:r>
            <a:r>
              <a:rPr lang="en-US" sz="2000" dirty="0" err="1">
                <a:latin typeface="Times New Roman"/>
                <a:ea typeface="+mn-lt"/>
                <a:cs typeface="+mn-lt"/>
              </a:rPr>
              <a:t>động</a:t>
            </a:r>
            <a:r>
              <a:rPr lang="en-US" sz="2000" dirty="0">
                <a:latin typeface="Times New Roman"/>
                <a:ea typeface="+mn-lt"/>
                <a:cs typeface="+mn-lt"/>
              </a:rPr>
              <a:t> </a:t>
            </a:r>
            <a:r>
              <a:rPr lang="en-US" sz="2000" dirty="0" err="1">
                <a:latin typeface="Times New Roman"/>
                <a:ea typeface="+mn-lt"/>
                <a:cs typeface="+mn-lt"/>
              </a:rPr>
              <a:t>cơ</a:t>
            </a:r>
            <a:r>
              <a:rPr lang="en-US" sz="2000" dirty="0">
                <a:latin typeface="Times New Roman"/>
                <a:ea typeface="+mn-lt"/>
                <a:cs typeface="+mn-lt"/>
              </a:rPr>
              <a:t>, </a:t>
            </a: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thống</a:t>
            </a:r>
            <a:r>
              <a:rPr lang="en-US" sz="2000" dirty="0">
                <a:latin typeface="Times New Roman"/>
                <a:ea typeface="+mn-lt"/>
                <a:cs typeface="+mn-lt"/>
              </a:rPr>
              <a:t> </a:t>
            </a:r>
            <a:r>
              <a:rPr lang="en-US" sz="2000" dirty="0" err="1">
                <a:latin typeface="Times New Roman"/>
                <a:ea typeface="+mn-lt"/>
                <a:cs typeface="+mn-lt"/>
              </a:rPr>
              <a:t>lái</a:t>
            </a:r>
            <a:r>
              <a:rPr lang="en-US" sz="2000" dirty="0">
                <a:latin typeface="Times New Roman"/>
                <a:ea typeface="+mn-lt"/>
                <a:cs typeface="+mn-lt"/>
              </a:rPr>
              <a:t> </a:t>
            </a:r>
            <a:r>
              <a:rPr lang="en-US" sz="2000" dirty="0" err="1">
                <a:latin typeface="Times New Roman"/>
                <a:ea typeface="+mn-lt"/>
                <a:cs typeface="+mn-lt"/>
              </a:rPr>
              <a:t>và</a:t>
            </a:r>
            <a:r>
              <a:rPr lang="en-US" sz="2000" dirty="0">
                <a:latin typeface="Times New Roman"/>
                <a:ea typeface="+mn-lt"/>
                <a:cs typeface="+mn-lt"/>
              </a:rPr>
              <a:t> </a:t>
            </a: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thống</a:t>
            </a:r>
            <a:r>
              <a:rPr lang="en-US" sz="2000" dirty="0">
                <a:latin typeface="Times New Roman"/>
                <a:ea typeface="+mn-lt"/>
                <a:cs typeface="+mn-lt"/>
              </a:rPr>
              <a:t> </a:t>
            </a:r>
            <a:r>
              <a:rPr lang="en-US" sz="2000" dirty="0" err="1">
                <a:latin typeface="Times New Roman"/>
                <a:ea typeface="+mn-lt"/>
                <a:cs typeface="+mn-lt"/>
              </a:rPr>
              <a:t>phanh</a:t>
            </a:r>
            <a:r>
              <a:rPr lang="en-US" sz="2000" dirty="0">
                <a:latin typeface="Times New Roman"/>
                <a:ea typeface="+mn-lt"/>
                <a:cs typeface="+mn-lt"/>
              </a:rPr>
              <a:t> </a:t>
            </a:r>
            <a:r>
              <a:rPr lang="en-US" sz="2000" dirty="0" err="1">
                <a:latin typeface="Times New Roman"/>
                <a:ea typeface="+mn-lt"/>
                <a:cs typeface="+mn-lt"/>
              </a:rPr>
              <a:t>để</a:t>
            </a:r>
            <a:r>
              <a:rPr lang="en-US" sz="2000" dirty="0">
                <a:latin typeface="Times New Roman"/>
                <a:ea typeface="+mn-lt"/>
                <a:cs typeface="+mn-lt"/>
              </a:rPr>
              <a:t> </a:t>
            </a:r>
            <a:r>
              <a:rPr lang="en-US" sz="2000" dirty="0" err="1">
                <a:latin typeface="Times New Roman"/>
                <a:ea typeface="+mn-lt"/>
                <a:cs typeface="+mn-lt"/>
              </a:rPr>
              <a:t>thực</a:t>
            </a:r>
            <a:r>
              <a:rPr lang="en-US" sz="2000" dirty="0">
                <a:latin typeface="Times New Roman"/>
                <a:ea typeface="+mn-lt"/>
                <a:cs typeface="+mn-lt"/>
              </a:rPr>
              <a:t> </a:t>
            </a:r>
            <a:r>
              <a:rPr lang="en-US" sz="2000" dirty="0" err="1">
                <a:latin typeface="Times New Roman"/>
                <a:ea typeface="+mn-lt"/>
                <a:cs typeface="+mn-lt"/>
              </a:rPr>
              <a:t>hiện</a:t>
            </a:r>
            <a:r>
              <a:rPr lang="en-US" sz="2000" dirty="0">
                <a:latin typeface="Times New Roman"/>
                <a:ea typeface="+mn-lt"/>
                <a:cs typeface="+mn-lt"/>
              </a:rPr>
              <a:t> </a:t>
            </a:r>
            <a:r>
              <a:rPr lang="en-US" sz="2000" dirty="0" err="1">
                <a:latin typeface="Times New Roman"/>
                <a:ea typeface="+mn-lt"/>
                <a:cs typeface="+mn-lt"/>
              </a:rPr>
              <a:t>hành</a:t>
            </a:r>
            <a:r>
              <a:rPr lang="en-US" sz="2000" dirty="0">
                <a:latin typeface="Times New Roman"/>
                <a:ea typeface="+mn-lt"/>
                <a:cs typeface="+mn-lt"/>
              </a:rPr>
              <a:t> </a:t>
            </a:r>
            <a:r>
              <a:rPr lang="en-US" sz="2000" dirty="0" err="1">
                <a:latin typeface="Times New Roman"/>
                <a:ea typeface="+mn-lt"/>
                <a:cs typeface="+mn-lt"/>
              </a:rPr>
              <a:t>động</a:t>
            </a:r>
            <a:r>
              <a:rPr lang="en-US" sz="2000" dirty="0">
                <a:latin typeface="Times New Roman"/>
                <a:ea typeface="+mn-lt"/>
                <a:cs typeface="+mn-lt"/>
              </a:rPr>
              <a:t> </a:t>
            </a:r>
            <a:r>
              <a:rPr lang="en-US" sz="2000" dirty="0" err="1">
                <a:latin typeface="Times New Roman"/>
                <a:ea typeface="+mn-lt"/>
                <a:cs typeface="+mn-lt"/>
              </a:rPr>
              <a:t>được</a:t>
            </a:r>
            <a:r>
              <a:rPr lang="en-US" sz="2000" dirty="0">
                <a:latin typeface="Times New Roman"/>
                <a:ea typeface="+mn-lt"/>
                <a:cs typeface="+mn-lt"/>
              </a:rPr>
              <a:t> </a:t>
            </a:r>
            <a:r>
              <a:rPr lang="en-US" sz="2000" dirty="0" err="1">
                <a:latin typeface="Times New Roman"/>
                <a:ea typeface="+mn-lt"/>
                <a:cs typeface="+mn-lt"/>
              </a:rPr>
              <a:t>quyết</a:t>
            </a:r>
            <a:r>
              <a:rPr lang="en-US" sz="2000" dirty="0">
                <a:latin typeface="Times New Roman"/>
                <a:ea typeface="+mn-lt"/>
                <a:cs typeface="+mn-lt"/>
              </a:rPr>
              <a:t> </a:t>
            </a:r>
            <a:r>
              <a:rPr lang="en-US" sz="2000" dirty="0" err="1">
                <a:latin typeface="Times New Roman"/>
                <a:ea typeface="+mn-lt"/>
                <a:cs typeface="+mn-lt"/>
              </a:rPr>
              <a:t>định</a:t>
            </a:r>
            <a:r>
              <a:rPr lang="en-US" sz="2000" dirty="0">
                <a:latin typeface="Times New Roman"/>
                <a:ea typeface="+mn-lt"/>
                <a:cs typeface="+mn-lt"/>
              </a:rPr>
              <a:t> </a:t>
            </a:r>
            <a:r>
              <a:rPr lang="en-US" sz="2000" dirty="0" err="1">
                <a:latin typeface="Times New Roman"/>
                <a:ea typeface="+mn-lt"/>
                <a:cs typeface="+mn-lt"/>
              </a:rPr>
              <a:t>trong</a:t>
            </a:r>
            <a:r>
              <a:rPr lang="en-US" sz="2000" dirty="0">
                <a:latin typeface="Times New Roman"/>
                <a:ea typeface="+mn-lt"/>
                <a:cs typeface="+mn-lt"/>
              </a:rPr>
              <a:t> </a:t>
            </a:r>
            <a:r>
              <a:rPr lang="en-US" sz="2000" dirty="0" err="1">
                <a:latin typeface="Times New Roman"/>
                <a:ea typeface="+mn-lt"/>
                <a:cs typeface="+mn-lt"/>
              </a:rPr>
              <a:t>bước</a:t>
            </a:r>
            <a:r>
              <a:rPr lang="en-US" sz="2000" dirty="0">
                <a:latin typeface="Times New Roman"/>
                <a:ea typeface="+mn-lt"/>
                <a:cs typeface="+mn-lt"/>
              </a:rPr>
              <a:t> </a:t>
            </a:r>
            <a:r>
              <a:rPr lang="en-US" sz="2000" dirty="0" err="1">
                <a:latin typeface="Times New Roman"/>
                <a:ea typeface="+mn-lt"/>
                <a:cs typeface="+mn-lt"/>
              </a:rPr>
              <a:t>trên</a:t>
            </a:r>
            <a:r>
              <a:rPr lang="en-US" sz="2000" dirty="0">
                <a:latin typeface="Times New Roman"/>
                <a:ea typeface="+mn-lt"/>
                <a:cs typeface="+mn-lt"/>
              </a:rPr>
              <a:t>.</a:t>
            </a:r>
            <a:endParaRPr lang="en-US" sz="2000" dirty="0">
              <a:latin typeface="Times New Roman"/>
              <a:cs typeface="Times New Roman"/>
            </a:endParaRPr>
          </a:p>
        </p:txBody>
      </p:sp>
      <p:sp>
        <p:nvSpPr>
          <p:cNvPr id="6" name="Title 1">
            <a:extLst>
              <a:ext uri="{FF2B5EF4-FFF2-40B4-BE49-F238E27FC236}">
                <a16:creationId xmlns:a16="http://schemas.microsoft.com/office/drawing/2014/main" id="{B9D39BE0-D498-9EBE-2283-6743F03D585E}"/>
              </a:ext>
            </a:extLst>
          </p:cNvPr>
          <p:cNvSpPr txBox="1">
            <a:spLocks/>
          </p:cNvSpPr>
          <p:nvPr/>
        </p:nvSpPr>
        <p:spPr>
          <a:xfrm>
            <a:off x="346434" y="337924"/>
            <a:ext cx="10584221" cy="800798"/>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000" b="1" dirty="0">
                <a:latin typeface="Times New Roman"/>
                <a:cs typeface="Times New Roman"/>
              </a:rPr>
              <a:t>Framework </a:t>
            </a:r>
            <a:r>
              <a:rPr lang="en-US" sz="5000" b="1" dirty="0" err="1">
                <a:latin typeface="Times New Roman"/>
                <a:cs typeface="Times New Roman"/>
              </a:rPr>
              <a:t>cho</a:t>
            </a:r>
            <a:r>
              <a:rPr lang="en-US" sz="5000" b="1" dirty="0">
                <a:latin typeface="Times New Roman"/>
                <a:cs typeface="Times New Roman"/>
              </a:rPr>
              <a:t> </a:t>
            </a:r>
            <a:r>
              <a:rPr lang="en-US" sz="5000" b="1" dirty="0" err="1">
                <a:latin typeface="Times New Roman"/>
                <a:cs typeface="Times New Roman"/>
              </a:rPr>
              <a:t>mô</a:t>
            </a:r>
            <a:r>
              <a:rPr lang="en-US" sz="5000" b="1" dirty="0">
                <a:latin typeface="Times New Roman"/>
                <a:cs typeface="Times New Roman"/>
              </a:rPr>
              <a:t> </a:t>
            </a:r>
            <a:r>
              <a:rPr lang="en-US" sz="5000" b="1" dirty="0" err="1">
                <a:latin typeface="Times New Roman"/>
                <a:cs typeface="Times New Roman"/>
              </a:rPr>
              <a:t>hình</a:t>
            </a:r>
            <a:r>
              <a:rPr lang="en-US" sz="5000" b="1" dirty="0">
                <a:latin typeface="Times New Roman"/>
                <a:cs typeface="Times New Roman"/>
              </a:rPr>
              <a:t> </a:t>
            </a:r>
            <a:r>
              <a:rPr lang="en-US" sz="5000" b="1" dirty="0" err="1">
                <a:latin typeface="Times New Roman"/>
                <a:cs typeface="Times New Roman"/>
              </a:rPr>
              <a:t>của</a:t>
            </a:r>
            <a:r>
              <a:rPr lang="en-US" sz="5000" b="1" dirty="0">
                <a:latin typeface="Times New Roman"/>
                <a:cs typeface="Times New Roman"/>
              </a:rPr>
              <a:t> </a:t>
            </a:r>
            <a:r>
              <a:rPr lang="en-US" sz="5000" b="1" dirty="0" err="1">
                <a:latin typeface="Times New Roman"/>
                <a:cs typeface="Times New Roman"/>
              </a:rPr>
              <a:t>hệ</a:t>
            </a:r>
            <a:r>
              <a:rPr lang="en-US" sz="5000" b="1" dirty="0">
                <a:latin typeface="Times New Roman"/>
                <a:cs typeface="Times New Roman"/>
              </a:rPr>
              <a:t> </a:t>
            </a:r>
            <a:r>
              <a:rPr lang="en-US" sz="5000" b="1" dirty="0" err="1">
                <a:latin typeface="Times New Roman"/>
                <a:cs typeface="Times New Roman"/>
              </a:rPr>
              <a:t>thống</a:t>
            </a:r>
            <a:endParaRPr lang="en-US" sz="5000" b="1" dirty="0">
              <a:latin typeface="Times New Roman"/>
              <a:cs typeface="Times New Roman"/>
            </a:endParaRPr>
          </a:p>
        </p:txBody>
      </p:sp>
      <p:pic>
        <p:nvPicPr>
          <p:cNvPr id="7" name="Picture 7" descr="A picture containing background pattern&#10;&#10;Description automatically generated">
            <a:extLst>
              <a:ext uri="{FF2B5EF4-FFF2-40B4-BE49-F238E27FC236}">
                <a16:creationId xmlns:a16="http://schemas.microsoft.com/office/drawing/2014/main" id="{249AEAD1-3AFD-6A70-1EEF-A89141D738D4}"/>
              </a:ext>
            </a:extLst>
          </p:cNvPr>
          <p:cNvPicPr>
            <a:picLocks noChangeAspect="1"/>
          </p:cNvPicPr>
          <p:nvPr/>
        </p:nvPicPr>
        <p:blipFill>
          <a:blip r:embed="rId2"/>
          <a:stretch>
            <a:fillRect/>
          </a:stretch>
        </p:blipFill>
        <p:spPr>
          <a:xfrm>
            <a:off x="3883960" y="1873623"/>
            <a:ext cx="3919816" cy="2191868"/>
          </a:xfrm>
          <a:prstGeom prst="rect">
            <a:avLst/>
          </a:prstGeom>
        </p:spPr>
      </p:pic>
      <p:pic>
        <p:nvPicPr>
          <p:cNvPr id="8" name="Picture 9" descr="Graphical user interface&#10;&#10;Description automatically generated">
            <a:extLst>
              <a:ext uri="{FF2B5EF4-FFF2-40B4-BE49-F238E27FC236}">
                <a16:creationId xmlns:a16="http://schemas.microsoft.com/office/drawing/2014/main" id="{10144875-E1D4-539F-3F67-CEF39EDFA71D}"/>
              </a:ext>
            </a:extLst>
          </p:cNvPr>
          <p:cNvPicPr>
            <a:picLocks noChangeAspect="1"/>
          </p:cNvPicPr>
          <p:nvPr/>
        </p:nvPicPr>
        <p:blipFill>
          <a:blip r:embed="rId3"/>
          <a:stretch>
            <a:fillRect/>
          </a:stretch>
        </p:blipFill>
        <p:spPr>
          <a:xfrm>
            <a:off x="4657165" y="4453600"/>
            <a:ext cx="3919816" cy="2074566"/>
          </a:xfrm>
          <a:prstGeom prst="rect">
            <a:avLst/>
          </a:prstGeom>
        </p:spPr>
      </p:pic>
    </p:spTree>
    <p:extLst>
      <p:ext uri="{BB962C8B-B14F-4D97-AF65-F5344CB8AC3E}">
        <p14:creationId xmlns:p14="http://schemas.microsoft.com/office/powerpoint/2010/main" val="2868848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6" name="Picture 15">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8" name="Oval 17">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2" name="Picture 21">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4" name="Rectangle 23">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0626E3AA-F8DB-0680-EBDE-F37BDAE79982}"/>
              </a:ext>
            </a:extLst>
          </p:cNvPr>
          <p:cNvSpPr txBox="1">
            <a:spLocks/>
          </p:cNvSpPr>
          <p:nvPr/>
        </p:nvSpPr>
        <p:spPr>
          <a:xfrm>
            <a:off x="441112" y="629266"/>
            <a:ext cx="7015823" cy="1622321"/>
          </a:xfrm>
          <a:prstGeom prst="rect">
            <a:avLst/>
          </a:prstGeom>
        </p:spPr>
        <p:txBody>
          <a:bodyPr vert="horz" lIns="91440" tIns="45720" rIns="91440" bIns="45720" rtlCol="0" anchor="t">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Aft>
                <a:spcPts val="600"/>
              </a:spcAft>
            </a:pPr>
            <a:r>
              <a:rPr lang="en-US" sz="5000" b="1" dirty="0">
                <a:solidFill>
                  <a:srgbClr val="EBEBEB"/>
                </a:solidFill>
                <a:latin typeface="Times New Roman"/>
                <a:cs typeface="Times New Roman"/>
              </a:rPr>
              <a:t>Framework </a:t>
            </a:r>
            <a:r>
              <a:rPr lang="en-US" sz="5000" b="1" dirty="0" err="1">
                <a:solidFill>
                  <a:srgbClr val="EBEBEB"/>
                </a:solidFill>
                <a:latin typeface="Times New Roman"/>
                <a:cs typeface="Times New Roman"/>
              </a:rPr>
              <a:t>cho</a:t>
            </a:r>
            <a:r>
              <a:rPr lang="en-US" sz="5000" b="1" dirty="0">
                <a:solidFill>
                  <a:srgbClr val="EBEBEB"/>
                </a:solidFill>
                <a:latin typeface="Times New Roman"/>
                <a:cs typeface="Times New Roman"/>
              </a:rPr>
              <a:t> </a:t>
            </a:r>
            <a:r>
              <a:rPr lang="en-US" sz="5000" b="1" dirty="0" err="1">
                <a:solidFill>
                  <a:srgbClr val="EBEBEB"/>
                </a:solidFill>
                <a:latin typeface="Times New Roman"/>
                <a:cs typeface="Times New Roman"/>
              </a:rPr>
              <a:t>mô</a:t>
            </a:r>
            <a:r>
              <a:rPr lang="en-US" sz="5000" b="1" dirty="0">
                <a:solidFill>
                  <a:srgbClr val="EBEBEB"/>
                </a:solidFill>
                <a:latin typeface="Times New Roman"/>
                <a:cs typeface="Times New Roman"/>
              </a:rPr>
              <a:t> </a:t>
            </a:r>
            <a:r>
              <a:rPr lang="en-US" sz="5000" b="1" dirty="0" err="1">
                <a:solidFill>
                  <a:srgbClr val="EBEBEB"/>
                </a:solidFill>
                <a:latin typeface="Times New Roman"/>
                <a:cs typeface="Times New Roman"/>
              </a:rPr>
              <a:t>hình</a:t>
            </a:r>
            <a:r>
              <a:rPr lang="en-US" sz="5000" b="1" dirty="0">
                <a:solidFill>
                  <a:srgbClr val="EBEBEB"/>
                </a:solidFill>
                <a:latin typeface="Times New Roman"/>
                <a:cs typeface="Times New Roman"/>
              </a:rPr>
              <a:t> </a:t>
            </a:r>
            <a:r>
              <a:rPr lang="en-US" sz="5000" b="1" dirty="0" err="1">
                <a:solidFill>
                  <a:srgbClr val="EBEBEB"/>
                </a:solidFill>
                <a:latin typeface="Times New Roman"/>
                <a:cs typeface="Times New Roman"/>
              </a:rPr>
              <a:t>của</a:t>
            </a:r>
            <a:r>
              <a:rPr lang="en-US" sz="5000" b="1" dirty="0">
                <a:solidFill>
                  <a:srgbClr val="EBEBEB"/>
                </a:solidFill>
                <a:latin typeface="Times New Roman"/>
                <a:cs typeface="Times New Roman"/>
              </a:rPr>
              <a:t> </a:t>
            </a:r>
            <a:r>
              <a:rPr lang="en-US" sz="5000" b="1" dirty="0" err="1">
                <a:solidFill>
                  <a:srgbClr val="EBEBEB"/>
                </a:solidFill>
                <a:latin typeface="Times New Roman"/>
                <a:cs typeface="Times New Roman"/>
              </a:rPr>
              <a:t>hệ</a:t>
            </a:r>
            <a:r>
              <a:rPr lang="en-US" sz="5000" b="1" dirty="0">
                <a:solidFill>
                  <a:srgbClr val="EBEBEB"/>
                </a:solidFill>
                <a:latin typeface="Times New Roman"/>
                <a:cs typeface="Times New Roman"/>
              </a:rPr>
              <a:t> </a:t>
            </a:r>
            <a:r>
              <a:rPr lang="en-US" sz="5000" b="1" dirty="0" err="1">
                <a:solidFill>
                  <a:srgbClr val="EBEBEB"/>
                </a:solidFill>
                <a:latin typeface="Times New Roman"/>
                <a:cs typeface="Times New Roman"/>
              </a:rPr>
              <a:t>thống</a:t>
            </a:r>
            <a:endParaRPr lang="en-US" sz="5000" b="1" dirty="0">
              <a:solidFill>
                <a:srgbClr val="EBEBEB"/>
              </a:solidFill>
              <a:latin typeface="Times New Roman"/>
              <a:cs typeface="Times New Roman"/>
            </a:endParaRPr>
          </a:p>
        </p:txBody>
      </p:sp>
      <p:sp>
        <p:nvSpPr>
          <p:cNvPr id="9" name="TextBox 8">
            <a:extLst>
              <a:ext uri="{FF2B5EF4-FFF2-40B4-BE49-F238E27FC236}">
                <a16:creationId xmlns:a16="http://schemas.microsoft.com/office/drawing/2014/main" id="{96A86FFF-0DBA-0A24-D49C-57461202457E}"/>
              </a:ext>
            </a:extLst>
          </p:cNvPr>
          <p:cNvSpPr txBox="1"/>
          <p:nvPr/>
        </p:nvSpPr>
        <p:spPr>
          <a:xfrm>
            <a:off x="760989" y="3009900"/>
            <a:ext cx="6188189" cy="1723537"/>
          </a:xfrm>
          <a:prstGeom prst="rect">
            <a:avLst/>
          </a:prstGeom>
        </p:spPr>
        <p:txBody>
          <a:bodyPr vert="horz" lIns="91440" tIns="45720" rIns="91440" bIns="45720" rtlCol="0" anchor="t">
            <a:normAutofit/>
          </a:bodyPr>
          <a:lstStyle/>
          <a:p>
            <a:pPr>
              <a:spcBef>
                <a:spcPts val="1000"/>
              </a:spcBef>
              <a:buClr>
                <a:schemeClr val="bg2">
                  <a:lumMod val="40000"/>
                  <a:lumOff val="60000"/>
                </a:schemeClr>
              </a:buClr>
              <a:buSzPct val="80000"/>
            </a:pPr>
            <a:r>
              <a:rPr lang="en-US" sz="2000" dirty="0" err="1">
                <a:solidFill>
                  <a:srgbClr val="FFFFFF"/>
                </a:solidFill>
                <a:latin typeface="Times New Roman"/>
                <a:ea typeface="+mj-ea"/>
                <a:cs typeface="Times New Roman"/>
              </a:rPr>
              <a:t>Bước</a:t>
            </a:r>
            <a:r>
              <a:rPr lang="en-US" sz="2000" dirty="0">
                <a:solidFill>
                  <a:srgbClr val="FFFFFF"/>
                </a:solidFill>
                <a:latin typeface="Times New Roman"/>
                <a:ea typeface="+mj-ea"/>
                <a:cs typeface="Times New Roman"/>
              </a:rPr>
              <a:t> 5: </a:t>
            </a:r>
            <a:r>
              <a:rPr lang="en-US" sz="2000" dirty="0" err="1">
                <a:solidFill>
                  <a:srgbClr val="FFFFFF"/>
                </a:solidFill>
                <a:latin typeface="Times New Roman"/>
                <a:ea typeface="+mj-ea"/>
                <a:cs typeface="Times New Roman"/>
              </a:rPr>
              <a:t>Lặp</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lại</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quá</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trình</a:t>
            </a:r>
            <a:endParaRPr lang="en-US" sz="2000">
              <a:ea typeface="+mj-ea"/>
            </a:endParaRPr>
          </a:p>
          <a:p>
            <a:pPr marL="342900" indent="-342900">
              <a:spcBef>
                <a:spcPts val="1000"/>
              </a:spcBef>
              <a:buClr>
                <a:schemeClr val="bg2">
                  <a:lumMod val="40000"/>
                  <a:lumOff val="60000"/>
                </a:schemeClr>
              </a:buClr>
              <a:buSzPct val="80000"/>
              <a:buFont typeface="Arial"/>
              <a:buChar char="•"/>
            </a:pPr>
            <a:r>
              <a:rPr lang="en-US" sz="2000" dirty="0" err="1">
                <a:solidFill>
                  <a:srgbClr val="FFFFFF"/>
                </a:solidFill>
                <a:latin typeface="Times New Roman"/>
                <a:ea typeface="+mj-ea"/>
                <a:cs typeface="Times New Roman"/>
              </a:rPr>
              <a:t>Quá</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trình</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trên</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sẽ</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được</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lặp</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lại</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liên</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tục</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trong</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suốt</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quá</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trình</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hoạt</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động</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của</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hệ</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thống</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để</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đảm</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bảo</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sự</a:t>
            </a:r>
            <a:r>
              <a:rPr lang="en-US" sz="2000" dirty="0">
                <a:solidFill>
                  <a:srgbClr val="FFFFFF"/>
                </a:solidFill>
                <a:latin typeface="Times New Roman"/>
                <a:ea typeface="+mj-ea"/>
                <a:cs typeface="Times New Roman"/>
              </a:rPr>
              <a:t> an </a:t>
            </a:r>
            <a:r>
              <a:rPr lang="en-US" sz="2000" dirty="0" err="1">
                <a:solidFill>
                  <a:srgbClr val="FFFFFF"/>
                </a:solidFill>
                <a:latin typeface="Times New Roman"/>
                <a:ea typeface="+mj-ea"/>
                <a:cs typeface="Times New Roman"/>
              </a:rPr>
              <a:t>toàn</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và</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ổn</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định</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của</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hệ</a:t>
            </a:r>
            <a:r>
              <a:rPr lang="en-US" sz="2000" dirty="0">
                <a:solidFill>
                  <a:srgbClr val="FFFFFF"/>
                </a:solidFill>
                <a:latin typeface="Times New Roman"/>
                <a:ea typeface="+mj-ea"/>
                <a:cs typeface="Times New Roman"/>
              </a:rPr>
              <a:t> </a:t>
            </a:r>
            <a:r>
              <a:rPr lang="en-US" sz="2000" dirty="0" err="1">
                <a:solidFill>
                  <a:srgbClr val="FFFFFF"/>
                </a:solidFill>
                <a:latin typeface="Times New Roman"/>
                <a:ea typeface="+mj-ea"/>
                <a:cs typeface="Times New Roman"/>
              </a:rPr>
              <a:t>thống</a:t>
            </a:r>
            <a:endParaRPr lang="en-US" sz="2000">
              <a:solidFill>
                <a:srgbClr val="FFFFFF"/>
              </a:solidFill>
              <a:latin typeface="Times New Roman"/>
              <a:ea typeface="+mj-ea"/>
              <a:cs typeface="Times New Roman"/>
            </a:endParaRPr>
          </a:p>
          <a:p>
            <a:pPr>
              <a:spcBef>
                <a:spcPts val="1000"/>
              </a:spcBef>
              <a:buClr>
                <a:schemeClr val="bg2">
                  <a:lumMod val="40000"/>
                  <a:lumOff val="60000"/>
                </a:schemeClr>
              </a:buClr>
              <a:buSzPct val="80000"/>
              <a:buFont typeface="Wingdings 3" charset="2"/>
              <a:buChar char=""/>
            </a:pPr>
            <a:endParaRPr lang="en-US" sz="2000" dirty="0">
              <a:solidFill>
                <a:srgbClr val="FFFFFF"/>
              </a:solidFill>
              <a:latin typeface="Times New Roman"/>
              <a:ea typeface="+mj-ea"/>
              <a:cs typeface="Times New Roman"/>
            </a:endParaRPr>
          </a:p>
        </p:txBody>
      </p:sp>
      <p:sp>
        <p:nvSpPr>
          <p:cNvPr id="28"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6" name="Picture 6" descr="Diagram&#10;&#10;Description automatically generated">
            <a:extLst>
              <a:ext uri="{FF2B5EF4-FFF2-40B4-BE49-F238E27FC236}">
                <a16:creationId xmlns:a16="http://schemas.microsoft.com/office/drawing/2014/main" id="{664BF313-9628-0801-023D-7CD3B5F9C387}"/>
              </a:ext>
            </a:extLst>
          </p:cNvPr>
          <p:cNvPicPr>
            <a:picLocks noChangeAspect="1"/>
          </p:cNvPicPr>
          <p:nvPr/>
        </p:nvPicPr>
        <p:blipFill rotWithShape="1">
          <a:blip r:embed="rId7"/>
          <a:srcRect l="11615" r="15282"/>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Tree>
    <p:extLst>
      <p:ext uri="{BB962C8B-B14F-4D97-AF65-F5344CB8AC3E}">
        <p14:creationId xmlns:p14="http://schemas.microsoft.com/office/powerpoint/2010/main" val="38944346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510206-8362-6387-F903-4FAF8DB44895}"/>
              </a:ext>
            </a:extLst>
          </p:cNvPr>
          <p:cNvSpPr>
            <a:spLocks noGrp="1"/>
          </p:cNvSpPr>
          <p:nvPr>
            <p:ph idx="1"/>
          </p:nvPr>
        </p:nvSpPr>
        <p:spPr>
          <a:xfrm>
            <a:off x="47264" y="745322"/>
            <a:ext cx="11837042" cy="6111841"/>
          </a:xfrm>
        </p:spPr>
        <p:txBody>
          <a:bodyPr vert="horz" lIns="91440" tIns="45720" rIns="91440" bIns="45720" rtlCol="0" anchor="t">
            <a:normAutofit/>
          </a:bodyPr>
          <a:lstStyle/>
          <a:p>
            <a:pPr lvl="1"/>
            <a:endParaRPr lang="en-US">
              <a:cs typeface="Calibri"/>
            </a:endParaRPr>
          </a:p>
          <a:p>
            <a:pPr marL="457200" lvl="2" indent="0">
              <a:buNone/>
            </a:pPr>
            <a:endParaRPr lang="en-US">
              <a:ea typeface="Calibri"/>
              <a:cs typeface="Calibri"/>
            </a:endParaRPr>
          </a:p>
          <a:p>
            <a:pPr lvl="1"/>
            <a:endParaRPr lang="en-US">
              <a:ea typeface="Calibri"/>
              <a:cs typeface="Calibri"/>
            </a:endParaRPr>
          </a:p>
          <a:p>
            <a:pPr lvl="1"/>
            <a:endParaRPr lang="en-US">
              <a:ea typeface="Calibri"/>
              <a:cs typeface="Calibri"/>
            </a:endParaRPr>
          </a:p>
        </p:txBody>
      </p:sp>
      <p:sp>
        <p:nvSpPr>
          <p:cNvPr id="7" name="TextBox 6">
            <a:extLst>
              <a:ext uri="{FF2B5EF4-FFF2-40B4-BE49-F238E27FC236}">
                <a16:creationId xmlns:a16="http://schemas.microsoft.com/office/drawing/2014/main" id="{6E441151-65B9-9FBB-F90A-C3596A312AB7}"/>
              </a:ext>
            </a:extLst>
          </p:cNvPr>
          <p:cNvSpPr txBox="1"/>
          <p:nvPr/>
        </p:nvSpPr>
        <p:spPr>
          <a:xfrm>
            <a:off x="3941124" y="3075214"/>
            <a:ext cx="4297752"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5000" b="1">
                <a:latin typeface="Times New Roman" panose="02020603050405020304" pitchFamily="18" charset="0"/>
                <a:ea typeface="Calibri"/>
                <a:cs typeface="Times New Roman" panose="02020603050405020304" pitchFamily="18" charset="0"/>
              </a:rPr>
              <a:t>Related Works</a:t>
            </a:r>
          </a:p>
        </p:txBody>
      </p:sp>
    </p:spTree>
    <p:extLst>
      <p:ext uri="{BB962C8B-B14F-4D97-AF65-F5344CB8AC3E}">
        <p14:creationId xmlns:p14="http://schemas.microsoft.com/office/powerpoint/2010/main" val="8796574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3D102C9-1BA3-146B-DA97-DBB64CBB674A}"/>
              </a:ext>
            </a:extLst>
          </p:cNvPr>
          <p:cNvGraphicFramePr>
            <a:graphicFrameLocks noGrp="1"/>
          </p:cNvGraphicFramePr>
          <p:nvPr>
            <p:extLst>
              <p:ext uri="{D42A27DB-BD31-4B8C-83A1-F6EECF244321}">
                <p14:modId xmlns:p14="http://schemas.microsoft.com/office/powerpoint/2010/main" val="2889426974"/>
              </p:ext>
            </p:extLst>
          </p:nvPr>
        </p:nvGraphicFramePr>
        <p:xfrm>
          <a:off x="192055" y="988560"/>
          <a:ext cx="11827677" cy="5711092"/>
        </p:xfrm>
        <a:graphic>
          <a:graphicData uri="http://schemas.openxmlformats.org/drawingml/2006/table">
            <a:tbl>
              <a:tblPr firstRow="1" bandRow="1">
                <a:tableStyleId>{5C22544A-7EE6-4342-B048-85BDC9FD1C3A}</a:tableStyleId>
              </a:tblPr>
              <a:tblGrid>
                <a:gridCol w="1652874">
                  <a:extLst>
                    <a:ext uri="{9D8B030D-6E8A-4147-A177-3AD203B41FA5}">
                      <a16:colId xmlns:a16="http://schemas.microsoft.com/office/drawing/2014/main" val="63769272"/>
                    </a:ext>
                  </a:extLst>
                </a:gridCol>
                <a:gridCol w="687369">
                  <a:extLst>
                    <a:ext uri="{9D8B030D-6E8A-4147-A177-3AD203B41FA5}">
                      <a16:colId xmlns:a16="http://schemas.microsoft.com/office/drawing/2014/main" val="1782795928"/>
                    </a:ext>
                  </a:extLst>
                </a:gridCol>
                <a:gridCol w="1675917">
                  <a:extLst>
                    <a:ext uri="{9D8B030D-6E8A-4147-A177-3AD203B41FA5}">
                      <a16:colId xmlns:a16="http://schemas.microsoft.com/office/drawing/2014/main" val="1890355443"/>
                    </a:ext>
                  </a:extLst>
                </a:gridCol>
                <a:gridCol w="1791196">
                  <a:extLst>
                    <a:ext uri="{9D8B030D-6E8A-4147-A177-3AD203B41FA5}">
                      <a16:colId xmlns:a16="http://schemas.microsoft.com/office/drawing/2014/main" val="1620806210"/>
                    </a:ext>
                  </a:extLst>
                </a:gridCol>
                <a:gridCol w="1262496">
                  <a:extLst>
                    <a:ext uri="{9D8B030D-6E8A-4147-A177-3AD203B41FA5}">
                      <a16:colId xmlns:a16="http://schemas.microsoft.com/office/drawing/2014/main" val="2443517914"/>
                    </a:ext>
                  </a:extLst>
                </a:gridCol>
                <a:gridCol w="1026720">
                  <a:extLst>
                    <a:ext uri="{9D8B030D-6E8A-4147-A177-3AD203B41FA5}">
                      <a16:colId xmlns:a16="http://schemas.microsoft.com/office/drawing/2014/main" val="2037981684"/>
                    </a:ext>
                  </a:extLst>
                </a:gridCol>
                <a:gridCol w="1957297">
                  <a:extLst>
                    <a:ext uri="{9D8B030D-6E8A-4147-A177-3AD203B41FA5}">
                      <a16:colId xmlns:a16="http://schemas.microsoft.com/office/drawing/2014/main" val="3663044018"/>
                    </a:ext>
                  </a:extLst>
                </a:gridCol>
                <a:gridCol w="1773808">
                  <a:extLst>
                    <a:ext uri="{9D8B030D-6E8A-4147-A177-3AD203B41FA5}">
                      <a16:colId xmlns:a16="http://schemas.microsoft.com/office/drawing/2014/main" val="531832404"/>
                    </a:ext>
                  </a:extLst>
                </a:gridCol>
              </a:tblGrid>
              <a:tr h="986692">
                <a:tc>
                  <a:txBody>
                    <a:bodyPr/>
                    <a:lstStyle/>
                    <a:p>
                      <a:pPr algn="ctr"/>
                      <a:r>
                        <a:rPr lang="en-US" sz="1600" dirty="0" err="1">
                          <a:latin typeface="Times New Roman"/>
                          <a:cs typeface="Times New Roman"/>
                        </a:rPr>
                        <a:t>Nghiên</a:t>
                      </a:r>
                      <a:r>
                        <a:rPr lang="en-US" sz="1600" dirty="0">
                          <a:latin typeface="Times New Roman"/>
                          <a:cs typeface="Times New Roman"/>
                        </a:rPr>
                        <a:t> </a:t>
                      </a:r>
                      <a:r>
                        <a:rPr lang="en-US" sz="1600" dirty="0" err="1">
                          <a:latin typeface="Times New Roman"/>
                          <a:cs typeface="Times New Roman"/>
                        </a:rPr>
                        <a:t>cứu</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Năm</a:t>
                      </a:r>
                      <a:r>
                        <a:rPr lang="en-US" sz="1600" dirty="0">
                          <a:latin typeface="Times New Roman"/>
                          <a:cs typeface="Times New Roman"/>
                        </a:rPr>
                        <a:t> </a:t>
                      </a:r>
                    </a:p>
                  </a:txBody>
                  <a:tcPr/>
                </a:tc>
                <a:tc>
                  <a:txBody>
                    <a:bodyPr/>
                    <a:lstStyle/>
                    <a:p>
                      <a:pPr algn="ctr"/>
                      <a:r>
                        <a:rPr lang="en-US" sz="1600" dirty="0">
                          <a:latin typeface="Times New Roman"/>
                          <a:cs typeface="Times New Roman"/>
                        </a:rPr>
                        <a:t>Nguyên </a:t>
                      </a:r>
                      <a:r>
                        <a:rPr lang="en-US" sz="1600" dirty="0" err="1">
                          <a:latin typeface="Times New Roman"/>
                          <a:cs typeface="Times New Roman"/>
                        </a:rPr>
                        <a:t>lý</a:t>
                      </a:r>
                    </a:p>
                  </a:txBody>
                  <a:tcPr/>
                </a:tc>
                <a:tc>
                  <a:txBody>
                    <a:bodyPr/>
                    <a:lstStyle/>
                    <a:p>
                      <a:pPr lvl="0" algn="ctr">
                        <a:buNone/>
                      </a:pPr>
                      <a:r>
                        <a:rPr lang="en-US" sz="1600" dirty="0">
                          <a:latin typeface="Times New Roman"/>
                          <a:cs typeface="Times New Roman"/>
                        </a:rPr>
                        <a:t>Phương </a:t>
                      </a:r>
                      <a:r>
                        <a:rPr lang="en-US" sz="1600" dirty="0" err="1">
                          <a:latin typeface="Times New Roman"/>
                          <a:cs typeface="Times New Roman"/>
                        </a:rPr>
                        <a:t>pháp</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đo</a:t>
                      </a:r>
                      <a:r>
                        <a:rPr lang="en-US" sz="1600" dirty="0">
                          <a:latin typeface="Times New Roman"/>
                          <a:cs typeface="Times New Roman"/>
                        </a:rPr>
                        <a:t> </a:t>
                      </a:r>
                      <a:endParaRPr lang="en-US" sz="1600">
                        <a:latin typeface="Times New Roman"/>
                        <a:cs typeface="Times New Roman"/>
                      </a:endParaRP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chính</a:t>
                      </a:r>
                      <a:r>
                        <a:rPr lang="en-US" sz="1600" dirty="0">
                          <a:latin typeface="Times New Roman"/>
                          <a:cs typeface="Times New Roman"/>
                        </a:rPr>
                        <a:t> </a:t>
                      </a:r>
                      <a:r>
                        <a:rPr lang="en-US" sz="1600" dirty="0" err="1">
                          <a:latin typeface="Times New Roman"/>
                          <a:cs typeface="Times New Roman"/>
                        </a:rPr>
                        <a:t>xác</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Ưu</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Khuyết</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extLst>
                  <a:ext uri="{0D108BD9-81ED-4DB2-BD59-A6C34878D82A}">
                    <a16:rowId xmlns:a16="http://schemas.microsoft.com/office/drawing/2014/main" val="3539554490"/>
                  </a:ext>
                </a:extLst>
              </a:tr>
              <a:tr h="626561">
                <a:tc>
                  <a:txBody>
                    <a:bodyPr/>
                    <a:lstStyle/>
                    <a:p>
                      <a:pPr lvl="0">
                        <a:buNone/>
                      </a:pPr>
                      <a:r>
                        <a:rPr lang="en-US" sz="1600" b="0" i="0" u="none" strike="noStrike" baseline="0" noProof="0" dirty="0">
                          <a:solidFill>
                            <a:srgbClr val="000000"/>
                          </a:solidFill>
                          <a:latin typeface="Times New Roman"/>
                        </a:rPr>
                        <a:t>Real-time obstacle avoidance for autonomous vehicles in unstructured environments</a:t>
                      </a:r>
                    </a:p>
                    <a:p>
                      <a:pPr lvl="0">
                        <a:buNone/>
                      </a:pPr>
                      <a:r>
                        <a:rPr lang="en-US" sz="1600" b="0" i="0" u="none" strike="noStrike" baseline="0" noProof="0" dirty="0">
                          <a:solidFill>
                            <a:srgbClr val="000000"/>
                          </a:solidFill>
                          <a:latin typeface="Times New Roman"/>
                        </a:rPr>
                        <a:t>→</a:t>
                      </a:r>
                      <a:r>
                        <a:rPr lang="en-US" sz="1600" b="0" i="0" u="none" strike="noStrike" baseline="0" noProof="0" dirty="0" err="1">
                          <a:solidFill>
                            <a:srgbClr val="000000"/>
                          </a:solidFill>
                          <a:latin typeface="Times New Roman"/>
                        </a:rPr>
                        <a:t>phương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pháp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phát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trên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xe</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tự</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động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sử</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dụng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cảm</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biến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thuật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điều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khiển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thực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một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thời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gian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thực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trong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môi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trường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không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có</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cấu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trúc</a:t>
                      </a:r>
                      <a:r>
                        <a:rPr lang="en-US" sz="1600" b="0" i="0" u="none" strike="noStrike" baseline="0" noProof="0" dirty="0">
                          <a:solidFill>
                            <a:srgbClr val="000000"/>
                          </a:solidFill>
                          <a:latin typeface="Times New Roman"/>
                        </a:rPr>
                        <a:t>.</a:t>
                      </a:r>
                    </a:p>
                  </a:txBody>
                  <a:tcPr/>
                </a:tc>
                <a:tc>
                  <a:txBody>
                    <a:bodyPr/>
                    <a:lstStyle/>
                    <a:p>
                      <a:pPr lvl="0">
                        <a:buNone/>
                      </a:pPr>
                      <a:r>
                        <a:rPr lang="en-US" sz="1600" b="0" i="0" u="none" strike="noStrike" baseline="0" noProof="0" dirty="0">
                          <a:solidFill>
                            <a:srgbClr val="000000"/>
                          </a:solidFill>
                          <a:latin typeface="Times New Roman"/>
                        </a:rPr>
                        <a:t>2006</a:t>
                      </a:r>
                      <a:endParaRPr lang="en-US" sz="1600" dirty="0">
                        <a:latin typeface="Times New Roman" panose="02020603050405020304" pitchFamily="18" charset="0"/>
                        <a:cs typeface="Times New Roman" panose="02020603050405020304" pitchFamily="18" charset="0"/>
                      </a:endParaRPr>
                    </a:p>
                  </a:txBody>
                  <a:tcPr/>
                </a:tc>
                <a:tc>
                  <a:txBody>
                    <a:bodyPr/>
                    <a:lstStyle/>
                    <a:p>
                      <a:pPr lvl="0">
                        <a:buNone/>
                      </a:pPr>
                      <a:r>
                        <a:rPr lang="en-US" sz="1600" b="0" i="0" u="none" strike="noStrike" baseline="0" noProof="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bằng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cách</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tính</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khoảng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cách</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dự</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chuyển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động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hướng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rồi</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len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vào</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khoảng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trống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giữa</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nếu</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có</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đủ</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diện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tích</a:t>
                      </a:r>
                      <a:endParaRPr lang="en-US" err="1"/>
                    </a:p>
                    <a:p>
                      <a:pPr lvl="0">
                        <a:buNone/>
                      </a:pPr>
                      <a:endParaRPr lang="en-US" sz="1600">
                        <a:latin typeface="Times New Roman" panose="02020603050405020304" pitchFamily="18" charset="0"/>
                        <a:cs typeface="Times New Roman" panose="02020603050405020304" pitchFamily="18" charset="0"/>
                      </a:endParaRPr>
                    </a:p>
                    <a:p>
                      <a:pPr lvl="0">
                        <a:buNone/>
                      </a:pPr>
                      <a:endParaRPr lang="en-US" sz="1600">
                        <a:latin typeface="Times New Roman" panose="02020603050405020304" pitchFamily="18" charset="0"/>
                        <a:cs typeface="Times New Roman" panose="02020603050405020304" pitchFamily="18" charset="0"/>
                      </a:endParaRPr>
                    </a:p>
                  </a:txBody>
                  <a:tcPr/>
                </a:tc>
                <a:tc>
                  <a:txBody>
                    <a:bodyPr/>
                    <a:lstStyle/>
                    <a:p>
                      <a:pPr marL="285750" lvl="0" indent="-285750" algn="l">
                        <a:lnSpc>
                          <a:spcPct val="100000"/>
                        </a:lnSpc>
                        <a:buFont typeface="Wingdings"/>
                        <a:buChar char="v"/>
                      </a:pPr>
                      <a:r>
                        <a:rPr lang="en-US" sz="1600" b="0" i="0" u="none" strike="noStrike" baseline="0" noProof="0" dirty="0" err="1">
                          <a:solidFill>
                            <a:srgbClr val="000000"/>
                          </a:solidFill>
                          <a:latin typeface="Times New Roman"/>
                        </a:rPr>
                        <a:t>Xác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định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Hệ</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thống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sử</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dụng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cảm</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biến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như</a:t>
                      </a:r>
                      <a:r>
                        <a:rPr lang="en-US" sz="1600" b="0" i="0" u="none" strike="noStrike" baseline="0" noProof="0" dirty="0">
                          <a:solidFill>
                            <a:srgbClr val="000000"/>
                          </a:solidFill>
                          <a:latin typeface="Times New Roman"/>
                        </a:rPr>
                        <a:t> lidar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radar </a:t>
                      </a:r>
                      <a:r>
                        <a:rPr lang="en-US" sz="1600" b="0" i="0" u="none" strike="noStrike" baseline="0" noProof="0" dirty="0" err="1">
                          <a:solidFill>
                            <a:srgbClr val="000000"/>
                          </a:solidFill>
                          <a:latin typeface="Times New Roman"/>
                        </a:rPr>
                        <a:t>để</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xác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định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trong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phạm</a:t>
                      </a:r>
                      <a:r>
                        <a:rPr lang="en-US" sz="1600" b="0" i="0" u="none" strike="noStrike" baseline="0" noProof="0" dirty="0">
                          <a:solidFill>
                            <a:srgbClr val="000000"/>
                          </a:solidFill>
                          <a:latin typeface="Times New Roman"/>
                        </a:rPr>
                        <a:t> vi </a:t>
                      </a:r>
                      <a:r>
                        <a:rPr lang="en-US" sz="1600" b="0" i="0" u="none" strike="noStrike" baseline="0" noProof="0" dirty="0" err="1">
                          <a:solidFill>
                            <a:srgbClr val="000000"/>
                          </a:solidFill>
                          <a:latin typeface="Times New Roman"/>
                        </a:rPr>
                        <a:t>hoạt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động</a:t>
                      </a:r>
                      <a:r>
                        <a:rPr lang="en-US" sz="1600" b="0" i="0" u="none" strike="noStrike" baseline="0" noProof="0" dirty="0">
                          <a:solidFill>
                            <a:srgbClr val="000000"/>
                          </a:solidFill>
                          <a:latin typeface="Times New Roman"/>
                        </a:rPr>
                        <a:t>.</a:t>
                      </a:r>
                      <a:endParaRPr lang="en-US" sz="1600" b="0" i="0" u="none" strike="noStrike" baseline="0" noProof="0" dirty="0" err="1">
                        <a:solidFill>
                          <a:srgbClr val="000000"/>
                        </a:solidFill>
                        <a:latin typeface="Times New Roman"/>
                        <a:cs typeface="Times New Roman"/>
                      </a:endParaRPr>
                    </a:p>
                    <a:p>
                      <a:pPr marL="285750" lvl="0" indent="-285750" algn="l">
                        <a:lnSpc>
                          <a:spcPct val="100000"/>
                        </a:lnSpc>
                        <a:buFont typeface="Wingdings"/>
                        <a:buChar char="v"/>
                      </a:pPr>
                      <a:r>
                        <a:rPr lang="en-US" sz="1600" b="0" i="0" u="none" strike="noStrike" baseline="0" noProof="0" dirty="0" err="1">
                          <a:solidFill>
                            <a:srgbClr val="000000"/>
                          </a:solidFill>
                          <a:latin typeface="Times New Roman"/>
                        </a:rPr>
                        <a:t>Dự</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hướng</a:t>
                      </a:r>
                      <a:r>
                        <a:rPr lang="en-US" sz="1600" b="0" i="0" u="none" strike="noStrike" baseline="0" noProof="0" dirty="0">
                          <a:solidFill>
                            <a:srgbClr val="000000"/>
                          </a:solidFill>
                          <a:latin typeface="Times New Roman"/>
                        </a:rPr>
                        <a:t> di </a:t>
                      </a:r>
                      <a:r>
                        <a:rPr lang="en-US" sz="1600" b="0" i="0" u="none" strike="noStrike" baseline="0" noProof="0" dirty="0" err="1">
                          <a:solidFill>
                            <a:srgbClr val="000000"/>
                          </a:solidFill>
                          <a:latin typeface="Times New Roman"/>
                        </a:rPr>
                        <a:t>chuyển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Hệ</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thống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sử</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dụng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một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mô</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hình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dự</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để</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ước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tính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hướng</a:t>
                      </a:r>
                      <a:r>
                        <a:rPr lang="en-US" sz="1600" b="0" i="0" u="none" strike="noStrike" baseline="0" noProof="0" dirty="0">
                          <a:solidFill>
                            <a:srgbClr val="000000"/>
                          </a:solidFill>
                          <a:latin typeface="Times New Roman"/>
                        </a:rPr>
                        <a:t> di </a:t>
                      </a:r>
                      <a:r>
                        <a:rPr lang="en-US" sz="1600" b="0" i="0" u="none" strike="noStrike" baseline="0" noProof="0" dirty="0" err="1">
                          <a:solidFill>
                            <a:srgbClr val="000000"/>
                          </a:solidFill>
                          <a:latin typeface="Times New Roman"/>
                        </a:rPr>
                        <a:t>chuyển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dựa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trên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thông</a:t>
                      </a:r>
                      <a:r>
                        <a:rPr lang="en-US" sz="1600" b="0" i="0" u="none" strike="noStrike" baseline="0" noProof="0" dirty="0">
                          <a:solidFill>
                            <a:srgbClr val="000000"/>
                          </a:solidFill>
                          <a:latin typeface="Times New Roman"/>
                        </a:rPr>
                        <a:t> tin</a:t>
                      </a:r>
                    </a:p>
                  </a:txBody>
                  <a:tcPr/>
                </a:tc>
                <a:tc>
                  <a:txBody>
                    <a:bodyPr/>
                    <a:lstStyle/>
                    <a:p>
                      <a:pPr marL="285750" lvl="0" indent="-285750" algn="l">
                        <a:lnSpc>
                          <a:spcPct val="100000"/>
                        </a:lnSpc>
                        <a:buFont typeface="Courier New"/>
                        <a:buChar char="o"/>
                      </a:pPr>
                      <a:r>
                        <a:rPr lang="en-US" sz="1600" b="0" i="0" u="none" strike="noStrike" baseline="0" noProof="0" dirty="0" err="1">
                          <a:solidFill>
                            <a:srgbClr val="000000"/>
                          </a:solidFill>
                          <a:latin typeface="Times New Roman"/>
                        </a:rPr>
                        <a:t>Không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dùng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mạng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học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dùng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tập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dữ</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liệu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tự</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tạo</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giả</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không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được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cung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cấp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trong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công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trình</a:t>
                      </a:r>
                      <a:r>
                        <a:rPr lang="en-US" sz="1600" b="0" i="0" u="none" strike="noStrike" baseline="0" noProof="0" dirty="0">
                          <a:solidFill>
                            <a:srgbClr val="000000"/>
                          </a:solidFill>
                          <a:latin typeface="Times New Roman"/>
                        </a:rPr>
                        <a:t>)</a:t>
                      </a:r>
                      <a:endParaRPr lang="en-US" sz="1600" b="0" i="0" u="none" strike="noStrike" baseline="0" noProof="0" dirty="0" err="1">
                        <a:solidFill>
                          <a:srgbClr val="000000"/>
                        </a:solidFill>
                        <a:latin typeface="Times New Roman"/>
                      </a:endParaRPr>
                    </a:p>
                    <a:p>
                      <a:pPr marL="285750" lvl="0" indent="-285750" algn="l">
                        <a:lnSpc>
                          <a:spcPct val="100000"/>
                        </a:lnSpc>
                        <a:buFont typeface="Courier New"/>
                        <a:buChar char="o"/>
                      </a:pPr>
                      <a:endParaRPr lang="en-US" sz="1600" b="0" i="0" u="none" strike="noStrike" baseline="0" noProof="0" dirty="0">
                        <a:solidFill>
                          <a:srgbClr val="000000"/>
                        </a:solidFill>
                        <a:latin typeface="Times New Roman"/>
                      </a:endParaRPr>
                    </a:p>
                  </a:txBody>
                  <a:tcPr/>
                </a:tc>
                <a:tc>
                  <a:txBody>
                    <a:bodyPr/>
                    <a:lstStyle/>
                    <a:p>
                      <a:pPr lvl="0">
                        <a:buNone/>
                      </a:pPr>
                      <a:r>
                        <a:rPr lang="en-US" sz="1600" b="0" i="0" u="none" strike="noStrike" baseline="0" noProof="0" dirty="0" err="1">
                          <a:solidFill>
                            <a:srgbClr val="000000"/>
                          </a:solidFill>
                          <a:latin typeface="Times New Roman"/>
                        </a:rPr>
                        <a:t>Sử</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dụng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phần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mềm</a:t>
                      </a:r>
                      <a:r>
                        <a:rPr lang="en-US" sz="1600" b="0" i="0" u="none" strike="noStrike" baseline="0" noProof="0" dirty="0">
                          <a:solidFill>
                            <a:srgbClr val="000000"/>
                          </a:solidFill>
                          <a:latin typeface="Times New Roman"/>
                        </a:rPr>
                        <a:t> ROS (Robot Operating System) </a:t>
                      </a:r>
                      <a:r>
                        <a:rPr lang="en-US" sz="1600" b="0" i="0" u="none" strike="noStrike" baseline="0" noProof="0" dirty="0" err="1">
                          <a:solidFill>
                            <a:srgbClr val="000000"/>
                          </a:solidFill>
                          <a:latin typeface="Times New Roman"/>
                        </a:rPr>
                        <a:t>đánh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giá</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sai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số</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trung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bình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giữa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thực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tế</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được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dự</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bởi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hệ</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thống</a:t>
                      </a:r>
                    </a:p>
                  </a:txBody>
                  <a:tcPr/>
                </a:tc>
                <a:tc>
                  <a:txBody>
                    <a:bodyPr/>
                    <a:lstStyle/>
                    <a:p>
                      <a:pPr marL="285750" lvl="0" indent="-285750">
                        <a:buFont typeface="Arial"/>
                        <a:buChar char="•"/>
                      </a:pPr>
                      <a:r>
                        <a:rPr lang="en-US" sz="1600" b="0" i="0" u="none" strike="noStrike" baseline="0" noProof="0" dirty="0" err="1">
                          <a:solidFill>
                            <a:srgbClr val="000000"/>
                          </a:solidFill>
                          <a:latin typeface="Times New Roman"/>
                        </a:rPr>
                        <a:t>Giải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quyết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vấn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đề</a:t>
                      </a:r>
                      <a:r>
                        <a:rPr lang="en-US" sz="1600" b="0" i="0" u="none" strike="noStrike" baseline="0" noProof="0" dirty="0">
                          <a:solidFill>
                            <a:srgbClr val="000000"/>
                          </a:solidFill>
                          <a:latin typeface="Times New Roman"/>
                        </a:rPr>
                        <a:t> camera </a:t>
                      </a:r>
                      <a:r>
                        <a:rPr lang="en-US" sz="1600" b="0" i="0" u="none" strike="noStrike" baseline="0" noProof="0" dirty="0" err="1">
                          <a:solidFill>
                            <a:srgbClr val="000000"/>
                          </a:solidFill>
                          <a:latin typeface="Times New Roman"/>
                        </a:rPr>
                        <a:t>xác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định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thiếu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chiều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thứ</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ba</a:t>
                      </a:r>
                    </a:p>
                    <a:p>
                      <a:pPr marL="285750" lvl="0" indent="-285750">
                        <a:buFont typeface="Arial"/>
                        <a:buChar char="•"/>
                      </a:pPr>
                      <a:r>
                        <a:rPr lang="en-US" sz="1600" b="0" i="0" u="none" strike="noStrike" baseline="0" noProof="0" dirty="0">
                          <a:solidFill>
                            <a:srgbClr val="000000"/>
                          </a:solidFill>
                          <a:latin typeface="Times New Roman"/>
                        </a:rPr>
                        <a:t>Linh </a:t>
                      </a:r>
                      <a:r>
                        <a:rPr lang="en-US" sz="1600" b="0" i="0" u="none" strike="noStrike" baseline="0" noProof="0" err="1">
                          <a:solidFill>
                            <a:srgbClr val="000000"/>
                          </a:solidFill>
                          <a:latin typeface="Times New Roman"/>
                        </a:rPr>
                        <a:t>động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trong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việc</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xác</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định</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tập</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điểm</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thuộc</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đối</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tượng</a:t>
                      </a:r>
                      <a:endParaRPr lang="en-US" sz="1600" b="0" i="0" u="none" strike="noStrike" baseline="0" noProof="0" dirty="0" err="1">
                        <a:solidFill>
                          <a:srgbClr val="000000"/>
                        </a:solidFill>
                        <a:latin typeface="Times New Roman"/>
                      </a:endParaRPr>
                    </a:p>
                    <a:p>
                      <a:pPr marL="285750" lvl="0" indent="-285750">
                        <a:buFont typeface="Arial"/>
                        <a:buChar char="•"/>
                      </a:pPr>
                      <a:r>
                        <a:rPr lang="en-US" sz="1600" b="0" i="0" u="none" strike="noStrike" baseline="0" noProof="0" dirty="0" err="1">
                          <a:solidFill>
                            <a:srgbClr val="000000"/>
                          </a:solidFill>
                          <a:latin typeface="Times New Roman"/>
                        </a:rPr>
                        <a:t>Thuật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này</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có</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thể</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hoạt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động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quả</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trong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môi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trường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không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cấu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trúc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nơi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xuất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ngẫu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nhiên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có</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thể</a:t>
                      </a:r>
                      <a:r>
                        <a:rPr lang="en-US" sz="1600" b="0" i="0" u="none" strike="noStrike" baseline="0" noProof="0" dirty="0">
                          <a:solidFill>
                            <a:srgbClr val="000000"/>
                          </a:solidFill>
                          <a:latin typeface="Times New Roman"/>
                        </a:rPr>
                        <a:t> di </a:t>
                      </a:r>
                      <a:r>
                        <a:rPr lang="en-US" sz="1600" b="0" i="0" u="none" strike="noStrike" baseline="0" noProof="0" dirty="0" err="1">
                          <a:solidFill>
                            <a:srgbClr val="000000"/>
                          </a:solidFill>
                          <a:latin typeface="Times New Roman"/>
                        </a:rPr>
                        <a:t>chuyển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một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không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đều</a:t>
                      </a:r>
                      <a:endParaRPr lang="en-US" sz="1600" b="0" i="0" u="none" strike="noStrike" baseline="0" noProof="0" dirty="0">
                        <a:solidFill>
                          <a:srgbClr val="000000"/>
                        </a:solidFill>
                        <a:latin typeface="Times New Roman"/>
                      </a:endParaRPr>
                    </a:p>
                    <a:p>
                      <a:pPr marL="285750" lvl="0" indent="-285750">
                        <a:buFont typeface="Arial"/>
                        <a:buChar char="•"/>
                      </a:pPr>
                      <a:endParaRPr lang="en-US" sz="1600" b="0" i="0" u="none" strike="noStrike" baseline="0" noProof="0" dirty="0">
                        <a:solidFill>
                          <a:srgbClr val="000000"/>
                        </a:solidFill>
                        <a:latin typeface="Times New Roman"/>
                      </a:endParaRPr>
                    </a:p>
                    <a:p>
                      <a:pPr marL="285750" lvl="0" indent="-285750">
                        <a:buFont typeface="Arial"/>
                        <a:buChar char="•"/>
                      </a:pPr>
                      <a:endParaRPr lang="en-US" sz="1600" b="0" i="0" u="none" strike="noStrike" baseline="0" noProof="0" dirty="0">
                        <a:solidFill>
                          <a:srgbClr val="000000"/>
                        </a:solidFill>
                        <a:latin typeface="Times New Roman"/>
                      </a:endParaRPr>
                    </a:p>
                  </a:txBody>
                  <a:tcPr/>
                </a:tc>
                <a:tc>
                  <a:txBody>
                    <a:bodyPr/>
                    <a:lstStyle/>
                    <a:p>
                      <a:pPr marL="285750" lvl="0" indent="-285750">
                        <a:buFont typeface="Arial"/>
                        <a:buChar char="•"/>
                      </a:pPr>
                      <a:r>
                        <a:rPr lang="en-US" sz="1600" b="0" i="0" u="none" strike="noStrike" baseline="0" noProof="0" dirty="0" err="1">
                          <a:solidFill>
                            <a:srgbClr val="000000"/>
                          </a:solidFill>
                          <a:latin typeface="Times New Roman"/>
                        </a:rPr>
                        <a:t>Thuật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này</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cần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được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tiến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để</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đáp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ứng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yêu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cầu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ứng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dụng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thực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tế</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như</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thiện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tốc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độ</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tính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độ</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chính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xác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dự</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a:t>
                      </a:r>
                    </a:p>
                    <a:p>
                      <a:pPr marL="285750" lvl="0" indent="-285750">
                        <a:buFont typeface="Arial"/>
                        <a:buChar char="•"/>
                      </a:pPr>
                      <a:r>
                        <a:rPr lang="en-US" sz="1600" b="0" i="0" u="none" strike="noStrike" baseline="0" noProof="0" err="1">
                          <a:solidFill>
                            <a:srgbClr val="000000"/>
                          </a:solidFill>
                          <a:latin typeface="Times New Roman"/>
                        </a:rPr>
                        <a:t>Chưa</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phân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biệt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cần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không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cần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tránh</a:t>
                      </a:r>
                      <a:endParaRPr lang="en-US" sz="1600" b="0" i="0" u="none" strike="noStrike" baseline="0" noProof="0" dirty="0">
                        <a:solidFill>
                          <a:srgbClr val="000000"/>
                        </a:solidFill>
                        <a:latin typeface="Times New Roman"/>
                      </a:endParaRPr>
                    </a:p>
                    <a:p>
                      <a:pPr marL="285750" lvl="0" indent="-285750">
                        <a:buFont typeface="Arial"/>
                        <a:buChar char="•"/>
                      </a:pPr>
                      <a:r>
                        <a:rPr lang="en-US" sz="1600" b="0" i="0" u="none" strike="noStrike" baseline="0" noProof="0" dirty="0" err="1">
                          <a:solidFill>
                            <a:srgbClr val="000000"/>
                          </a:solidFill>
                          <a:latin typeface="Times New Roman"/>
                        </a:rPr>
                        <a:t>Chưa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giải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quyết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được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yếu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tố</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động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endParaRPr lang="en-US" sz="1600" b="0" i="0" u="none" strike="noStrike" baseline="0" noProof="0" dirty="0">
                        <a:solidFill>
                          <a:srgbClr val="000000"/>
                        </a:solidFill>
                        <a:latin typeface="Times New Roman"/>
                      </a:endParaRPr>
                    </a:p>
                  </a:txBody>
                  <a:tcPr/>
                </a:tc>
                <a:extLst>
                  <a:ext uri="{0D108BD9-81ED-4DB2-BD59-A6C34878D82A}">
                    <a16:rowId xmlns:a16="http://schemas.microsoft.com/office/drawing/2014/main" val="828135205"/>
                  </a:ext>
                </a:extLst>
              </a:tr>
            </a:tbl>
          </a:graphicData>
        </a:graphic>
      </p:graphicFrame>
      <p:sp>
        <p:nvSpPr>
          <p:cNvPr id="2" name="TextBox 1">
            <a:extLst>
              <a:ext uri="{FF2B5EF4-FFF2-40B4-BE49-F238E27FC236}">
                <a16:creationId xmlns:a16="http://schemas.microsoft.com/office/drawing/2014/main" id="{359B8F13-65C1-CD43-BFED-619445935889}"/>
              </a:ext>
            </a:extLst>
          </p:cNvPr>
          <p:cNvSpPr txBox="1"/>
          <p:nvPr/>
        </p:nvSpPr>
        <p:spPr>
          <a:xfrm flipH="1">
            <a:off x="173529" y="312281"/>
            <a:ext cx="4224710" cy="553998"/>
          </a:xfrm>
          <a:prstGeom prst="rect">
            <a:avLst/>
          </a:prstGeom>
          <a:noFill/>
        </p:spPr>
        <p:txBody>
          <a:bodyPr wrap="square" rtlCol="0">
            <a:spAutoFit/>
          </a:bodyPr>
          <a:lstStyle/>
          <a:p>
            <a:r>
              <a:rPr lang="en-US" sz="3000" b="1">
                <a:latin typeface="Times New Roman" panose="02020603050405020304" pitchFamily="18" charset="0"/>
                <a:cs typeface="Times New Roman" panose="02020603050405020304" pitchFamily="18" charset="0"/>
              </a:rPr>
              <a:t>RELATED WORKS</a:t>
            </a:r>
          </a:p>
        </p:txBody>
      </p:sp>
    </p:spTree>
    <p:extLst>
      <p:ext uri="{BB962C8B-B14F-4D97-AF65-F5344CB8AC3E}">
        <p14:creationId xmlns:p14="http://schemas.microsoft.com/office/powerpoint/2010/main" val="15409590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3D102C9-1BA3-146B-DA97-DBB64CBB674A}"/>
              </a:ext>
            </a:extLst>
          </p:cNvPr>
          <p:cNvGraphicFramePr>
            <a:graphicFrameLocks noGrp="1"/>
          </p:cNvGraphicFramePr>
          <p:nvPr>
            <p:extLst>
              <p:ext uri="{D42A27DB-BD31-4B8C-83A1-F6EECF244321}">
                <p14:modId xmlns:p14="http://schemas.microsoft.com/office/powerpoint/2010/main" val="3787547767"/>
              </p:ext>
            </p:extLst>
          </p:nvPr>
        </p:nvGraphicFramePr>
        <p:xfrm>
          <a:off x="182159" y="1384404"/>
          <a:ext cx="11827662" cy="3028852"/>
        </p:xfrm>
        <a:graphic>
          <a:graphicData uri="http://schemas.openxmlformats.org/drawingml/2006/table">
            <a:tbl>
              <a:tblPr firstRow="1" bandRow="1">
                <a:tableStyleId>{5C22544A-7EE6-4342-B048-85BDC9FD1C3A}</a:tableStyleId>
              </a:tblPr>
              <a:tblGrid>
                <a:gridCol w="1652874">
                  <a:extLst>
                    <a:ext uri="{9D8B030D-6E8A-4147-A177-3AD203B41FA5}">
                      <a16:colId xmlns:a16="http://schemas.microsoft.com/office/drawing/2014/main" val="63769272"/>
                    </a:ext>
                  </a:extLst>
                </a:gridCol>
                <a:gridCol w="687369">
                  <a:extLst>
                    <a:ext uri="{9D8B030D-6E8A-4147-A177-3AD203B41FA5}">
                      <a16:colId xmlns:a16="http://schemas.microsoft.com/office/drawing/2014/main" val="1782795928"/>
                    </a:ext>
                  </a:extLst>
                </a:gridCol>
                <a:gridCol w="1447305">
                  <a:extLst>
                    <a:ext uri="{9D8B030D-6E8A-4147-A177-3AD203B41FA5}">
                      <a16:colId xmlns:a16="http://schemas.microsoft.com/office/drawing/2014/main" val="1890355443"/>
                    </a:ext>
                  </a:extLst>
                </a:gridCol>
                <a:gridCol w="3191493">
                  <a:extLst>
                    <a:ext uri="{9D8B030D-6E8A-4147-A177-3AD203B41FA5}">
                      <a16:colId xmlns:a16="http://schemas.microsoft.com/office/drawing/2014/main" val="1620806210"/>
                    </a:ext>
                  </a:extLst>
                </a:gridCol>
                <a:gridCol w="804051">
                  <a:extLst>
                    <a:ext uri="{9D8B030D-6E8A-4147-A177-3AD203B41FA5}">
                      <a16:colId xmlns:a16="http://schemas.microsoft.com/office/drawing/2014/main" val="2443517914"/>
                    </a:ext>
                  </a:extLst>
                </a:gridCol>
                <a:gridCol w="816426">
                  <a:extLst>
                    <a:ext uri="{9D8B030D-6E8A-4147-A177-3AD203B41FA5}">
                      <a16:colId xmlns:a16="http://schemas.microsoft.com/office/drawing/2014/main" val="2037981684"/>
                    </a:ext>
                  </a:extLst>
                </a:gridCol>
                <a:gridCol w="1578932">
                  <a:extLst>
                    <a:ext uri="{9D8B030D-6E8A-4147-A177-3AD203B41FA5}">
                      <a16:colId xmlns:a16="http://schemas.microsoft.com/office/drawing/2014/main" val="3663044018"/>
                    </a:ext>
                  </a:extLst>
                </a:gridCol>
                <a:gridCol w="1649212">
                  <a:extLst>
                    <a:ext uri="{9D8B030D-6E8A-4147-A177-3AD203B41FA5}">
                      <a16:colId xmlns:a16="http://schemas.microsoft.com/office/drawing/2014/main" val="531832404"/>
                    </a:ext>
                  </a:extLst>
                </a:gridCol>
              </a:tblGrid>
              <a:tr h="986692">
                <a:tc>
                  <a:txBody>
                    <a:bodyPr/>
                    <a:lstStyle/>
                    <a:p>
                      <a:pPr algn="ctr"/>
                      <a:r>
                        <a:rPr lang="en-US" sz="1600" dirty="0" err="1">
                          <a:latin typeface="Times New Roman"/>
                          <a:cs typeface="Times New Roman"/>
                        </a:rPr>
                        <a:t>Nghiên</a:t>
                      </a:r>
                      <a:r>
                        <a:rPr lang="en-US" sz="1600" dirty="0">
                          <a:latin typeface="Times New Roman"/>
                          <a:cs typeface="Times New Roman"/>
                        </a:rPr>
                        <a:t> </a:t>
                      </a:r>
                      <a:r>
                        <a:rPr lang="en-US" sz="1600" dirty="0" err="1">
                          <a:latin typeface="Times New Roman"/>
                          <a:cs typeface="Times New Roman"/>
                        </a:rPr>
                        <a:t>cứu</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Năm</a:t>
                      </a:r>
                      <a:r>
                        <a:rPr lang="en-US" sz="1600" dirty="0">
                          <a:latin typeface="Times New Roman"/>
                          <a:cs typeface="Times New Roman"/>
                        </a:rPr>
                        <a:t> </a:t>
                      </a:r>
                    </a:p>
                  </a:txBody>
                  <a:tcPr/>
                </a:tc>
                <a:tc>
                  <a:txBody>
                    <a:bodyPr/>
                    <a:lstStyle/>
                    <a:p>
                      <a:pPr algn="ctr"/>
                      <a:r>
                        <a:rPr lang="en-US" sz="1600" dirty="0">
                          <a:latin typeface="Times New Roman"/>
                          <a:cs typeface="Times New Roman"/>
                        </a:rPr>
                        <a:t>Nguyên </a:t>
                      </a:r>
                      <a:r>
                        <a:rPr lang="en-US" sz="1600" dirty="0" err="1">
                          <a:latin typeface="Times New Roman"/>
                          <a:cs typeface="Times New Roman"/>
                        </a:rPr>
                        <a:t>lý</a:t>
                      </a:r>
                    </a:p>
                  </a:txBody>
                  <a:tcPr/>
                </a:tc>
                <a:tc>
                  <a:txBody>
                    <a:bodyPr/>
                    <a:lstStyle/>
                    <a:p>
                      <a:pPr lvl="0" algn="ctr">
                        <a:buNone/>
                      </a:pPr>
                      <a:r>
                        <a:rPr lang="en-US" sz="1600" dirty="0">
                          <a:latin typeface="Times New Roman"/>
                          <a:cs typeface="Times New Roman"/>
                        </a:rPr>
                        <a:t>Phương </a:t>
                      </a:r>
                      <a:r>
                        <a:rPr lang="en-US" sz="1600" dirty="0" err="1">
                          <a:latin typeface="Times New Roman"/>
                          <a:cs typeface="Times New Roman"/>
                        </a:rPr>
                        <a:t>pháp</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đo</a:t>
                      </a:r>
                      <a:r>
                        <a:rPr lang="en-US" sz="1600" dirty="0">
                          <a:latin typeface="Times New Roman"/>
                          <a:cs typeface="Times New Roman"/>
                        </a:rPr>
                        <a:t> </a:t>
                      </a:r>
                      <a:endParaRPr lang="en-US" sz="1600">
                        <a:latin typeface="Times New Roman"/>
                        <a:cs typeface="Times New Roman"/>
                      </a:endParaRP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chính</a:t>
                      </a:r>
                      <a:r>
                        <a:rPr lang="en-US" sz="1600" dirty="0">
                          <a:latin typeface="Times New Roman"/>
                          <a:cs typeface="Times New Roman"/>
                        </a:rPr>
                        <a:t> </a:t>
                      </a:r>
                      <a:r>
                        <a:rPr lang="en-US" sz="1600" dirty="0" err="1">
                          <a:latin typeface="Times New Roman"/>
                          <a:cs typeface="Times New Roman"/>
                        </a:rPr>
                        <a:t>xác</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Ưu</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Khuyết</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extLst>
                  <a:ext uri="{0D108BD9-81ED-4DB2-BD59-A6C34878D82A}">
                    <a16:rowId xmlns:a16="http://schemas.microsoft.com/office/drawing/2014/main" val="3539554490"/>
                  </a:ext>
                </a:extLst>
              </a:tr>
              <a:tr h="626561">
                <a:tc>
                  <a:txBody>
                    <a:bodyPr/>
                    <a:lstStyle/>
                    <a:p>
                      <a:pPr lvl="0">
                        <a:buNone/>
                      </a:pPr>
                      <a:endParaRPr lang="en-US" sz="1600" b="0" i="0" u="none" strike="noStrike" noProof="0" dirty="0">
                        <a:latin typeface="Times New Roman"/>
                        <a:cs typeface="Times New Roman"/>
                      </a:endParaRPr>
                    </a:p>
                  </a:txBody>
                  <a:tcPr/>
                </a:tc>
                <a:tc>
                  <a:txBody>
                    <a:bodyPr/>
                    <a:lstStyle/>
                    <a:p>
                      <a:pPr lvl="0">
                        <a:buNone/>
                      </a:pPr>
                      <a:endParaRPr lang="en-US" sz="1600" b="0" i="0" u="none" strike="noStrike" baseline="0" noProof="0" dirty="0">
                        <a:solidFill>
                          <a:srgbClr val="000000"/>
                        </a:solidFill>
                        <a:latin typeface="Times New Roman"/>
                      </a:endParaRPr>
                    </a:p>
                  </a:txBody>
                  <a:tcPr/>
                </a:tc>
                <a:tc>
                  <a:txBody>
                    <a:bodyPr/>
                    <a:lstStyle/>
                    <a:p>
                      <a:endParaRPr lang="en-US" sz="1600" dirty="0">
                        <a:latin typeface="Times New Roman"/>
                        <a:cs typeface="Times New Roman"/>
                      </a:endParaRPr>
                    </a:p>
                  </a:txBody>
                  <a:tcPr/>
                </a:tc>
                <a:tc>
                  <a:txBody>
                    <a:bodyPr/>
                    <a:lstStyle/>
                    <a:p>
                      <a:pPr marL="285750" lvl="0" indent="-285750" algn="l">
                        <a:lnSpc>
                          <a:spcPct val="100000"/>
                        </a:lnSpc>
                        <a:buClr>
                          <a:srgbClr val="000000"/>
                        </a:buClr>
                        <a:buFont typeface="Wingdings,Sans-Serif"/>
                        <a:buChar char="v"/>
                      </a:pPr>
                      <a:r>
                        <a:rPr lang="en-US" sz="1600" b="0" i="0" u="none" strike="noStrike" noProof="0" dirty="0" err="1">
                          <a:solidFill>
                            <a:srgbClr val="000000"/>
                          </a:solidFill>
                          <a:latin typeface="Times New Roman"/>
                        </a:rPr>
                        <a:t>về</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tốc</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độ</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và</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hướng</a:t>
                      </a:r>
                      <a:r>
                        <a:rPr lang="en-US" sz="1600" b="0" i="0" u="none" strike="noStrike" noProof="0" dirty="0">
                          <a:solidFill>
                            <a:srgbClr val="000000"/>
                          </a:solidFill>
                          <a:latin typeface="Times New Roman"/>
                        </a:rPr>
                        <a:t> di </a:t>
                      </a:r>
                      <a:r>
                        <a:rPr lang="en-US" sz="1600" b="0" i="0" u="none" strike="noStrike" noProof="0" dirty="0" err="1">
                          <a:solidFill>
                            <a:srgbClr val="000000"/>
                          </a:solidFill>
                          <a:latin typeface="Times New Roman"/>
                        </a:rPr>
                        <a:t>chuyển</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trước</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đó</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của</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chúng</a:t>
                      </a:r>
                      <a:r>
                        <a:rPr lang="en-US" sz="1600" b="0" i="0" u="none" strike="noStrike" noProof="0" dirty="0">
                          <a:solidFill>
                            <a:srgbClr val="000000"/>
                          </a:solidFill>
                          <a:latin typeface="Times New Roman"/>
                        </a:rPr>
                        <a:t>.</a:t>
                      </a:r>
                      <a:endParaRPr lang="en-US" sz="1600" b="0" i="0" u="none" strike="noStrike" noProof="0" dirty="0"/>
                    </a:p>
                    <a:p>
                      <a:pPr marL="285750" lvl="0" indent="-285750" algn="l">
                        <a:lnSpc>
                          <a:spcPct val="100000"/>
                        </a:lnSpc>
                        <a:buClr>
                          <a:srgbClr val="000000"/>
                        </a:buClr>
                        <a:buFont typeface="Wingdings,Sans-Serif"/>
                        <a:buChar char="v"/>
                      </a:pPr>
                      <a:r>
                        <a:rPr lang="en-US" sz="1600" b="0" i="0" u="none" strike="noStrike" noProof="0" dirty="0" err="1">
                          <a:solidFill>
                            <a:srgbClr val="000000"/>
                          </a:solidFill>
                          <a:latin typeface="Times New Roman"/>
                        </a:rPr>
                        <a:t>Lập</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kế</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hoạch</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tránh</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vật</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cản</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Hệ</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thống</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sử</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dụng</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một</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mô</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hình</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tối</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ưu</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để</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tính</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toán</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hành</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động</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tối</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ưu</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để</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tránh</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vật</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cản</a:t>
                      </a:r>
                      <a:r>
                        <a:rPr lang="en-US" sz="1600" b="0" i="0" u="none" strike="noStrike" noProof="0" dirty="0">
                          <a:solidFill>
                            <a:srgbClr val="000000"/>
                          </a:solidFill>
                          <a:latin typeface="Times New Roman"/>
                        </a:rPr>
                        <a:t>, bao </a:t>
                      </a:r>
                      <a:r>
                        <a:rPr lang="en-US" sz="1600" b="0" i="0" u="none" strike="noStrike" noProof="0" dirty="0" err="1">
                          <a:solidFill>
                            <a:srgbClr val="000000"/>
                          </a:solidFill>
                          <a:latin typeface="Times New Roman"/>
                        </a:rPr>
                        <a:t>gồm</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tốc</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độ</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hướng</a:t>
                      </a:r>
                      <a:r>
                        <a:rPr lang="en-US" sz="1600" b="0" i="0" u="none" strike="noStrike" noProof="0" dirty="0">
                          <a:solidFill>
                            <a:srgbClr val="000000"/>
                          </a:solidFill>
                          <a:latin typeface="Times New Roman"/>
                        </a:rPr>
                        <a:t> di </a:t>
                      </a:r>
                      <a:r>
                        <a:rPr lang="en-US" sz="1600" b="0" i="0" u="none" strike="noStrike" noProof="0" dirty="0" err="1">
                          <a:solidFill>
                            <a:srgbClr val="000000"/>
                          </a:solidFill>
                          <a:latin typeface="Times New Roman"/>
                        </a:rPr>
                        <a:t>chuyển</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và</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quỹ</a:t>
                      </a:r>
                      <a:r>
                        <a:rPr lang="en-US" sz="1600" b="0" i="0" u="none" strike="noStrike" noProof="0" dirty="0">
                          <a:solidFill>
                            <a:srgbClr val="000000"/>
                          </a:solidFill>
                          <a:latin typeface="Times New Roman"/>
                        </a:rPr>
                        <a:t> </a:t>
                      </a:r>
                      <a:r>
                        <a:rPr lang="en-US" sz="1600" b="0" i="0" u="none" strike="noStrike" noProof="0" dirty="0" err="1">
                          <a:solidFill>
                            <a:srgbClr val="000000"/>
                          </a:solidFill>
                          <a:latin typeface="Times New Roman"/>
                        </a:rPr>
                        <a:t>đạo</a:t>
                      </a:r>
                      <a:r>
                        <a:rPr lang="en-US" sz="1600" b="0" i="0" u="none" strike="noStrike" noProof="0" dirty="0">
                          <a:solidFill>
                            <a:srgbClr val="000000"/>
                          </a:solidFill>
                          <a:latin typeface="Times New Roman"/>
                        </a:rPr>
                        <a:t> di </a:t>
                      </a:r>
                      <a:r>
                        <a:rPr lang="en-US" sz="1600" b="0" i="0" u="none" strike="noStrike" noProof="0" dirty="0" err="1">
                          <a:solidFill>
                            <a:srgbClr val="000000"/>
                          </a:solidFill>
                          <a:latin typeface="Times New Roman"/>
                        </a:rPr>
                        <a:t>chuyển</a:t>
                      </a:r>
                      <a:endParaRPr lang="en-US" sz="1600" b="0" i="0" u="none" strike="noStrike" noProof="0" dirty="0" err="1"/>
                    </a:p>
                  </a:txBody>
                  <a:tcPr/>
                </a:tc>
                <a:tc>
                  <a:txBody>
                    <a:bodyPr/>
                    <a:lstStyle/>
                    <a:p>
                      <a:endParaRPr lang="en-US" sz="1600" dirty="0">
                        <a:latin typeface="Times New Roman"/>
                        <a:cs typeface="Times New Roman"/>
                      </a:endParaRPr>
                    </a:p>
                  </a:txBody>
                  <a:tcPr/>
                </a:tc>
                <a:tc>
                  <a:txBody>
                    <a:bodyPr/>
                    <a:lstStyle/>
                    <a:p>
                      <a:pPr marL="0" lvl="0" indent="0" algn="l">
                        <a:lnSpc>
                          <a:spcPct val="100000"/>
                        </a:lnSpc>
                        <a:buNone/>
                      </a:pPr>
                      <a:endParaRPr lang="en-US" sz="1600" b="0" i="0" u="none" strike="noStrike" baseline="0" noProof="0" dirty="0" err="1">
                        <a:solidFill>
                          <a:srgbClr val="000000"/>
                        </a:solidFill>
                        <a:latin typeface="Times New Roman"/>
                      </a:endParaRPr>
                    </a:p>
                    <a:p>
                      <a:pPr lvl="0">
                        <a:buNone/>
                      </a:pPr>
                      <a:endParaRPr lang="en-US" sz="1600" dirty="0">
                        <a:latin typeface="Times New Roman"/>
                        <a:cs typeface="Times New Roman"/>
                      </a:endParaRPr>
                    </a:p>
                  </a:txBody>
                  <a:tcPr/>
                </a:tc>
                <a:tc>
                  <a:txBody>
                    <a:bodyPr/>
                    <a:lstStyle/>
                    <a:p>
                      <a:pPr marL="285750" lvl="0" indent="-285750">
                        <a:buFont typeface="Arial"/>
                        <a:buChar char="•"/>
                      </a:pPr>
                      <a:endParaRPr lang="en-US" sz="1600" b="0" i="0" u="none" strike="noStrike" baseline="0" noProof="0" dirty="0">
                        <a:solidFill>
                          <a:srgbClr val="000000"/>
                        </a:solidFill>
                        <a:latin typeface="Times New Roman"/>
                      </a:endParaRPr>
                    </a:p>
                  </a:txBody>
                  <a:tcPr/>
                </a:tc>
                <a:tc>
                  <a:txBody>
                    <a:bodyPr/>
                    <a:lstStyle/>
                    <a:p>
                      <a:pPr marL="285750" lvl="0" indent="-285750">
                        <a:buFont typeface="Arial"/>
                        <a:buChar char="•"/>
                      </a:pPr>
                      <a:endParaRPr lang="en-US" sz="1600" b="0" i="0" u="none" strike="noStrike" baseline="0" noProof="0" dirty="0">
                        <a:solidFill>
                          <a:srgbClr val="000000"/>
                        </a:solidFill>
                        <a:latin typeface="Times New Roman"/>
                      </a:endParaRPr>
                    </a:p>
                  </a:txBody>
                  <a:tcPr/>
                </a:tc>
                <a:extLst>
                  <a:ext uri="{0D108BD9-81ED-4DB2-BD59-A6C34878D82A}">
                    <a16:rowId xmlns:a16="http://schemas.microsoft.com/office/drawing/2014/main" val="828135205"/>
                  </a:ext>
                </a:extLst>
              </a:tr>
            </a:tbl>
          </a:graphicData>
        </a:graphic>
      </p:graphicFrame>
      <p:sp>
        <p:nvSpPr>
          <p:cNvPr id="2" name="TextBox 1">
            <a:extLst>
              <a:ext uri="{FF2B5EF4-FFF2-40B4-BE49-F238E27FC236}">
                <a16:creationId xmlns:a16="http://schemas.microsoft.com/office/drawing/2014/main" id="{359B8F13-65C1-CD43-BFED-619445935889}"/>
              </a:ext>
            </a:extLst>
          </p:cNvPr>
          <p:cNvSpPr txBox="1"/>
          <p:nvPr/>
        </p:nvSpPr>
        <p:spPr>
          <a:xfrm flipH="1">
            <a:off x="173529" y="312281"/>
            <a:ext cx="4224710" cy="553998"/>
          </a:xfrm>
          <a:prstGeom prst="rect">
            <a:avLst/>
          </a:prstGeom>
          <a:noFill/>
        </p:spPr>
        <p:txBody>
          <a:bodyPr wrap="square" rtlCol="0">
            <a:spAutoFit/>
          </a:bodyPr>
          <a:lstStyle/>
          <a:p>
            <a:r>
              <a:rPr lang="en-US" sz="3000" b="1">
                <a:latin typeface="Times New Roman" panose="02020603050405020304" pitchFamily="18" charset="0"/>
                <a:cs typeface="Times New Roman" panose="02020603050405020304" pitchFamily="18" charset="0"/>
              </a:rPr>
              <a:t>RELATED WORKS</a:t>
            </a:r>
          </a:p>
        </p:txBody>
      </p:sp>
    </p:spTree>
    <p:extLst>
      <p:ext uri="{BB962C8B-B14F-4D97-AF65-F5344CB8AC3E}">
        <p14:creationId xmlns:p14="http://schemas.microsoft.com/office/powerpoint/2010/main" val="1210771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3D102C9-1BA3-146B-DA97-DBB64CBB674A}"/>
              </a:ext>
            </a:extLst>
          </p:cNvPr>
          <p:cNvGraphicFramePr>
            <a:graphicFrameLocks noGrp="1"/>
          </p:cNvGraphicFramePr>
          <p:nvPr>
            <p:extLst>
              <p:ext uri="{D42A27DB-BD31-4B8C-83A1-F6EECF244321}">
                <p14:modId xmlns:p14="http://schemas.microsoft.com/office/powerpoint/2010/main" val="321292594"/>
              </p:ext>
            </p:extLst>
          </p:nvPr>
        </p:nvGraphicFramePr>
        <p:xfrm>
          <a:off x="187348" y="674833"/>
          <a:ext cx="11844875" cy="6081316"/>
        </p:xfrm>
        <a:graphic>
          <a:graphicData uri="http://schemas.openxmlformats.org/drawingml/2006/table">
            <a:tbl>
              <a:tblPr firstRow="1" bandRow="1">
                <a:tableStyleId>{5C22544A-7EE6-4342-B048-85BDC9FD1C3A}</a:tableStyleId>
              </a:tblPr>
              <a:tblGrid>
                <a:gridCol w="1670133">
                  <a:extLst>
                    <a:ext uri="{9D8B030D-6E8A-4147-A177-3AD203B41FA5}">
                      <a16:colId xmlns:a16="http://schemas.microsoft.com/office/drawing/2014/main" val="63769272"/>
                    </a:ext>
                  </a:extLst>
                </a:gridCol>
                <a:gridCol w="687369">
                  <a:extLst>
                    <a:ext uri="{9D8B030D-6E8A-4147-A177-3AD203B41FA5}">
                      <a16:colId xmlns:a16="http://schemas.microsoft.com/office/drawing/2014/main" val="1782795928"/>
                    </a:ext>
                  </a:extLst>
                </a:gridCol>
                <a:gridCol w="1175162">
                  <a:extLst>
                    <a:ext uri="{9D8B030D-6E8A-4147-A177-3AD203B41FA5}">
                      <a16:colId xmlns:a16="http://schemas.microsoft.com/office/drawing/2014/main" val="1890355443"/>
                    </a:ext>
                  </a:extLst>
                </a:gridCol>
                <a:gridCol w="3723408">
                  <a:extLst>
                    <a:ext uri="{9D8B030D-6E8A-4147-A177-3AD203B41FA5}">
                      <a16:colId xmlns:a16="http://schemas.microsoft.com/office/drawing/2014/main" val="1620806210"/>
                    </a:ext>
                  </a:extLst>
                </a:gridCol>
                <a:gridCol w="927758">
                  <a:extLst>
                    <a:ext uri="{9D8B030D-6E8A-4147-A177-3AD203B41FA5}">
                      <a16:colId xmlns:a16="http://schemas.microsoft.com/office/drawing/2014/main" val="2443517914"/>
                    </a:ext>
                  </a:extLst>
                </a:gridCol>
                <a:gridCol w="927758">
                  <a:extLst>
                    <a:ext uri="{9D8B030D-6E8A-4147-A177-3AD203B41FA5}">
                      <a16:colId xmlns:a16="http://schemas.microsoft.com/office/drawing/2014/main" val="2037981684"/>
                    </a:ext>
                  </a:extLst>
                </a:gridCol>
                <a:gridCol w="1323603">
                  <a:extLst>
                    <a:ext uri="{9D8B030D-6E8A-4147-A177-3AD203B41FA5}">
                      <a16:colId xmlns:a16="http://schemas.microsoft.com/office/drawing/2014/main" val="3663044018"/>
                    </a:ext>
                  </a:extLst>
                </a:gridCol>
                <a:gridCol w="1409684">
                  <a:extLst>
                    <a:ext uri="{9D8B030D-6E8A-4147-A177-3AD203B41FA5}">
                      <a16:colId xmlns:a16="http://schemas.microsoft.com/office/drawing/2014/main" val="531832404"/>
                    </a:ext>
                  </a:extLst>
                </a:gridCol>
              </a:tblGrid>
              <a:tr h="1485553">
                <a:tc>
                  <a:txBody>
                    <a:bodyPr/>
                    <a:lstStyle/>
                    <a:p>
                      <a:pPr algn="ctr"/>
                      <a:r>
                        <a:rPr lang="en-US" sz="1600" dirty="0" err="1">
                          <a:latin typeface="Times New Roman"/>
                          <a:cs typeface="Times New Roman"/>
                        </a:rPr>
                        <a:t>Nghiên</a:t>
                      </a:r>
                      <a:r>
                        <a:rPr lang="en-US" sz="1600" dirty="0">
                          <a:latin typeface="Times New Roman"/>
                          <a:cs typeface="Times New Roman"/>
                        </a:rPr>
                        <a:t> </a:t>
                      </a:r>
                      <a:r>
                        <a:rPr lang="en-US" sz="1600" dirty="0" err="1">
                          <a:latin typeface="Times New Roman"/>
                          <a:cs typeface="Times New Roman"/>
                        </a:rPr>
                        <a:t>cứu</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Năm</a:t>
                      </a:r>
                      <a:r>
                        <a:rPr lang="en-US" sz="1600" dirty="0">
                          <a:latin typeface="Times New Roman"/>
                          <a:cs typeface="Times New Roman"/>
                        </a:rPr>
                        <a:t> </a:t>
                      </a:r>
                    </a:p>
                  </a:txBody>
                  <a:tcPr/>
                </a:tc>
                <a:tc>
                  <a:txBody>
                    <a:bodyPr/>
                    <a:lstStyle/>
                    <a:p>
                      <a:pPr algn="ctr"/>
                      <a:r>
                        <a:rPr lang="en-US" sz="1600" dirty="0">
                          <a:latin typeface="Times New Roman"/>
                          <a:cs typeface="Times New Roman"/>
                        </a:rPr>
                        <a:t>Nguyên </a:t>
                      </a:r>
                      <a:r>
                        <a:rPr lang="en-US" sz="1600" dirty="0" err="1">
                          <a:latin typeface="Times New Roman"/>
                          <a:cs typeface="Times New Roman"/>
                        </a:rPr>
                        <a:t>lý</a:t>
                      </a:r>
                    </a:p>
                  </a:txBody>
                  <a:tcPr/>
                </a:tc>
                <a:tc>
                  <a:txBody>
                    <a:bodyPr/>
                    <a:lstStyle/>
                    <a:p>
                      <a:pPr lvl="0" algn="ctr">
                        <a:buNone/>
                      </a:pPr>
                      <a:r>
                        <a:rPr lang="en-US" sz="1600" dirty="0">
                          <a:latin typeface="Times New Roman"/>
                          <a:cs typeface="Times New Roman"/>
                        </a:rPr>
                        <a:t>Phương </a:t>
                      </a:r>
                      <a:r>
                        <a:rPr lang="en-US" sz="1600" dirty="0" err="1">
                          <a:latin typeface="Times New Roman"/>
                          <a:cs typeface="Times New Roman"/>
                        </a:rPr>
                        <a:t>pháp</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đo</a:t>
                      </a:r>
                      <a:r>
                        <a:rPr lang="en-US" sz="1600" dirty="0">
                          <a:latin typeface="Times New Roman"/>
                          <a:cs typeface="Times New Roman"/>
                        </a:rPr>
                        <a:t> (</a:t>
                      </a:r>
                      <a:r>
                        <a:rPr lang="en-US" sz="1600" dirty="0" err="1">
                          <a:latin typeface="Times New Roman"/>
                          <a:cs typeface="Times New Roman"/>
                        </a:rPr>
                        <a:t>phương</a:t>
                      </a:r>
                      <a:r>
                        <a:rPr lang="en-US" sz="1600" dirty="0">
                          <a:latin typeface="Times New Roman"/>
                          <a:cs typeface="Times New Roman"/>
                        </a:rPr>
                        <a:t> </a:t>
                      </a:r>
                      <a:r>
                        <a:rPr lang="en-US" sz="1600" dirty="0" err="1">
                          <a:latin typeface="Times New Roman"/>
                          <a:cs typeface="Times New Roman"/>
                        </a:rPr>
                        <a:t>pháp</a:t>
                      </a:r>
                      <a:r>
                        <a:rPr lang="en-US" sz="1600" dirty="0">
                          <a:latin typeface="Times New Roman"/>
                          <a:cs typeface="Times New Roman"/>
                        </a:rPr>
                        <a:t> </a:t>
                      </a:r>
                      <a:r>
                        <a:rPr lang="en-US" sz="1600" dirty="0" err="1">
                          <a:latin typeface="Times New Roman"/>
                          <a:cs typeface="Times New Roman"/>
                        </a:rPr>
                        <a:t>để</a:t>
                      </a:r>
                      <a:r>
                        <a:rPr lang="en-US" sz="1600" dirty="0">
                          <a:latin typeface="Times New Roman"/>
                          <a:cs typeface="Times New Roman"/>
                        </a:rPr>
                        <a:t> </a:t>
                      </a:r>
                      <a:r>
                        <a:rPr lang="en-US" sz="1600" dirty="0" err="1">
                          <a:latin typeface="Times New Roman"/>
                          <a:cs typeface="Times New Roman"/>
                        </a:rPr>
                        <a:t>đo</a:t>
                      </a:r>
                      <a:r>
                        <a:rPr lang="en-US" sz="1600" dirty="0">
                          <a:latin typeface="Times New Roman"/>
                          <a:cs typeface="Times New Roman"/>
                        </a:rPr>
                        <a:t> </a:t>
                      </a: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chính</a:t>
                      </a:r>
                      <a:r>
                        <a:rPr lang="en-US" sz="1600" dirty="0">
                          <a:latin typeface="Times New Roman"/>
                          <a:cs typeface="Times New Roman"/>
                        </a:rPr>
                        <a:t> </a:t>
                      </a:r>
                      <a:r>
                        <a:rPr lang="en-US" sz="1600" dirty="0" err="1">
                          <a:latin typeface="Times New Roman"/>
                          <a:cs typeface="Times New Roman"/>
                        </a:rPr>
                        <a:t>xác</a:t>
                      </a:r>
                      <a:r>
                        <a:rPr lang="en-US" sz="1600" dirty="0">
                          <a:latin typeface="Times New Roman"/>
                          <a:cs typeface="Times New Roman"/>
                        </a:rPr>
                        <a:t>)</a:t>
                      </a: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chính</a:t>
                      </a:r>
                      <a:r>
                        <a:rPr lang="en-US" sz="1600" dirty="0">
                          <a:latin typeface="Times New Roman"/>
                          <a:cs typeface="Times New Roman"/>
                        </a:rPr>
                        <a:t> </a:t>
                      </a:r>
                      <a:r>
                        <a:rPr lang="en-US" sz="1600" dirty="0" err="1">
                          <a:latin typeface="Times New Roman"/>
                          <a:cs typeface="Times New Roman"/>
                        </a:rPr>
                        <a:t>xác</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Ưu</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Khuyết</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extLst>
                  <a:ext uri="{0D108BD9-81ED-4DB2-BD59-A6C34878D82A}">
                    <a16:rowId xmlns:a16="http://schemas.microsoft.com/office/drawing/2014/main" val="3539554490"/>
                  </a:ext>
                </a:extLst>
              </a:tr>
              <a:tr h="4526836">
                <a:tc>
                  <a:txBody>
                    <a:bodyPr/>
                    <a:lstStyle/>
                    <a:p>
                      <a:pPr lvl="0">
                        <a:buNone/>
                      </a:pPr>
                      <a:r>
                        <a:rPr lang="en-US" sz="1600" b="0" i="0" u="none" strike="noStrike" baseline="0" noProof="0" dirty="0">
                          <a:solidFill>
                            <a:srgbClr val="000000"/>
                          </a:solidFill>
                          <a:latin typeface="Times New Roman"/>
                        </a:rPr>
                        <a:t>Obstacle detection and avoidance system for unmanned ground vehicles</a:t>
                      </a:r>
                    </a:p>
                    <a:p>
                      <a:pPr lvl="0" algn="l">
                        <a:buNone/>
                      </a:pPr>
                      <a:r>
                        <a:rPr lang="en-US" sz="1600" b="0" i="0" u="none" strike="noStrike" baseline="0" noProof="0" dirty="0">
                          <a:solidFill>
                            <a:srgbClr val="000000"/>
                          </a:solidFill>
                          <a:latin typeface="Times New Roman"/>
                        </a:rPr>
                        <a:t>→</a:t>
                      </a:r>
                      <a:r>
                        <a:rPr lang="en-US" sz="1600" b="0" i="0" u="none" strike="noStrike" baseline="0" noProof="0" err="1">
                          <a:solidFill>
                            <a:srgbClr val="000000"/>
                          </a:solidFill>
                          <a:latin typeface="Times New Roman"/>
                        </a:rPr>
                        <a:t>hệ</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thống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phát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hiện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cho</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xe</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không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người</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lái</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trên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đất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sử</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dụng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cảm</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biến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hồng</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ngoại</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siêu</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âm</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thuật</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điều</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khiển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để</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đảm</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bảo</a:t>
                      </a:r>
                      <a:r>
                        <a:rPr lang="en-US" sz="1600" b="0" i="0" u="none" strike="noStrike" baseline="0" noProof="0" dirty="0">
                          <a:solidFill>
                            <a:srgbClr val="000000"/>
                          </a:solidFill>
                          <a:latin typeface="Times New Roman"/>
                        </a:rPr>
                        <a:t> an </a:t>
                      </a:r>
                      <a:r>
                        <a:rPr lang="en-US" sz="1600" b="0" i="0" u="none" strike="noStrike" baseline="0" noProof="0" err="1">
                          <a:solidFill>
                            <a:srgbClr val="000000"/>
                          </a:solidFill>
                          <a:latin typeface="Times New Roman"/>
                        </a:rPr>
                        <a:t>toàn</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hiệu</a:t>
                      </a:r>
                      <a:r>
                        <a:rPr lang="en-US" sz="1600" b="0" i="0" u="none" strike="noStrike" baseline="0" noProof="0" dirty="0">
                          <a:solidFill>
                            <a:srgbClr val="000000"/>
                          </a:solidFill>
                          <a:latin typeface="Times New Roman"/>
                        </a:rPr>
                        <a:t> </a:t>
                      </a:r>
                      <a:r>
                        <a:rPr lang="en-US" sz="1600" b="0" i="0" u="none" strike="noStrike" baseline="0" noProof="0" err="1">
                          <a:solidFill>
                            <a:srgbClr val="000000"/>
                          </a:solidFill>
                          <a:latin typeface="Times New Roman"/>
                        </a:rPr>
                        <a:t>quả</a:t>
                      </a:r>
                      <a:endParaRPr lang="en-US" sz="1600" b="0" i="0" u="none" strike="noStrike" baseline="0" noProof="0">
                        <a:solidFill>
                          <a:srgbClr val="000000"/>
                        </a:solidFill>
                        <a:latin typeface="Times New Roman"/>
                      </a:endParaRPr>
                    </a:p>
                  </a:txBody>
                  <a:tcPr/>
                </a:tc>
                <a:tc>
                  <a:txBody>
                    <a:bodyPr/>
                    <a:lstStyle/>
                    <a:p>
                      <a:r>
                        <a:rPr lang="en-US" sz="1600" dirty="0">
                          <a:latin typeface="Times New Roman"/>
                          <a:cs typeface="Times New Roman"/>
                        </a:rPr>
                        <a:t>2016</a:t>
                      </a:r>
                    </a:p>
                  </a:txBody>
                  <a:tcPr/>
                </a:tc>
                <a:tc>
                  <a:txBody>
                    <a:bodyPr/>
                    <a:lstStyle/>
                    <a:p>
                      <a:pPr lvl="0" algn="just">
                        <a:buNone/>
                      </a:pPr>
                      <a:r>
                        <a:rPr lang="en-US" sz="1600" b="0" i="0" u="none" strike="noStrike" baseline="0" noProof="0" dirty="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bằng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tính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khoảng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rồi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len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vào</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nơi</a:t>
                      </a:r>
                      <a:r>
                        <a:rPr lang="en-US" sz="1600" b="0" i="0" u="none" strike="noStrike" baseline="0" noProof="0" dirty="0">
                          <a:solidFill>
                            <a:srgbClr val="000000"/>
                          </a:solidFill>
                          <a:latin typeface="Times New Roman"/>
                        </a:rPr>
                        <a:t> to </a:t>
                      </a:r>
                      <a:r>
                        <a:rPr lang="en-US" sz="1600" b="0" i="0" u="none" strike="noStrike" baseline="0" noProof="0" dirty="0" err="1">
                          <a:solidFill>
                            <a:srgbClr val="000000"/>
                          </a:solidFill>
                          <a:latin typeface="Times New Roman"/>
                        </a:rPr>
                        <a:t>nhất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có</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độ</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lớn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lớn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diện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tích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hệ</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thống</a:t>
                      </a:r>
                      <a:r>
                        <a:rPr lang="en-US" sz="1600" b="0" i="0" u="none" strike="noStrike" baseline="0" noProof="0" dirty="0">
                          <a:solidFill>
                            <a:srgbClr val="000000"/>
                          </a:solidFill>
                          <a:latin typeface="Times New Roman"/>
                        </a:rPr>
                        <a:t> </a:t>
                      </a:r>
                    </a:p>
                  </a:txBody>
                  <a:tcPr/>
                </a:tc>
                <a:tc>
                  <a:txBody>
                    <a:bodyPr/>
                    <a:lstStyle/>
                    <a:p>
                      <a:pPr marL="285750" lvl="0" indent="-285750" algn="l">
                        <a:lnSpc>
                          <a:spcPct val="100000"/>
                        </a:lnSpc>
                        <a:buFont typeface="Wingdings"/>
                        <a:buChar char="v"/>
                      </a:pPr>
                      <a:r>
                        <a:rPr lang="en-US" sz="1600" b="0" i="0" u="none" strike="noStrike" baseline="0" noProof="0" dirty="0">
                          <a:solidFill>
                            <a:srgbClr val="000000"/>
                          </a:solidFill>
                          <a:latin typeface="Times New Roman"/>
                        </a:rPr>
                        <a:t>Thu </a:t>
                      </a:r>
                      <a:r>
                        <a:rPr lang="en-US" sz="1600" b="0" i="0" u="none" strike="noStrike" baseline="0" noProof="0" dirty="0" err="1">
                          <a:solidFill>
                            <a:srgbClr val="000000"/>
                          </a:solidFill>
                          <a:latin typeface="Times New Roman"/>
                        </a:rPr>
                        <a:t>thập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dữ</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liệu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từ</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cảm</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biến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hồng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ngoại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siêu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âm</a:t>
                      </a:r>
                      <a:r>
                        <a:rPr lang="en-US" sz="1600" b="0" i="0" u="none" strike="noStrike" baseline="0" noProof="0" dirty="0">
                          <a:solidFill>
                            <a:srgbClr val="000000"/>
                          </a:solidFill>
                          <a:latin typeface="Times New Roman"/>
                        </a:rPr>
                        <a:t>.</a:t>
                      </a:r>
                    </a:p>
                    <a:p>
                      <a:pPr marL="285750" lvl="0" indent="-285750" algn="l">
                        <a:lnSpc>
                          <a:spcPct val="100000"/>
                        </a:lnSpc>
                        <a:buFont typeface="Wingdings"/>
                        <a:buChar char="v"/>
                      </a:pPr>
                      <a:r>
                        <a:rPr lang="en-US" sz="1600" b="0" i="0" u="none" strike="noStrike" baseline="0" noProof="0" dirty="0" err="1">
                          <a:solidFill>
                            <a:srgbClr val="000000"/>
                          </a:solidFill>
                          <a:latin typeface="Times New Roman"/>
                        </a:rPr>
                        <a:t>Sử</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dụng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thuật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xử</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lý</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tín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để</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loại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bỏ</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nhiễu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đối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sánh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dữ</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liệu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từ</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cảm</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biến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nhau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để</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xác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định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vị</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trí</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khoảng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a:t>
                      </a:r>
                    </a:p>
                    <a:p>
                      <a:pPr marL="285750" lvl="0" indent="-285750" algn="l">
                        <a:lnSpc>
                          <a:spcPct val="100000"/>
                        </a:lnSpc>
                        <a:buClr>
                          <a:srgbClr val="000000"/>
                        </a:buClr>
                        <a:buFont typeface="Wingdings,Sans-Serif"/>
                        <a:buChar char="v"/>
                      </a:pPr>
                      <a:r>
                        <a:rPr lang="en-US" sz="1600" b="0" i="0" u="none" strike="noStrike" baseline="0" noProof="0" dirty="0" err="1">
                          <a:solidFill>
                            <a:srgbClr val="000000"/>
                          </a:solidFill>
                          <a:latin typeface="Times New Roman"/>
                        </a:rPr>
                        <a:t>Dựa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trên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thông</a:t>
                      </a:r>
                      <a:r>
                        <a:rPr lang="en-US" sz="1600" b="0" i="0" u="none" strike="noStrike" baseline="0" noProof="0" dirty="0">
                          <a:solidFill>
                            <a:srgbClr val="000000"/>
                          </a:solidFill>
                          <a:latin typeface="Times New Roman"/>
                        </a:rPr>
                        <a:t> tin </a:t>
                      </a:r>
                      <a:r>
                        <a:rPr lang="en-US" sz="1600" b="0" i="0" u="none" strike="noStrike" baseline="0" noProof="0" dirty="0" err="1">
                          <a:solidFill>
                            <a:srgbClr val="000000"/>
                          </a:solidFill>
                          <a:latin typeface="Times New Roman"/>
                        </a:rPr>
                        <a:t>về</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vị</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trí</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khoảng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ra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quyết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định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bằng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tính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đường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đi</a:t>
                      </a:r>
                      <a:r>
                        <a:rPr lang="en-US" sz="1600" b="0" i="0" u="none" strike="noStrike" baseline="0" noProof="0" dirty="0">
                          <a:solidFill>
                            <a:srgbClr val="000000"/>
                          </a:solidFill>
                          <a:latin typeface="Times New Roman"/>
                        </a:rPr>
                        <a:t> an </a:t>
                      </a:r>
                      <a:r>
                        <a:rPr lang="en-US" sz="1600" b="0" i="0" u="none" strike="noStrike" baseline="0" noProof="0" dirty="0" err="1">
                          <a:solidFill>
                            <a:srgbClr val="000000"/>
                          </a:solidFill>
                          <a:latin typeface="Times New Roman"/>
                        </a:rPr>
                        <a:t>toàn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điều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khiển</a:t>
                      </a:r>
                      <a:r>
                        <a:rPr lang="en-US" sz="1600" b="0" i="0" u="none" strike="noStrike" baseline="0" noProof="0" dirty="0">
                          <a:solidFill>
                            <a:srgbClr val="000000"/>
                          </a:solidFill>
                          <a:latin typeface="Times New Roman"/>
                        </a:rPr>
                        <a:t> UAV di </a:t>
                      </a:r>
                      <a:r>
                        <a:rPr lang="en-US" sz="1600" b="0" i="0" u="none" strike="noStrike" baseline="0" noProof="0" dirty="0" err="1">
                          <a:solidFill>
                            <a:srgbClr val="000000"/>
                          </a:solidFill>
                          <a:latin typeface="Times New Roman"/>
                        </a:rPr>
                        <a:t>chuyển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a:t>
                      </a:r>
                    </a:p>
                    <a:p>
                      <a:pPr marL="285750" lvl="0" indent="-285750" algn="l">
                        <a:lnSpc>
                          <a:spcPct val="100000"/>
                        </a:lnSpc>
                        <a:buFont typeface="Wingdings"/>
                        <a:buChar char="v"/>
                      </a:pPr>
                      <a:r>
                        <a:rPr lang="en-US" sz="1600" b="0" i="0" u="none" strike="noStrike" baseline="0" noProof="0" dirty="0">
                          <a:solidFill>
                            <a:srgbClr val="000000"/>
                          </a:solidFill>
                          <a:latin typeface="Times New Roman"/>
                        </a:rPr>
                        <a:t>Các </a:t>
                      </a:r>
                      <a:r>
                        <a:rPr lang="en-US" sz="1600" b="0" i="0" u="none" strike="noStrike" baseline="0" noProof="0" dirty="0" err="1">
                          <a:solidFill>
                            <a:srgbClr val="000000"/>
                          </a:solidFill>
                          <a:latin typeface="Times New Roman"/>
                        </a:rPr>
                        <a:t>bước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thuật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toán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này</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được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thực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liên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tục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để</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đảm</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bảo</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rằng</a:t>
                      </a:r>
                      <a:r>
                        <a:rPr lang="en-US" sz="1600" b="0" i="0" u="none" strike="noStrike" baseline="0" noProof="0" dirty="0">
                          <a:solidFill>
                            <a:srgbClr val="000000"/>
                          </a:solidFill>
                          <a:latin typeface="Times New Roman"/>
                        </a:rPr>
                        <a:t> UAV </a:t>
                      </a:r>
                      <a:r>
                        <a:rPr lang="en-US" sz="1600" b="0" i="0" u="none" strike="noStrike" baseline="0" noProof="0" dirty="0" err="1">
                          <a:solidFill>
                            <a:srgbClr val="000000"/>
                          </a:solidFill>
                          <a:latin typeface="Times New Roman"/>
                        </a:rPr>
                        <a:t>có</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thể</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phát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trong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thời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gian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thực</a:t>
                      </a:r>
                      <a:r>
                        <a:rPr lang="en-US" sz="1600" b="0" i="0" u="none" strike="noStrike" baseline="0" noProof="0" dirty="0">
                          <a:solidFill>
                            <a:srgbClr val="000000"/>
                          </a:solidFill>
                          <a:latin typeface="Times New Roman"/>
                        </a:rPr>
                        <a:t>. Tuy </a:t>
                      </a:r>
                      <a:r>
                        <a:rPr lang="en-US" sz="1600" b="0" i="0" u="none" strike="noStrike" baseline="0" noProof="0" dirty="0" err="1">
                          <a:solidFill>
                            <a:srgbClr val="000000"/>
                          </a:solidFill>
                          <a:latin typeface="Times New Roman"/>
                        </a:rPr>
                        <a:t>nhiên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công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trình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này</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chưa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đề</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cập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đến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việc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xử</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lý</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trường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hợp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phức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tạp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có</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nhiều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xuất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a:t>
                      </a:r>
                    </a:p>
                  </a:txBody>
                  <a:tcPr/>
                </a:tc>
                <a:tc>
                  <a:txBody>
                    <a:bodyPr/>
                    <a:lstStyle/>
                    <a:p>
                      <a:pPr lvl="0">
                        <a:buNone/>
                      </a:pPr>
                      <a:r>
                        <a:rPr lang="en-US" sz="1600" b="0" i="0" u="none" strike="noStrike" baseline="0" noProof="0" dirty="0">
                          <a:solidFill>
                            <a:srgbClr val="000000"/>
                          </a:solidFill>
                          <a:latin typeface="Times New Roman"/>
                        </a:rPr>
                        <a:t>Công </a:t>
                      </a:r>
                      <a:r>
                        <a:rPr lang="en-US" sz="1600" b="0" i="0" u="none" strike="noStrike" baseline="0" noProof="0" dirty="0" err="1">
                          <a:solidFill>
                            <a:srgbClr val="000000"/>
                          </a:solidFill>
                          <a:latin typeface="Times New Roman"/>
                        </a:rPr>
                        <a:t>trình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được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dùng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tập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dữ</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liệu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tự</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tạo</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không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được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nêu</a:t>
                      </a:r>
                      <a:r>
                        <a:rPr lang="en-US" sz="1600" b="0" i="0" u="none" strike="noStrike" baseline="0" noProof="0" dirty="0">
                          <a:solidFill>
                            <a:srgbClr val="000000"/>
                          </a:solidFill>
                          <a:latin typeface="Times New Roman"/>
                        </a:rPr>
                        <a:t>  </a:t>
                      </a:r>
                    </a:p>
                  </a:txBody>
                  <a:tcPr/>
                </a:tc>
                <a:tc>
                  <a:txBody>
                    <a:bodyPr/>
                    <a:lstStyle/>
                    <a:p>
                      <a:pPr lvl="0">
                        <a:buNone/>
                      </a:pPr>
                      <a:r>
                        <a:rPr lang="en-US" sz="1600" b="0" i="0" u="none" strike="noStrike" baseline="0" noProof="0" dirty="0" err="1">
                          <a:solidFill>
                            <a:srgbClr val="000000"/>
                          </a:solidFill>
                          <a:latin typeface="Times New Roman"/>
                        </a:rPr>
                        <a:t>Tổng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số</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lần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phát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đúng</a:t>
                      </a:r>
                      <a:r>
                        <a:rPr lang="en-US" sz="1600" b="0" i="0" u="none" strike="noStrike" baseline="0" noProof="0" dirty="0">
                          <a:solidFill>
                            <a:srgbClr val="000000"/>
                          </a:solidFill>
                          <a:latin typeface="Times New Roman"/>
                        </a:rPr>
                        <a:t> (true positive)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lần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phát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hiện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sai</a:t>
                      </a:r>
                      <a:r>
                        <a:rPr lang="en-US" sz="1600" b="0" i="0" u="none" strike="noStrike" baseline="0" noProof="0" dirty="0">
                          <a:solidFill>
                            <a:srgbClr val="000000"/>
                          </a:solidFill>
                          <a:latin typeface="Times New Roman"/>
                        </a:rPr>
                        <a:t> (false positive) chia </a:t>
                      </a:r>
                      <a:r>
                        <a:rPr lang="en-US" sz="1600" b="0" i="0" u="none" strike="noStrike" baseline="0" noProof="0" dirty="0" err="1">
                          <a:solidFill>
                            <a:srgbClr val="000000"/>
                          </a:solidFill>
                          <a:latin typeface="Times New Roman"/>
                        </a:rPr>
                        <a:t>cho</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tổng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số</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mẫu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được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kiểm</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tra</a:t>
                      </a:r>
                    </a:p>
                  </a:txBody>
                  <a:tcPr/>
                </a:tc>
                <a:tc>
                  <a:txBody>
                    <a:bodyPr/>
                    <a:lstStyle/>
                    <a:p>
                      <a:pPr marL="285750" lvl="0" indent="-285750" algn="l">
                        <a:lnSpc>
                          <a:spcPct val="100000"/>
                        </a:lnSpc>
                        <a:buFont typeface="Arial"/>
                        <a:buChar char="•"/>
                      </a:pPr>
                      <a:r>
                        <a:rPr lang="en-US" sz="1600" b="0" i="0" u="none" strike="noStrike" baseline="0" noProof="0" dirty="0" err="1">
                          <a:solidFill>
                            <a:srgbClr val="000000"/>
                          </a:solidFill>
                          <a:latin typeface="Times New Roman"/>
                        </a:rPr>
                        <a:t>Giải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quyết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vấn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đề</a:t>
                      </a:r>
                      <a:r>
                        <a:rPr lang="en-US" sz="1600" b="0" i="0" u="none" strike="noStrike" baseline="0" noProof="0" dirty="0">
                          <a:solidFill>
                            <a:srgbClr val="000000"/>
                          </a:solidFill>
                          <a:latin typeface="Times New Roman"/>
                        </a:rPr>
                        <a:t> camera </a:t>
                      </a:r>
                      <a:r>
                        <a:rPr lang="en-US" sz="1600" b="0" i="0" u="none" strike="noStrike" baseline="0" noProof="0" dirty="0" err="1">
                          <a:solidFill>
                            <a:srgbClr val="000000"/>
                          </a:solidFill>
                          <a:latin typeface="Times New Roman"/>
                        </a:rPr>
                        <a:t>xác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định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thiếu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chiều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thứ</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ba</a:t>
                      </a:r>
                    </a:p>
                    <a:p>
                      <a:pPr marL="285750" lvl="0" indent="-285750" algn="l">
                        <a:lnSpc>
                          <a:spcPct val="100000"/>
                        </a:lnSpc>
                        <a:buFont typeface="Arial"/>
                        <a:buChar char="•"/>
                      </a:pPr>
                      <a:r>
                        <a:rPr lang="en-US" sz="1600" b="0" i="0" u="none" strike="noStrike" baseline="0" noProof="0" dirty="0">
                          <a:solidFill>
                            <a:srgbClr val="000000"/>
                          </a:solidFill>
                          <a:latin typeface="Times New Roman"/>
                        </a:rPr>
                        <a:t>Linh </a:t>
                      </a:r>
                      <a:r>
                        <a:rPr lang="en-US" sz="1600" b="0" i="0" u="none" strike="noStrike" baseline="0" noProof="0" dirty="0" err="1">
                          <a:solidFill>
                            <a:srgbClr val="000000"/>
                          </a:solidFill>
                          <a:latin typeface="Times New Roman"/>
                        </a:rPr>
                        <a:t>động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trong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việc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xác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định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tập</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điểm</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thuộc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đối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tượng</a:t>
                      </a:r>
                      <a:endParaRPr lang="en-US" sz="1600" b="0" i="0" u="none" strike="noStrike" baseline="0" noProof="0" dirty="0">
                        <a:solidFill>
                          <a:srgbClr val="000000"/>
                        </a:solidFill>
                        <a:latin typeface="Times New Roman"/>
                      </a:endParaRPr>
                    </a:p>
                    <a:p>
                      <a:pPr marL="0" lvl="0" indent="0">
                        <a:buNone/>
                      </a:pPr>
                      <a:endParaRPr lang="en-US"/>
                    </a:p>
                  </a:txBody>
                  <a:tcPr/>
                </a:tc>
                <a:tc>
                  <a:txBody>
                    <a:bodyPr/>
                    <a:lstStyle/>
                    <a:p>
                      <a:pPr marL="285750" lvl="0" indent="-285750" algn="l">
                        <a:lnSpc>
                          <a:spcPct val="100000"/>
                        </a:lnSpc>
                        <a:buFont typeface="Arial"/>
                        <a:buChar char="•"/>
                      </a:pPr>
                      <a:r>
                        <a:rPr lang="en-US" sz="1600" b="0" i="0" u="none" strike="noStrike" baseline="0" noProof="0" dirty="0" err="1">
                          <a:solidFill>
                            <a:srgbClr val="000000"/>
                          </a:solidFill>
                          <a:latin typeface="Times New Roman"/>
                        </a:rPr>
                        <a:t>Chưa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phân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biệt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cần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tránh</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và</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không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cần</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tránh</a:t>
                      </a:r>
                    </a:p>
                    <a:p>
                      <a:pPr marL="285750" lvl="0" indent="-285750" algn="l">
                        <a:lnSpc>
                          <a:spcPct val="100000"/>
                        </a:lnSpc>
                        <a:buFont typeface="Arial"/>
                        <a:buChar char="•"/>
                      </a:pPr>
                      <a:r>
                        <a:rPr lang="en-US" sz="1600" b="0" i="0" u="none" strike="noStrike" baseline="0" noProof="0" dirty="0" err="1">
                          <a:solidFill>
                            <a:srgbClr val="000000"/>
                          </a:solidFill>
                          <a:latin typeface="Times New Roman"/>
                        </a:rPr>
                        <a:t>Chưa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giải</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quyết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được</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yếu</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tố</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động</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của</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vật</a:t>
                      </a:r>
                      <a:r>
                        <a:rPr lang="en-US" sz="1600" b="0" i="0" u="none" strike="noStrike" baseline="0" noProof="0" dirty="0">
                          <a:solidFill>
                            <a:srgbClr val="000000"/>
                          </a:solidFill>
                          <a:latin typeface="Times New Roman"/>
                        </a:rPr>
                        <a:t> </a:t>
                      </a:r>
                      <a:r>
                        <a:rPr lang="en-US" sz="1600" b="0" i="0" u="none" strike="noStrike" baseline="0" noProof="0" dirty="0" err="1">
                          <a:solidFill>
                            <a:srgbClr val="000000"/>
                          </a:solidFill>
                          <a:latin typeface="Times New Roman"/>
                        </a:rPr>
                        <a:t>cản</a:t>
                      </a:r>
                      <a:endParaRPr lang="en-US" sz="1600" b="0" i="0" u="none" strike="noStrike" baseline="0" noProof="0" dirty="0">
                        <a:solidFill>
                          <a:srgbClr val="000000"/>
                        </a:solidFill>
                        <a:latin typeface="Times New Roman"/>
                      </a:endParaRPr>
                    </a:p>
                    <a:p>
                      <a:pPr marL="285750" lvl="0" indent="-285750">
                        <a:buFont typeface="Arial"/>
                        <a:buChar char="•"/>
                      </a:pPr>
                      <a:endParaRPr lang="en-US"/>
                    </a:p>
                  </a:txBody>
                  <a:tcPr/>
                </a:tc>
                <a:extLst>
                  <a:ext uri="{0D108BD9-81ED-4DB2-BD59-A6C34878D82A}">
                    <a16:rowId xmlns:a16="http://schemas.microsoft.com/office/drawing/2014/main" val="508145161"/>
                  </a:ext>
                </a:extLst>
              </a:tr>
            </a:tbl>
          </a:graphicData>
        </a:graphic>
      </p:graphicFrame>
      <p:sp>
        <p:nvSpPr>
          <p:cNvPr id="5" name="TextBox 4">
            <a:extLst>
              <a:ext uri="{FF2B5EF4-FFF2-40B4-BE49-F238E27FC236}">
                <a16:creationId xmlns:a16="http://schemas.microsoft.com/office/drawing/2014/main" id="{13490449-8555-BFFF-07E4-CBD042E0924A}"/>
              </a:ext>
            </a:extLst>
          </p:cNvPr>
          <p:cNvSpPr txBox="1"/>
          <p:nvPr/>
        </p:nvSpPr>
        <p:spPr>
          <a:xfrm flipH="1">
            <a:off x="173529" y="74774"/>
            <a:ext cx="4224710" cy="553998"/>
          </a:xfrm>
          <a:prstGeom prst="rect">
            <a:avLst/>
          </a:prstGeom>
          <a:noFill/>
        </p:spPr>
        <p:txBody>
          <a:bodyPr wrap="square" rtlCol="0">
            <a:spAutoFit/>
          </a:bodyPr>
          <a:lstStyle/>
          <a:p>
            <a:r>
              <a:rPr lang="en-US" sz="3000" b="1">
                <a:latin typeface="Times New Roman" panose="02020603050405020304" pitchFamily="18" charset="0"/>
                <a:cs typeface="Times New Roman" panose="02020603050405020304" pitchFamily="18" charset="0"/>
              </a:rPr>
              <a:t>RELATED WORKS</a:t>
            </a:r>
          </a:p>
        </p:txBody>
      </p:sp>
    </p:spTree>
    <p:extLst>
      <p:ext uri="{BB962C8B-B14F-4D97-AF65-F5344CB8AC3E}">
        <p14:creationId xmlns:p14="http://schemas.microsoft.com/office/powerpoint/2010/main" val="37187545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3D102C9-1BA3-146B-DA97-DBB64CBB674A}"/>
              </a:ext>
            </a:extLst>
          </p:cNvPr>
          <p:cNvGraphicFramePr>
            <a:graphicFrameLocks noGrp="1"/>
          </p:cNvGraphicFramePr>
          <p:nvPr>
            <p:extLst>
              <p:ext uri="{D42A27DB-BD31-4B8C-83A1-F6EECF244321}">
                <p14:modId xmlns:p14="http://schemas.microsoft.com/office/powerpoint/2010/main" val="3487049919"/>
              </p:ext>
            </p:extLst>
          </p:nvPr>
        </p:nvGraphicFramePr>
        <p:xfrm>
          <a:off x="177452" y="1179534"/>
          <a:ext cx="11844928" cy="4851937"/>
        </p:xfrm>
        <a:graphic>
          <a:graphicData uri="http://schemas.openxmlformats.org/drawingml/2006/table">
            <a:tbl>
              <a:tblPr firstRow="1" bandRow="1">
                <a:tableStyleId>{5C22544A-7EE6-4342-B048-85BDC9FD1C3A}</a:tableStyleId>
              </a:tblPr>
              <a:tblGrid>
                <a:gridCol w="1670133">
                  <a:extLst>
                    <a:ext uri="{9D8B030D-6E8A-4147-A177-3AD203B41FA5}">
                      <a16:colId xmlns:a16="http://schemas.microsoft.com/office/drawing/2014/main" val="63769272"/>
                    </a:ext>
                  </a:extLst>
                </a:gridCol>
                <a:gridCol w="687369">
                  <a:extLst>
                    <a:ext uri="{9D8B030D-6E8A-4147-A177-3AD203B41FA5}">
                      <a16:colId xmlns:a16="http://schemas.microsoft.com/office/drawing/2014/main" val="1782795928"/>
                    </a:ext>
                  </a:extLst>
                </a:gridCol>
                <a:gridCol w="1675917">
                  <a:extLst>
                    <a:ext uri="{9D8B030D-6E8A-4147-A177-3AD203B41FA5}">
                      <a16:colId xmlns:a16="http://schemas.microsoft.com/office/drawing/2014/main" val="1890355443"/>
                    </a:ext>
                  </a:extLst>
                </a:gridCol>
                <a:gridCol w="2820389">
                  <a:extLst>
                    <a:ext uri="{9D8B030D-6E8A-4147-A177-3AD203B41FA5}">
                      <a16:colId xmlns:a16="http://schemas.microsoft.com/office/drawing/2014/main" val="1620806210"/>
                    </a:ext>
                  </a:extLst>
                </a:gridCol>
                <a:gridCol w="940127">
                  <a:extLst>
                    <a:ext uri="{9D8B030D-6E8A-4147-A177-3AD203B41FA5}">
                      <a16:colId xmlns:a16="http://schemas.microsoft.com/office/drawing/2014/main" val="2443517914"/>
                    </a:ext>
                  </a:extLst>
                </a:gridCol>
                <a:gridCol w="1309503">
                  <a:extLst>
                    <a:ext uri="{9D8B030D-6E8A-4147-A177-3AD203B41FA5}">
                      <a16:colId xmlns:a16="http://schemas.microsoft.com/office/drawing/2014/main" val="2037981684"/>
                    </a:ext>
                  </a:extLst>
                </a:gridCol>
                <a:gridCol w="1323603">
                  <a:extLst>
                    <a:ext uri="{9D8B030D-6E8A-4147-A177-3AD203B41FA5}">
                      <a16:colId xmlns:a16="http://schemas.microsoft.com/office/drawing/2014/main" val="3663044018"/>
                    </a:ext>
                  </a:extLst>
                </a:gridCol>
                <a:gridCol w="1417887">
                  <a:extLst>
                    <a:ext uri="{9D8B030D-6E8A-4147-A177-3AD203B41FA5}">
                      <a16:colId xmlns:a16="http://schemas.microsoft.com/office/drawing/2014/main" val="531832404"/>
                    </a:ext>
                  </a:extLst>
                </a:gridCol>
              </a:tblGrid>
              <a:tr h="1461369">
                <a:tc>
                  <a:txBody>
                    <a:bodyPr/>
                    <a:lstStyle/>
                    <a:p>
                      <a:pPr algn="ctr"/>
                      <a:r>
                        <a:rPr lang="en-US" sz="1600" dirty="0" err="1">
                          <a:latin typeface="Times New Roman"/>
                          <a:cs typeface="Times New Roman"/>
                        </a:rPr>
                        <a:t>Nghiên</a:t>
                      </a:r>
                      <a:r>
                        <a:rPr lang="en-US" sz="1600" dirty="0">
                          <a:latin typeface="Times New Roman"/>
                          <a:cs typeface="Times New Roman"/>
                        </a:rPr>
                        <a:t> </a:t>
                      </a:r>
                      <a:r>
                        <a:rPr lang="en-US" sz="1600" dirty="0" err="1">
                          <a:latin typeface="Times New Roman"/>
                          <a:cs typeface="Times New Roman"/>
                        </a:rPr>
                        <a:t>cứu</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Năm</a:t>
                      </a:r>
                      <a:r>
                        <a:rPr lang="en-US" sz="1600" dirty="0">
                          <a:latin typeface="Times New Roman"/>
                          <a:cs typeface="Times New Roman"/>
                        </a:rPr>
                        <a:t> </a:t>
                      </a:r>
                    </a:p>
                  </a:txBody>
                  <a:tcPr/>
                </a:tc>
                <a:tc>
                  <a:txBody>
                    <a:bodyPr/>
                    <a:lstStyle/>
                    <a:p>
                      <a:pPr algn="ctr"/>
                      <a:r>
                        <a:rPr lang="en-US" sz="1600" dirty="0">
                          <a:latin typeface="Times New Roman"/>
                          <a:cs typeface="Times New Roman"/>
                        </a:rPr>
                        <a:t>Nguyên </a:t>
                      </a:r>
                      <a:r>
                        <a:rPr lang="en-US" sz="1600" dirty="0" err="1">
                          <a:latin typeface="Times New Roman"/>
                          <a:cs typeface="Times New Roman"/>
                        </a:rPr>
                        <a:t>lý</a:t>
                      </a:r>
                    </a:p>
                  </a:txBody>
                  <a:tcPr/>
                </a:tc>
                <a:tc>
                  <a:txBody>
                    <a:bodyPr/>
                    <a:lstStyle/>
                    <a:p>
                      <a:pPr lvl="0" algn="ctr">
                        <a:buNone/>
                      </a:pPr>
                      <a:r>
                        <a:rPr lang="en-US" sz="1600" dirty="0">
                          <a:latin typeface="Times New Roman"/>
                          <a:cs typeface="Times New Roman"/>
                        </a:rPr>
                        <a:t>Phương </a:t>
                      </a:r>
                      <a:r>
                        <a:rPr lang="en-US" sz="1600" dirty="0" err="1">
                          <a:latin typeface="Times New Roman"/>
                          <a:cs typeface="Times New Roman"/>
                        </a:rPr>
                        <a:t>pháp</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đo</a:t>
                      </a:r>
                      <a:r>
                        <a:rPr lang="en-US" sz="1600" dirty="0">
                          <a:latin typeface="Times New Roman"/>
                          <a:cs typeface="Times New Roman"/>
                        </a:rPr>
                        <a:t> (</a:t>
                      </a:r>
                      <a:r>
                        <a:rPr lang="en-US" sz="1600" dirty="0" err="1">
                          <a:latin typeface="Times New Roman"/>
                          <a:cs typeface="Times New Roman"/>
                        </a:rPr>
                        <a:t>phương</a:t>
                      </a:r>
                      <a:r>
                        <a:rPr lang="en-US" sz="1600" dirty="0">
                          <a:latin typeface="Times New Roman"/>
                          <a:cs typeface="Times New Roman"/>
                        </a:rPr>
                        <a:t> </a:t>
                      </a:r>
                      <a:r>
                        <a:rPr lang="en-US" sz="1600" dirty="0" err="1">
                          <a:latin typeface="Times New Roman"/>
                          <a:cs typeface="Times New Roman"/>
                        </a:rPr>
                        <a:t>pháp</a:t>
                      </a:r>
                      <a:r>
                        <a:rPr lang="en-US" sz="1600" dirty="0">
                          <a:latin typeface="Times New Roman"/>
                          <a:cs typeface="Times New Roman"/>
                        </a:rPr>
                        <a:t> </a:t>
                      </a:r>
                      <a:r>
                        <a:rPr lang="en-US" sz="1600" dirty="0" err="1">
                          <a:latin typeface="Times New Roman"/>
                          <a:cs typeface="Times New Roman"/>
                        </a:rPr>
                        <a:t>để</a:t>
                      </a:r>
                      <a:r>
                        <a:rPr lang="en-US" sz="1600" dirty="0">
                          <a:latin typeface="Times New Roman"/>
                          <a:cs typeface="Times New Roman"/>
                        </a:rPr>
                        <a:t> </a:t>
                      </a:r>
                      <a:r>
                        <a:rPr lang="en-US" sz="1600" dirty="0" err="1">
                          <a:latin typeface="Times New Roman"/>
                          <a:cs typeface="Times New Roman"/>
                        </a:rPr>
                        <a:t>đo</a:t>
                      </a:r>
                      <a:r>
                        <a:rPr lang="en-US" sz="1600" dirty="0">
                          <a:latin typeface="Times New Roman"/>
                          <a:cs typeface="Times New Roman"/>
                        </a:rPr>
                        <a:t> </a:t>
                      </a: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chính</a:t>
                      </a:r>
                      <a:r>
                        <a:rPr lang="en-US" sz="1600" dirty="0">
                          <a:latin typeface="Times New Roman"/>
                          <a:cs typeface="Times New Roman"/>
                        </a:rPr>
                        <a:t> </a:t>
                      </a:r>
                      <a:r>
                        <a:rPr lang="en-US" sz="1600" dirty="0" err="1">
                          <a:latin typeface="Times New Roman"/>
                          <a:cs typeface="Times New Roman"/>
                        </a:rPr>
                        <a:t>xác</a:t>
                      </a:r>
                      <a:r>
                        <a:rPr lang="en-US" sz="1600" dirty="0">
                          <a:latin typeface="Times New Roman"/>
                          <a:cs typeface="Times New Roman"/>
                        </a:rPr>
                        <a:t>)</a:t>
                      </a: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chính</a:t>
                      </a:r>
                      <a:r>
                        <a:rPr lang="en-US" sz="1600" dirty="0">
                          <a:latin typeface="Times New Roman"/>
                          <a:cs typeface="Times New Roman"/>
                        </a:rPr>
                        <a:t> </a:t>
                      </a:r>
                      <a:r>
                        <a:rPr lang="en-US" sz="1600" dirty="0" err="1">
                          <a:latin typeface="Times New Roman"/>
                          <a:cs typeface="Times New Roman"/>
                        </a:rPr>
                        <a:t>xác</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Ưu</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Khuyết</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extLst>
                  <a:ext uri="{0D108BD9-81ED-4DB2-BD59-A6C34878D82A}">
                    <a16:rowId xmlns:a16="http://schemas.microsoft.com/office/drawing/2014/main" val="3539554490"/>
                  </a:ext>
                </a:extLst>
              </a:tr>
              <a:tr h="3297457">
                <a:tc>
                  <a:txBody>
                    <a:bodyPr/>
                    <a:lstStyle/>
                    <a:p>
                      <a:pPr lvl="0">
                        <a:buNone/>
                      </a:pPr>
                      <a:endParaRPr lang="en-US" sz="1600" b="0" i="0" u="none" strike="noStrike" baseline="0" noProof="0" dirty="0">
                        <a:solidFill>
                          <a:srgbClr val="000000"/>
                        </a:solidFill>
                        <a:latin typeface="Times New Roman"/>
                      </a:endParaRPr>
                    </a:p>
                  </a:txBody>
                  <a:tcPr/>
                </a:tc>
                <a:tc>
                  <a:txBody>
                    <a:bodyPr/>
                    <a:lstStyle/>
                    <a:p>
                      <a:endParaRPr lang="en-US" sz="1600" dirty="0">
                        <a:latin typeface="Times New Roman"/>
                        <a:cs typeface="Times New Roman"/>
                      </a:endParaRPr>
                    </a:p>
                  </a:txBody>
                  <a:tcPr/>
                </a:tc>
                <a:tc>
                  <a:txBody>
                    <a:bodyPr/>
                    <a:lstStyle/>
                    <a:p>
                      <a:endParaRPr lang="en-US" sz="1600" dirty="0">
                        <a:latin typeface="Times New Roman"/>
                        <a:cs typeface="Times New Roman"/>
                      </a:endParaRPr>
                    </a:p>
                  </a:txBody>
                  <a:tcPr/>
                </a:tc>
                <a:tc>
                  <a:txBody>
                    <a:bodyPr/>
                    <a:lstStyle/>
                    <a:p>
                      <a:pPr marL="285750" lvl="0" indent="-285750" algn="l">
                        <a:lnSpc>
                          <a:spcPct val="100000"/>
                        </a:lnSpc>
                        <a:spcBef>
                          <a:spcPts val="0"/>
                        </a:spcBef>
                        <a:spcAft>
                          <a:spcPts val="0"/>
                        </a:spcAft>
                        <a:buFont typeface="Wingdings"/>
                        <a:buChar char="v"/>
                      </a:pPr>
                      <a:r>
                        <a:rPr lang="en-US" sz="1600" b="0" i="0" u="none" strike="noStrike" noProof="0" dirty="0">
                          <a:solidFill>
                            <a:srgbClr val="000000"/>
                          </a:solidFill>
                          <a:latin typeface="Times New Roman"/>
                        </a:rPr>
                        <a:t>n </a:t>
                      </a:r>
                      <a:r>
                        <a:rPr lang="en-US" sz="1600" b="0" i="0" u="none" strike="noStrike" noProof="0" err="1">
                          <a:solidFill>
                            <a:srgbClr val="000000"/>
                          </a:solidFill>
                          <a:latin typeface="Times New Roman"/>
                        </a:rPr>
                        <a:t>cùng</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một</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lúc</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hoặc</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khi</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vật</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cản</a:t>
                      </a:r>
                      <a:r>
                        <a:rPr lang="en-US" sz="1600" b="0" i="0" u="none" strike="noStrike" noProof="0" dirty="0">
                          <a:solidFill>
                            <a:srgbClr val="000000"/>
                          </a:solidFill>
                          <a:latin typeface="Times New Roman"/>
                        </a:rPr>
                        <a:t> di </a:t>
                      </a:r>
                      <a:r>
                        <a:rPr lang="en-US" sz="1600" b="0" i="0" u="none" strike="noStrike" noProof="0" err="1">
                          <a:solidFill>
                            <a:srgbClr val="000000"/>
                          </a:solidFill>
                          <a:latin typeface="Times New Roman"/>
                        </a:rPr>
                        <a:t>chuyển</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nhanh</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hoặc</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không</a:t>
                      </a:r>
                      <a:r>
                        <a:rPr lang="en-US" sz="1600" b="0" i="0" u="none" strike="noStrike" noProof="0" dirty="0">
                          <a:solidFill>
                            <a:srgbClr val="000000"/>
                          </a:solidFill>
                          <a:latin typeface="Times New Roman"/>
                        </a:rPr>
                        <a:t> </a:t>
                      </a:r>
                      <a:r>
                        <a:rPr lang="en-US" sz="1600" b="0" i="0" u="none" strike="noStrike" noProof="0" err="1">
                          <a:solidFill>
                            <a:srgbClr val="000000"/>
                          </a:solidFill>
                          <a:latin typeface="Times New Roman"/>
                        </a:rPr>
                        <a:t>đều</a:t>
                      </a:r>
                      <a:endParaRPr lang="en-US" sz="1600" b="0" i="0" u="none" strike="noStrike" noProof="0" err="1"/>
                    </a:p>
                    <a:p>
                      <a:pPr lvl="0">
                        <a:buNone/>
                      </a:pPr>
                      <a:endParaRPr lang="en-US" sz="1600" dirty="0">
                        <a:latin typeface="Times New Roman"/>
                        <a:cs typeface="Times New Roman"/>
                      </a:endParaRPr>
                    </a:p>
                  </a:txBody>
                  <a:tcPr/>
                </a:tc>
                <a:tc>
                  <a:txBody>
                    <a:bodyPr/>
                    <a:lstStyle/>
                    <a:p>
                      <a:endParaRPr lang="en-US" sz="1600" dirty="0">
                        <a:latin typeface="Times New Roman"/>
                        <a:cs typeface="Times New Roman"/>
                      </a:endParaRPr>
                    </a:p>
                  </a:txBody>
                  <a:tcPr/>
                </a:tc>
                <a:tc>
                  <a:txBody>
                    <a:bodyPr/>
                    <a:lstStyle/>
                    <a:p>
                      <a:endParaRPr lang="en-US" sz="1600">
                        <a:latin typeface="Times New Roman" panose="02020603050405020304" pitchFamily="18" charset="0"/>
                        <a:cs typeface="Times New Roman" panose="02020603050405020304" pitchFamily="18" charset="0"/>
                      </a:endParaRPr>
                    </a:p>
                  </a:txBody>
                  <a:tcPr/>
                </a:tc>
                <a:tc>
                  <a:txBody>
                    <a:bodyPr/>
                    <a:lstStyle/>
                    <a:p>
                      <a:pPr marL="0" lvl="0" indent="0">
                        <a:buNone/>
                      </a:pPr>
                      <a:endParaRPr lang="en-US" sz="1600" b="0" i="0" u="none" strike="noStrike" baseline="0" noProof="0" dirty="0">
                        <a:solidFill>
                          <a:srgbClr val="000000"/>
                        </a:solidFill>
                        <a:latin typeface="Times New Roman"/>
                      </a:endParaRPr>
                    </a:p>
                  </a:txBody>
                  <a:tcPr/>
                </a:tc>
                <a:tc>
                  <a:txBody>
                    <a:bodyPr/>
                    <a:lstStyle/>
                    <a:p>
                      <a:pPr marL="285750" lvl="0" indent="-285750">
                        <a:buFont typeface="Arial"/>
                        <a:buChar char="•"/>
                      </a:pPr>
                      <a:endParaRPr lang="en-US" sz="1600" b="0" i="0" u="none" strike="noStrike" baseline="0" noProof="0">
                        <a:solidFill>
                          <a:srgbClr val="000000"/>
                        </a:solidFill>
                        <a:latin typeface="Times New Roman"/>
                      </a:endParaRPr>
                    </a:p>
                  </a:txBody>
                  <a:tcPr/>
                </a:tc>
                <a:extLst>
                  <a:ext uri="{0D108BD9-81ED-4DB2-BD59-A6C34878D82A}">
                    <a16:rowId xmlns:a16="http://schemas.microsoft.com/office/drawing/2014/main" val="508145161"/>
                  </a:ext>
                </a:extLst>
              </a:tr>
            </a:tbl>
          </a:graphicData>
        </a:graphic>
      </p:graphicFrame>
      <p:sp>
        <p:nvSpPr>
          <p:cNvPr id="5" name="TextBox 4">
            <a:extLst>
              <a:ext uri="{FF2B5EF4-FFF2-40B4-BE49-F238E27FC236}">
                <a16:creationId xmlns:a16="http://schemas.microsoft.com/office/drawing/2014/main" id="{13490449-8555-BFFF-07E4-CBD042E0924A}"/>
              </a:ext>
            </a:extLst>
          </p:cNvPr>
          <p:cNvSpPr txBox="1"/>
          <p:nvPr/>
        </p:nvSpPr>
        <p:spPr>
          <a:xfrm flipH="1">
            <a:off x="173529" y="312281"/>
            <a:ext cx="4224710" cy="553998"/>
          </a:xfrm>
          <a:prstGeom prst="rect">
            <a:avLst/>
          </a:prstGeom>
          <a:noFill/>
        </p:spPr>
        <p:txBody>
          <a:bodyPr wrap="square" rtlCol="0">
            <a:spAutoFit/>
          </a:bodyPr>
          <a:lstStyle/>
          <a:p>
            <a:r>
              <a:rPr lang="en-US" sz="3000" b="1">
                <a:latin typeface="Times New Roman" panose="02020603050405020304" pitchFamily="18" charset="0"/>
                <a:cs typeface="Times New Roman" panose="02020603050405020304" pitchFamily="18" charset="0"/>
              </a:rPr>
              <a:t>RELATED WORKS</a:t>
            </a:r>
          </a:p>
        </p:txBody>
      </p:sp>
    </p:spTree>
    <p:extLst>
      <p:ext uri="{BB962C8B-B14F-4D97-AF65-F5344CB8AC3E}">
        <p14:creationId xmlns:p14="http://schemas.microsoft.com/office/powerpoint/2010/main" val="37810834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3D102C9-1BA3-146B-DA97-DBB64CBB674A}"/>
              </a:ext>
            </a:extLst>
          </p:cNvPr>
          <p:cNvGraphicFramePr>
            <a:graphicFrameLocks noGrp="1"/>
          </p:cNvGraphicFramePr>
          <p:nvPr>
            <p:extLst>
              <p:ext uri="{D42A27DB-BD31-4B8C-83A1-F6EECF244321}">
                <p14:modId xmlns:p14="http://schemas.microsoft.com/office/powerpoint/2010/main" val="3942010123"/>
              </p:ext>
            </p:extLst>
          </p:nvPr>
        </p:nvGraphicFramePr>
        <p:xfrm>
          <a:off x="122007" y="583057"/>
          <a:ext cx="11871004" cy="6261686"/>
        </p:xfrm>
        <a:graphic>
          <a:graphicData uri="http://schemas.openxmlformats.org/drawingml/2006/table">
            <a:tbl>
              <a:tblPr firstRow="1" bandRow="1">
                <a:tableStyleId>{5C22544A-7EE6-4342-B048-85BDC9FD1C3A}</a:tableStyleId>
              </a:tblPr>
              <a:tblGrid>
                <a:gridCol w="1696230">
                  <a:extLst>
                    <a:ext uri="{9D8B030D-6E8A-4147-A177-3AD203B41FA5}">
                      <a16:colId xmlns:a16="http://schemas.microsoft.com/office/drawing/2014/main" val="63769272"/>
                    </a:ext>
                  </a:extLst>
                </a:gridCol>
                <a:gridCol w="687369">
                  <a:extLst>
                    <a:ext uri="{9D8B030D-6E8A-4147-A177-3AD203B41FA5}">
                      <a16:colId xmlns:a16="http://schemas.microsoft.com/office/drawing/2014/main" val="1782795928"/>
                    </a:ext>
                  </a:extLst>
                </a:gridCol>
                <a:gridCol w="1014350">
                  <a:extLst>
                    <a:ext uri="{9D8B030D-6E8A-4147-A177-3AD203B41FA5}">
                      <a16:colId xmlns:a16="http://schemas.microsoft.com/office/drawing/2014/main" val="1890355443"/>
                    </a:ext>
                  </a:extLst>
                </a:gridCol>
                <a:gridCol w="3285130">
                  <a:extLst>
                    <a:ext uri="{9D8B030D-6E8A-4147-A177-3AD203B41FA5}">
                      <a16:colId xmlns:a16="http://schemas.microsoft.com/office/drawing/2014/main" val="1620806210"/>
                    </a:ext>
                  </a:extLst>
                </a:gridCol>
                <a:gridCol w="1150418">
                  <a:extLst>
                    <a:ext uri="{9D8B030D-6E8A-4147-A177-3AD203B41FA5}">
                      <a16:colId xmlns:a16="http://schemas.microsoft.com/office/drawing/2014/main" val="2443517914"/>
                    </a:ext>
                  </a:extLst>
                </a:gridCol>
                <a:gridCol w="1034385">
                  <a:extLst>
                    <a:ext uri="{9D8B030D-6E8A-4147-A177-3AD203B41FA5}">
                      <a16:colId xmlns:a16="http://schemas.microsoft.com/office/drawing/2014/main" val="2037981684"/>
                    </a:ext>
                  </a:extLst>
                </a:gridCol>
                <a:gridCol w="1438531">
                  <a:extLst>
                    <a:ext uri="{9D8B030D-6E8A-4147-A177-3AD203B41FA5}">
                      <a16:colId xmlns:a16="http://schemas.microsoft.com/office/drawing/2014/main" val="3663044018"/>
                    </a:ext>
                  </a:extLst>
                </a:gridCol>
                <a:gridCol w="1564591">
                  <a:extLst>
                    <a:ext uri="{9D8B030D-6E8A-4147-A177-3AD203B41FA5}">
                      <a16:colId xmlns:a16="http://schemas.microsoft.com/office/drawing/2014/main" val="531832404"/>
                    </a:ext>
                  </a:extLst>
                </a:gridCol>
              </a:tblGrid>
              <a:tr h="683846">
                <a:tc>
                  <a:txBody>
                    <a:bodyPr/>
                    <a:lstStyle/>
                    <a:p>
                      <a:pPr algn="ctr"/>
                      <a:r>
                        <a:rPr lang="en-US" sz="1600" dirty="0" err="1">
                          <a:latin typeface="Times New Roman"/>
                          <a:cs typeface="Times New Roman"/>
                        </a:rPr>
                        <a:t>Nghiên</a:t>
                      </a:r>
                      <a:r>
                        <a:rPr lang="en-US" sz="1600" dirty="0">
                          <a:latin typeface="Times New Roman"/>
                          <a:cs typeface="Times New Roman"/>
                        </a:rPr>
                        <a:t> </a:t>
                      </a:r>
                      <a:r>
                        <a:rPr lang="en-US" sz="1600" dirty="0" err="1">
                          <a:latin typeface="Times New Roman"/>
                          <a:cs typeface="Times New Roman"/>
                        </a:rPr>
                        <a:t>cứu</a:t>
                      </a:r>
                    </a:p>
                  </a:txBody>
                  <a:tcPr/>
                </a:tc>
                <a:tc>
                  <a:txBody>
                    <a:bodyPr/>
                    <a:lstStyle/>
                    <a:p>
                      <a:pPr algn="ctr"/>
                      <a:r>
                        <a:rPr lang="en-US" sz="1600" dirty="0" err="1">
                          <a:latin typeface="Times New Roman"/>
                          <a:cs typeface="Times New Roman"/>
                        </a:rPr>
                        <a:t>Năm</a:t>
                      </a:r>
                      <a:r>
                        <a:rPr lang="en-US" sz="1600" dirty="0">
                          <a:latin typeface="Times New Roman"/>
                          <a:cs typeface="Times New Roman"/>
                        </a:rPr>
                        <a:t> </a:t>
                      </a:r>
                    </a:p>
                  </a:txBody>
                  <a:tcPr/>
                </a:tc>
                <a:tc>
                  <a:txBody>
                    <a:bodyPr/>
                    <a:lstStyle/>
                    <a:p>
                      <a:pPr algn="ctr"/>
                      <a:r>
                        <a:rPr lang="en-US" sz="1600" dirty="0">
                          <a:latin typeface="Times New Roman"/>
                          <a:cs typeface="Times New Roman"/>
                        </a:rPr>
                        <a:t>Nguyên </a:t>
                      </a:r>
                      <a:r>
                        <a:rPr lang="en-US" sz="1600" dirty="0" err="1">
                          <a:latin typeface="Times New Roman"/>
                          <a:cs typeface="Times New Roman"/>
                        </a:rPr>
                        <a:t>lý</a:t>
                      </a:r>
                    </a:p>
                  </a:txBody>
                  <a:tcPr/>
                </a:tc>
                <a:tc>
                  <a:txBody>
                    <a:bodyPr/>
                    <a:lstStyle/>
                    <a:p>
                      <a:pPr lvl="0" algn="ctr">
                        <a:buNone/>
                      </a:pPr>
                      <a:r>
                        <a:rPr lang="en-US" sz="1600" dirty="0">
                          <a:latin typeface="Times New Roman"/>
                          <a:cs typeface="Times New Roman"/>
                        </a:rPr>
                        <a:t>Phương </a:t>
                      </a:r>
                      <a:r>
                        <a:rPr lang="en-US" sz="1600" dirty="0" err="1">
                          <a:latin typeface="Times New Roman"/>
                          <a:cs typeface="Times New Roman"/>
                        </a:rPr>
                        <a:t>pháp</a:t>
                      </a: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đo</a:t>
                      </a:r>
                      <a:r>
                        <a:rPr lang="en-US" sz="1600" dirty="0">
                          <a:latin typeface="Times New Roman"/>
                          <a:cs typeface="Times New Roman"/>
                        </a:rPr>
                        <a:t> </a:t>
                      </a:r>
                      <a:endParaRPr lang="en-US" sz="1600">
                        <a:latin typeface="Times New Roman"/>
                        <a:cs typeface="Times New Roman"/>
                      </a:endParaRP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chính</a:t>
                      </a:r>
                      <a:r>
                        <a:rPr lang="en-US" sz="1600" dirty="0">
                          <a:latin typeface="Times New Roman"/>
                          <a:cs typeface="Times New Roman"/>
                        </a:rPr>
                        <a:t> </a:t>
                      </a:r>
                      <a:r>
                        <a:rPr lang="en-US" sz="1600" dirty="0" err="1">
                          <a:latin typeface="Times New Roman"/>
                          <a:cs typeface="Times New Roman"/>
                        </a:rPr>
                        <a:t>xác</a:t>
                      </a:r>
                    </a:p>
                  </a:txBody>
                  <a:tcPr/>
                </a:tc>
                <a:tc>
                  <a:txBody>
                    <a:bodyPr/>
                    <a:lstStyle/>
                    <a:p>
                      <a:pPr algn="ctr"/>
                      <a:r>
                        <a:rPr lang="en-US" sz="1600" dirty="0" err="1">
                          <a:latin typeface="Times New Roman"/>
                          <a:cs typeface="Times New Roman"/>
                        </a:rPr>
                        <a:t>Ưu</a:t>
                      </a:r>
                      <a:r>
                        <a:rPr lang="en-US" sz="1600" dirty="0">
                          <a:latin typeface="Times New Roman"/>
                          <a:cs typeface="Times New Roman"/>
                        </a:rPr>
                        <a:t> </a:t>
                      </a:r>
                      <a:r>
                        <a:rPr lang="en-US" sz="1600" dirty="0" err="1">
                          <a:latin typeface="Times New Roman"/>
                          <a:cs typeface="Times New Roman"/>
                        </a:rPr>
                        <a:t>điểm</a:t>
                      </a:r>
                    </a:p>
                  </a:txBody>
                  <a:tcPr/>
                </a:tc>
                <a:tc>
                  <a:txBody>
                    <a:bodyPr/>
                    <a:lstStyle/>
                    <a:p>
                      <a:pPr algn="ctr"/>
                      <a:r>
                        <a:rPr lang="en-US" sz="1600" dirty="0" err="1">
                          <a:latin typeface="Times New Roman"/>
                          <a:cs typeface="Times New Roman"/>
                        </a:rPr>
                        <a:t>Khuyết</a:t>
                      </a:r>
                      <a:r>
                        <a:rPr lang="en-US" sz="1600" dirty="0">
                          <a:latin typeface="Times New Roman"/>
                          <a:cs typeface="Times New Roman"/>
                        </a:rPr>
                        <a:t> </a:t>
                      </a:r>
                      <a:r>
                        <a:rPr lang="en-US" sz="1600" dirty="0" err="1">
                          <a:latin typeface="Times New Roman"/>
                          <a:cs typeface="Times New Roman"/>
                        </a:rPr>
                        <a:t>điểm</a:t>
                      </a:r>
                    </a:p>
                  </a:txBody>
                  <a:tcPr/>
                </a:tc>
                <a:extLst>
                  <a:ext uri="{0D108BD9-81ED-4DB2-BD59-A6C34878D82A}">
                    <a16:rowId xmlns:a16="http://schemas.microsoft.com/office/drawing/2014/main" val="3539554490"/>
                  </a:ext>
                </a:extLst>
              </a:tr>
              <a:tr h="626561">
                <a:tc>
                  <a:txBody>
                    <a:bodyPr/>
                    <a:lstStyle/>
                    <a:p>
                      <a:pPr lvl="0">
                        <a:buNone/>
                      </a:pPr>
                      <a:r>
                        <a:rPr lang="en-US" sz="1800" b="0" i="0" u="none" strike="noStrike" baseline="0" noProof="0" dirty="0">
                          <a:solidFill>
                            <a:srgbClr val="000000"/>
                          </a:solidFill>
                          <a:latin typeface="Times New Roman"/>
                        </a:rPr>
                        <a:t>Vision-based obstacle detection and avoidance for unmanned aerial vehicles</a:t>
                      </a:r>
                    </a:p>
                    <a:p>
                      <a:pPr lvl="0">
                        <a:buNone/>
                      </a:pPr>
                      <a:r>
                        <a:rPr lang="en-US" sz="1800" b="0" i="0" u="none" strike="noStrike" baseline="0" noProof="0" dirty="0">
                          <a:solidFill>
                            <a:srgbClr val="000000"/>
                          </a:solidFill>
                          <a:latin typeface="Times New Roman"/>
                        </a:rPr>
                        <a:t>→</a:t>
                      </a:r>
                      <a:r>
                        <a:rPr lang="en-US" sz="1800" b="0" i="0" u="none" strike="noStrike" baseline="0" noProof="0" dirty="0" err="1">
                          <a:solidFill>
                            <a:srgbClr val="000000"/>
                          </a:solidFill>
                          <a:latin typeface="Times New Roman"/>
                        </a:rPr>
                        <a:t>phương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pháp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phát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hiện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cho</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máy</a:t>
                      </a:r>
                      <a:r>
                        <a:rPr lang="en-US" sz="1800" b="0" i="0" u="none" strike="noStrike" baseline="0" noProof="0" dirty="0">
                          <a:solidFill>
                            <a:srgbClr val="000000"/>
                          </a:solidFill>
                          <a:latin typeface="Times New Roman"/>
                        </a:rPr>
                        <a:t> bay </a:t>
                      </a:r>
                      <a:r>
                        <a:rPr lang="en-US" sz="1800" b="0" i="0" u="none" strike="noStrike" baseline="0" noProof="0" dirty="0" err="1">
                          <a:solidFill>
                            <a:srgbClr val="000000"/>
                          </a:solidFill>
                          <a:latin typeface="Times New Roman"/>
                        </a:rPr>
                        <a:t>không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người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lái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sử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dụng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biến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hình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ảnh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thuật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toán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xử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lý</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hình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ảnh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để</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đảm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bảo</a:t>
                      </a:r>
                      <a:r>
                        <a:rPr lang="en-US" sz="1800" b="0" i="0" u="none" strike="noStrike" baseline="0" noProof="0" dirty="0">
                          <a:solidFill>
                            <a:srgbClr val="000000"/>
                          </a:solidFill>
                          <a:latin typeface="Times New Roman"/>
                        </a:rPr>
                        <a:t> an </a:t>
                      </a:r>
                      <a:r>
                        <a:rPr lang="en-US" sz="1800" b="0" i="0" u="none" strike="noStrike" baseline="0" noProof="0" dirty="0" err="1">
                          <a:solidFill>
                            <a:srgbClr val="000000"/>
                          </a:solidFill>
                          <a:latin typeface="Times New Roman"/>
                        </a:rPr>
                        <a:t>toàn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trong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quá</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trình</a:t>
                      </a:r>
                      <a:r>
                        <a:rPr lang="en-US" sz="1800" b="0" i="0" u="none" strike="noStrike" baseline="0" noProof="0" dirty="0">
                          <a:solidFill>
                            <a:srgbClr val="000000"/>
                          </a:solidFill>
                          <a:latin typeface="Times New Roman"/>
                        </a:rPr>
                        <a:t> di </a:t>
                      </a:r>
                      <a:r>
                        <a:rPr lang="en-US" sz="1800" b="0" i="0" u="none" strike="noStrike" baseline="0" noProof="0" dirty="0" err="1">
                          <a:solidFill>
                            <a:srgbClr val="000000"/>
                          </a:solidFill>
                          <a:latin typeface="Times New Roman"/>
                        </a:rPr>
                        <a:t>chuyển</a:t>
                      </a:r>
                      <a:r>
                        <a:rPr lang="en-US" sz="1800" b="0" i="0" u="none" strike="noStrike" baseline="0" noProof="0" dirty="0">
                          <a:solidFill>
                            <a:srgbClr val="000000"/>
                          </a:solidFill>
                          <a:latin typeface="Times New Roman"/>
                        </a:rPr>
                        <a:t>.</a:t>
                      </a:r>
                    </a:p>
                  </a:txBody>
                  <a:tcPr/>
                </a:tc>
                <a:tc>
                  <a:txBody>
                    <a:bodyPr/>
                    <a:lstStyle/>
                    <a:p>
                      <a:r>
                        <a:rPr lang="en-US" dirty="0">
                          <a:latin typeface="Times New Roman"/>
                          <a:cs typeface="Times New Roman"/>
                        </a:rPr>
                        <a:t>2019</a:t>
                      </a:r>
                    </a:p>
                  </a:txBody>
                  <a:tcPr/>
                </a:tc>
                <a:tc>
                  <a:txBody>
                    <a:bodyPr/>
                    <a:lstStyle/>
                    <a:p>
                      <a:pPr lvl="0">
                        <a:buNone/>
                      </a:pPr>
                      <a:r>
                        <a:rPr lang="en-US" sz="1800" b="0" i="0" u="none" strike="noStrike" baseline="0" noProof="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bằng</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cách</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tính</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toán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khoảng</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cách</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rồi</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len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vào</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nơi</a:t>
                      </a:r>
                      <a:r>
                        <a:rPr lang="en-US" sz="1800" b="0" i="0" u="none" strike="noStrike" baseline="0" noProof="0" dirty="0">
                          <a:solidFill>
                            <a:srgbClr val="000000"/>
                          </a:solidFill>
                          <a:latin typeface="Times New Roman"/>
                        </a:rPr>
                        <a:t> to </a:t>
                      </a:r>
                      <a:r>
                        <a:rPr lang="en-US" sz="1800" b="0" i="0" u="none" strike="noStrike" baseline="0" noProof="0" err="1">
                          <a:solidFill>
                            <a:srgbClr val="000000"/>
                          </a:solidFill>
                          <a:latin typeface="Times New Roman"/>
                        </a:rPr>
                        <a:t>nhất</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có</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độ</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lớn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lớn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hơn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diện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tích</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của</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hệ</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thống</a:t>
                      </a:r>
                      <a:r>
                        <a:rPr lang="en-US" sz="1800" b="0" i="0" u="none" strike="noStrike" baseline="0" noProof="0" dirty="0">
                          <a:solidFill>
                            <a:srgbClr val="000000"/>
                          </a:solidFill>
                          <a:latin typeface="Times New Roman"/>
                        </a:rPr>
                        <a:t> </a:t>
                      </a:r>
                    </a:p>
                  </a:txBody>
                  <a:tcPr/>
                </a:tc>
                <a:tc>
                  <a:txBody>
                    <a:bodyPr/>
                    <a:lstStyle/>
                    <a:p>
                      <a:pPr marL="285750" lvl="0" indent="-285750" algn="l">
                        <a:lnSpc>
                          <a:spcPct val="100000"/>
                        </a:lnSpc>
                        <a:buFont typeface="Wingdings"/>
                        <a:buChar char="v"/>
                      </a:pPr>
                      <a:r>
                        <a:rPr lang="en-US" sz="1800" b="0" i="0" u="none" strike="noStrike" baseline="0" noProof="0" dirty="0">
                          <a:solidFill>
                            <a:srgbClr val="000000"/>
                          </a:solidFill>
                          <a:latin typeface="Times New Roman"/>
                        </a:rPr>
                        <a:t>Thu </a:t>
                      </a:r>
                      <a:r>
                        <a:rPr lang="en-US" sz="1800" b="0" i="0" u="none" strike="noStrike" baseline="0" noProof="0" dirty="0" err="1">
                          <a:solidFill>
                            <a:srgbClr val="000000"/>
                          </a:solidFill>
                          <a:latin typeface="Times New Roman"/>
                        </a:rPr>
                        <a:t>thập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hình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ảnh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từ</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camera </a:t>
                      </a:r>
                      <a:r>
                        <a:rPr lang="en-US" sz="1800" b="0" i="0" u="none" strike="noStrike" baseline="0" noProof="0" dirty="0" err="1">
                          <a:solidFill>
                            <a:srgbClr val="000000"/>
                          </a:solidFill>
                          <a:latin typeface="Times New Roman"/>
                        </a:rPr>
                        <a:t>được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gắn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trên</a:t>
                      </a:r>
                      <a:r>
                        <a:rPr lang="en-US" sz="1800" b="0" i="0" u="none" strike="noStrike" baseline="0" noProof="0" dirty="0">
                          <a:solidFill>
                            <a:srgbClr val="000000"/>
                          </a:solidFill>
                          <a:latin typeface="Times New Roman"/>
                        </a:rPr>
                        <a:t> UAV.</a:t>
                      </a:r>
                    </a:p>
                    <a:p>
                      <a:pPr marL="285750" lvl="0" indent="-285750" algn="l">
                        <a:lnSpc>
                          <a:spcPct val="100000"/>
                        </a:lnSpc>
                        <a:buFont typeface="Wingdings"/>
                        <a:buChar char="v"/>
                      </a:pPr>
                      <a:r>
                        <a:rPr lang="en-US" sz="1800" b="0" i="0" u="none" strike="noStrike" baseline="0" noProof="0" dirty="0" err="1">
                          <a:solidFill>
                            <a:srgbClr val="000000"/>
                          </a:solidFill>
                          <a:latin typeface="Times New Roman"/>
                        </a:rPr>
                        <a:t>Sử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dụng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thuật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toán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xử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lý</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hình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ảnh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như</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bộ</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lọc</a:t>
                      </a:r>
                      <a:r>
                        <a:rPr lang="en-US" sz="1800" b="0" i="0" u="none" strike="noStrike" baseline="0" noProof="0" dirty="0">
                          <a:solidFill>
                            <a:srgbClr val="000000"/>
                          </a:solidFill>
                          <a:latin typeface="Times New Roman"/>
                        </a:rPr>
                        <a:t> Canny, </a:t>
                      </a:r>
                      <a:r>
                        <a:rPr lang="en-US" sz="1800" b="0" i="0" u="none" strike="noStrike" baseline="0" noProof="0" dirty="0" err="1">
                          <a:solidFill>
                            <a:srgbClr val="000000"/>
                          </a:solidFill>
                          <a:latin typeface="Times New Roman"/>
                        </a:rPr>
                        <a:t>phân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vùng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hình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ảnh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phân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loại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đối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tượng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để</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phát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hiện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xung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quanh</a:t>
                      </a:r>
                      <a:r>
                        <a:rPr lang="en-US" sz="1800" b="0" i="0" u="none" strike="noStrike" baseline="0" noProof="0" dirty="0">
                          <a:solidFill>
                            <a:srgbClr val="000000"/>
                          </a:solidFill>
                          <a:latin typeface="Times New Roman"/>
                        </a:rPr>
                        <a:t> UAV.</a:t>
                      </a:r>
                    </a:p>
                    <a:p>
                      <a:pPr marL="285750" lvl="0" indent="-285750" algn="l">
                        <a:lnSpc>
                          <a:spcPct val="100000"/>
                        </a:lnSpc>
                        <a:buClr>
                          <a:srgbClr val="000000"/>
                        </a:buClr>
                        <a:buFont typeface="Wingdings,Sans-Serif"/>
                        <a:buChar char="v"/>
                      </a:pPr>
                      <a:r>
                        <a:rPr lang="en-US" sz="1800" b="0" i="0" u="none" strike="noStrike" baseline="0" noProof="0" dirty="0" err="1">
                          <a:solidFill>
                            <a:srgbClr val="000000"/>
                          </a:solidFill>
                          <a:latin typeface="Times New Roman"/>
                        </a:rPr>
                        <a:t>Xác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định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vị</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khoảng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của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bằng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sử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dụng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thuật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toán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xử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lý</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hình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ảnh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khác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nhau</a:t>
                      </a:r>
                      <a:r>
                        <a:rPr lang="en-US" sz="1800" b="0" i="0" u="none" strike="noStrike" baseline="0" noProof="0" dirty="0">
                          <a:solidFill>
                            <a:srgbClr val="000000"/>
                          </a:solidFill>
                          <a:latin typeface="Times New Roman"/>
                        </a:rPr>
                        <a:t>, bao </a:t>
                      </a:r>
                      <a:r>
                        <a:rPr lang="en-US" sz="1800" b="0" i="0" u="none" strike="noStrike" baseline="0" noProof="0" dirty="0" err="1">
                          <a:solidFill>
                            <a:srgbClr val="000000"/>
                          </a:solidFill>
                          <a:latin typeface="Times New Roman"/>
                        </a:rPr>
                        <a:t>gồm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tính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toán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độ</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sâu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áp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dụng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giải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thuật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mô</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hình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đồ</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thị</a:t>
                      </a:r>
                      <a:r>
                        <a:rPr lang="en-US" sz="1800" b="0" i="0" u="none" strike="noStrike" baseline="0" noProof="0" dirty="0">
                          <a:solidFill>
                            <a:srgbClr val="000000"/>
                          </a:solidFill>
                          <a:latin typeface="Times New Roman"/>
                        </a:rPr>
                        <a:t>.</a:t>
                      </a:r>
                    </a:p>
                    <a:p>
                      <a:pPr marL="285750" lvl="0" indent="-285750" algn="l">
                        <a:lnSpc>
                          <a:spcPct val="100000"/>
                        </a:lnSpc>
                        <a:buClr>
                          <a:srgbClr val="000000"/>
                        </a:buClr>
                        <a:buFont typeface="Wingdings,Sans-Serif"/>
                        <a:buChar char="v"/>
                      </a:pPr>
                      <a:r>
                        <a:rPr lang="en-US" sz="1800" b="0" i="0" u="none" strike="noStrike" baseline="0" noProof="0" dirty="0" err="1">
                          <a:solidFill>
                            <a:srgbClr val="000000"/>
                          </a:solidFill>
                          <a:latin typeface="Times New Roman"/>
                        </a:rPr>
                        <a:t>Dựa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trên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thông</a:t>
                      </a:r>
                      <a:r>
                        <a:rPr lang="en-US" sz="1800" b="0" i="0" u="none" strike="noStrike" baseline="0" noProof="0" dirty="0">
                          <a:solidFill>
                            <a:srgbClr val="000000"/>
                          </a:solidFill>
                          <a:latin typeface="Times New Roman"/>
                        </a:rPr>
                        <a:t> tin </a:t>
                      </a:r>
                      <a:r>
                        <a:rPr lang="en-US" sz="1800" b="0" i="0" u="none" strike="noStrike" baseline="0" noProof="0" dirty="0" err="1">
                          <a:solidFill>
                            <a:srgbClr val="000000"/>
                          </a:solidFill>
                          <a:latin typeface="Times New Roman"/>
                        </a:rPr>
                        <a:t>về</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vị</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khoảng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của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đưa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ra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quyết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định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bằng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tính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toán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đường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đi</a:t>
                      </a:r>
                      <a:r>
                        <a:rPr lang="en-US" sz="1800" b="0" i="0" u="none" strike="noStrike" baseline="0" noProof="0" dirty="0">
                          <a:solidFill>
                            <a:srgbClr val="000000"/>
                          </a:solidFill>
                          <a:latin typeface="Times New Roman"/>
                        </a:rPr>
                        <a:t> an </a:t>
                      </a:r>
                      <a:r>
                        <a:rPr lang="en-US" sz="1800" b="0" i="0" u="none" strike="noStrike" baseline="0" noProof="0" dirty="0" err="1">
                          <a:solidFill>
                            <a:srgbClr val="000000"/>
                          </a:solidFill>
                          <a:latin typeface="Times New Roman"/>
                        </a:rPr>
                        <a:t>toàn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điều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khiển</a:t>
                      </a:r>
                      <a:r>
                        <a:rPr lang="en-US" sz="1800" b="0" i="0" u="none" strike="noStrike" baseline="0" noProof="0" dirty="0">
                          <a:solidFill>
                            <a:srgbClr val="000000"/>
                          </a:solidFill>
                          <a:latin typeface="Times New Roman"/>
                        </a:rPr>
                        <a:t> UAV di </a:t>
                      </a:r>
                      <a:r>
                        <a:rPr lang="en-US" sz="1800" b="0" i="0" u="none" strike="noStrike" baseline="0" noProof="0" dirty="0" err="1">
                          <a:solidFill>
                            <a:srgbClr val="000000"/>
                          </a:solidFill>
                          <a:latin typeface="Times New Roman"/>
                        </a:rPr>
                        <a:t>chuyển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endParaRPr lang="en-US" sz="1800" b="0" i="0" u="none" strike="noStrike" baseline="0" noProof="0">
                        <a:solidFill>
                          <a:srgbClr val="000000"/>
                        </a:solidFill>
                        <a:latin typeface="Times New Roman"/>
                      </a:endParaRPr>
                    </a:p>
                  </a:txBody>
                  <a:tcPr/>
                </a:tc>
                <a:tc>
                  <a:txBody>
                    <a:bodyPr/>
                    <a:lstStyle/>
                    <a:p>
                      <a:pPr marL="285750" lvl="0" indent="-285750">
                        <a:buFont typeface="Courier New"/>
                        <a:buChar char="o"/>
                      </a:pPr>
                      <a:r>
                        <a:rPr lang="en-US" sz="1800" b="0" i="0" u="none" strike="noStrike" baseline="0" noProof="0" dirty="0">
                          <a:solidFill>
                            <a:srgbClr val="000000"/>
                          </a:solidFill>
                          <a:latin typeface="Times New Roman"/>
                        </a:rPr>
                        <a:t>Công </a:t>
                      </a:r>
                      <a:r>
                        <a:rPr lang="en-US" sz="1800" b="0" i="0" u="none" strike="noStrike" baseline="0" noProof="0" dirty="0" err="1">
                          <a:solidFill>
                            <a:srgbClr val="000000"/>
                          </a:solidFill>
                          <a:latin typeface="Times New Roman"/>
                        </a:rPr>
                        <a:t>trình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được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dùng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tập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dữ</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liệu</a:t>
                      </a:r>
                      <a:r>
                        <a:rPr lang="en-US" sz="1800" b="0" i="0" u="none" strike="noStrike" baseline="0" noProof="0" dirty="0">
                          <a:solidFill>
                            <a:srgbClr val="000000"/>
                          </a:solidFill>
                          <a:latin typeface="Times New Roman"/>
                        </a:rPr>
                        <a:t> UZH-FPV Drone Racing Dataset</a:t>
                      </a:r>
                    </a:p>
                    <a:p>
                      <a:pPr marL="285750" lvl="0" indent="-285750">
                        <a:buFont typeface="Courier New"/>
                        <a:buChar char="o"/>
                      </a:pPr>
                      <a:endParaRPr lang="en-US" sz="1800" b="0" i="0" u="none" strike="noStrike" baseline="0" noProof="0" dirty="0">
                        <a:solidFill>
                          <a:srgbClr val="000000"/>
                        </a:solidFill>
                        <a:latin typeface="Times New Roman"/>
                      </a:endParaRPr>
                    </a:p>
                  </a:txBody>
                  <a:tcPr/>
                </a:tc>
                <a:tc>
                  <a:txBody>
                    <a:bodyPr/>
                    <a:lstStyle/>
                    <a:p>
                      <a:pPr lvl="0">
                        <a:buNone/>
                      </a:pPr>
                      <a:r>
                        <a:rPr lang="en-US" sz="1800" b="0" i="0" u="none" strike="noStrike" baseline="0" noProof="0" dirty="0">
                          <a:solidFill>
                            <a:srgbClr val="000000"/>
                          </a:solidFill>
                          <a:latin typeface="Times New Roman"/>
                        </a:rPr>
                        <a:t>So </a:t>
                      </a:r>
                      <a:r>
                        <a:rPr lang="en-US" sz="1800" b="0" i="0" u="none" strike="noStrike" baseline="0" noProof="0" dirty="0" err="1">
                          <a:solidFill>
                            <a:srgbClr val="000000"/>
                          </a:solidFill>
                          <a:latin typeface="Times New Roman"/>
                        </a:rPr>
                        <a:t>sánh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kết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quả</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của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hệ</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thống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với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vị</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kích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thước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thực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tế</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của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đạt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khoảng</a:t>
                      </a:r>
                      <a:r>
                        <a:rPr lang="en-US" sz="1800" b="0" i="0" u="none" strike="noStrike" baseline="0" noProof="0" dirty="0">
                          <a:solidFill>
                            <a:srgbClr val="000000"/>
                          </a:solidFill>
                          <a:latin typeface="Times New Roman"/>
                        </a:rPr>
                        <a:t> 95%)</a:t>
                      </a:r>
                    </a:p>
                  </a:txBody>
                  <a:tcPr/>
                </a:tc>
                <a:tc>
                  <a:txBody>
                    <a:bodyPr/>
                    <a:lstStyle/>
                    <a:p>
                      <a:pPr marL="285750" lvl="0" indent="-285750" algn="l">
                        <a:lnSpc>
                          <a:spcPct val="100000"/>
                        </a:lnSpc>
                        <a:buFont typeface="Arial"/>
                        <a:buChar char="•"/>
                      </a:pPr>
                      <a:r>
                        <a:rPr lang="en-US" sz="1800" b="0" i="0" u="none" strike="noStrike" baseline="0" noProof="0" dirty="0" err="1">
                          <a:solidFill>
                            <a:srgbClr val="000000"/>
                          </a:solidFill>
                          <a:latin typeface="Times New Roman"/>
                        </a:rPr>
                        <a:t>Giải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quyết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vấn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đề</a:t>
                      </a:r>
                      <a:r>
                        <a:rPr lang="en-US" sz="1800" b="0" i="0" u="none" strike="noStrike" baseline="0" noProof="0" dirty="0">
                          <a:solidFill>
                            <a:srgbClr val="000000"/>
                          </a:solidFill>
                          <a:latin typeface="Times New Roman"/>
                        </a:rPr>
                        <a:t> camera </a:t>
                      </a:r>
                      <a:r>
                        <a:rPr lang="en-US" sz="1800" b="0" i="0" u="none" strike="noStrike" baseline="0" noProof="0" dirty="0" err="1">
                          <a:solidFill>
                            <a:srgbClr val="000000"/>
                          </a:solidFill>
                          <a:latin typeface="Times New Roman"/>
                        </a:rPr>
                        <a:t>xác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định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thiếu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chiều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thứ</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ba</a:t>
                      </a:r>
                    </a:p>
                    <a:p>
                      <a:pPr marL="285750" lvl="0" indent="-285750" algn="l">
                        <a:lnSpc>
                          <a:spcPct val="100000"/>
                        </a:lnSpc>
                        <a:buFont typeface="Arial"/>
                        <a:buChar char="•"/>
                      </a:pPr>
                      <a:r>
                        <a:rPr lang="en-US" sz="1800" b="0" i="0" u="none" strike="noStrike" baseline="0" noProof="0" dirty="0">
                          <a:solidFill>
                            <a:srgbClr val="000000"/>
                          </a:solidFill>
                          <a:latin typeface="Times New Roman"/>
                        </a:rPr>
                        <a:t>Linh </a:t>
                      </a:r>
                      <a:r>
                        <a:rPr lang="en-US" sz="1800" b="0" i="0" u="none" strike="noStrike" baseline="0" noProof="0" dirty="0" err="1">
                          <a:solidFill>
                            <a:srgbClr val="000000"/>
                          </a:solidFill>
                          <a:latin typeface="Times New Roman"/>
                        </a:rPr>
                        <a:t>động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trong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việc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xác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định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tập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điểm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thuộc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đối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tượng</a:t>
                      </a:r>
                      <a:endParaRPr lang="en-US" sz="1800" b="0" i="0" u="none" strike="noStrike" baseline="0" noProof="0" dirty="0">
                        <a:solidFill>
                          <a:srgbClr val="000000"/>
                        </a:solidFill>
                        <a:latin typeface="Times New Roman"/>
                      </a:endParaRPr>
                    </a:p>
                    <a:p>
                      <a:pPr marL="285750" lvl="0" indent="-285750">
                        <a:buFont typeface="Arial"/>
                        <a:buChar char="•"/>
                      </a:pPr>
                      <a:endParaRPr lang="en-US" sz="1800" b="0" i="0" u="none" strike="noStrike" baseline="0" noProof="0" dirty="0">
                        <a:solidFill>
                          <a:srgbClr val="000000"/>
                        </a:solidFill>
                        <a:latin typeface="Times New Roman"/>
                      </a:endParaRPr>
                    </a:p>
                  </a:txBody>
                  <a:tcPr/>
                </a:tc>
                <a:tc>
                  <a:txBody>
                    <a:bodyPr/>
                    <a:lstStyle/>
                    <a:p>
                      <a:pPr marL="285750" lvl="0" indent="-285750" algn="l">
                        <a:lnSpc>
                          <a:spcPct val="100000"/>
                        </a:lnSpc>
                        <a:buFont typeface="Arial"/>
                        <a:buChar char="•"/>
                      </a:pPr>
                      <a:r>
                        <a:rPr lang="en-US" sz="1800" b="0" i="0" u="none" strike="noStrike" baseline="0" noProof="0" dirty="0" err="1">
                          <a:solidFill>
                            <a:srgbClr val="000000"/>
                          </a:solidFill>
                          <a:latin typeface="Times New Roman"/>
                        </a:rPr>
                        <a:t>Chưa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phân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biệt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cần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không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cần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p>
                    <a:p>
                      <a:pPr marL="285750" lvl="0" indent="-285750">
                        <a:buFont typeface="Arial"/>
                        <a:buChar char="•"/>
                      </a:pPr>
                      <a:r>
                        <a:rPr lang="en-US" sz="1800" b="0" i="0" u="none" strike="noStrike" baseline="0" noProof="0" dirty="0" err="1">
                          <a:solidFill>
                            <a:srgbClr val="000000"/>
                          </a:solidFill>
                          <a:latin typeface="Times New Roman"/>
                        </a:rPr>
                        <a:t>Chưa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giải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quyết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được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yếu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tố</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động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của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endParaRPr lang="en-US" dirty="0"/>
                    </a:p>
                  </a:txBody>
                  <a:tcPr/>
                </a:tc>
                <a:extLst>
                  <a:ext uri="{0D108BD9-81ED-4DB2-BD59-A6C34878D82A}">
                    <a16:rowId xmlns:a16="http://schemas.microsoft.com/office/drawing/2014/main" val="3152619195"/>
                  </a:ext>
                </a:extLst>
              </a:tr>
            </a:tbl>
          </a:graphicData>
        </a:graphic>
      </p:graphicFrame>
      <p:sp>
        <p:nvSpPr>
          <p:cNvPr id="2" name="TextBox 1">
            <a:extLst>
              <a:ext uri="{FF2B5EF4-FFF2-40B4-BE49-F238E27FC236}">
                <a16:creationId xmlns:a16="http://schemas.microsoft.com/office/drawing/2014/main" id="{9E579D0A-8B6A-1A0D-2FA9-222B76F99DC5}"/>
              </a:ext>
            </a:extLst>
          </p:cNvPr>
          <p:cNvSpPr txBox="1"/>
          <p:nvPr/>
        </p:nvSpPr>
        <p:spPr>
          <a:xfrm flipH="1">
            <a:off x="173529" y="104463"/>
            <a:ext cx="4224710" cy="553998"/>
          </a:xfrm>
          <a:prstGeom prst="rect">
            <a:avLst/>
          </a:prstGeom>
          <a:noFill/>
        </p:spPr>
        <p:txBody>
          <a:bodyPr wrap="square" rtlCol="0">
            <a:spAutoFit/>
          </a:bodyPr>
          <a:lstStyle/>
          <a:p>
            <a:r>
              <a:rPr lang="en-US" sz="3000" b="1">
                <a:latin typeface="Times New Roman" panose="02020603050405020304" pitchFamily="18" charset="0"/>
                <a:cs typeface="Times New Roman" panose="02020603050405020304" pitchFamily="18" charset="0"/>
              </a:rPr>
              <a:t>RELATED WORKS</a:t>
            </a:r>
          </a:p>
        </p:txBody>
      </p:sp>
    </p:spTree>
    <p:extLst>
      <p:ext uri="{BB962C8B-B14F-4D97-AF65-F5344CB8AC3E}">
        <p14:creationId xmlns:p14="http://schemas.microsoft.com/office/powerpoint/2010/main" val="2737975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196210C-D3C3-AF3B-E76F-90FC8B6F65FB}"/>
              </a:ext>
            </a:extLst>
          </p:cNvPr>
          <p:cNvSpPr txBox="1"/>
          <p:nvPr/>
        </p:nvSpPr>
        <p:spPr>
          <a:xfrm>
            <a:off x="529711" y="263862"/>
            <a:ext cx="11370987" cy="7478970"/>
          </a:xfrm>
          <a:prstGeom prst="rect">
            <a:avLst/>
          </a:prstGeom>
          <a:noFill/>
        </p:spPr>
        <p:txBody>
          <a:bodyPr wrap="square" lIns="91440" tIns="45720" rIns="91440" bIns="45720" rtlCol="0" anchor="t">
            <a:spAutoFit/>
          </a:bodyPr>
          <a:lstStyle/>
          <a:p>
            <a:pPr marL="228600" algn="ctr"/>
            <a:r>
              <a:rPr lang="en-US" sz="2400" b="1" dirty="0">
                <a:latin typeface="Times New Roman"/>
                <a:cs typeface="Times New Roman"/>
              </a:rPr>
              <a:t> MỤC LỤC</a:t>
            </a:r>
            <a:endParaRPr lang="en-US" sz="2400"/>
          </a:p>
          <a:p>
            <a:pPr marL="400050" indent="-400050">
              <a:buAutoNum type="arabicPeriod"/>
            </a:pPr>
            <a:r>
              <a:rPr lang="en-US" sz="2400" b="1" err="1">
                <a:latin typeface="Times New Roman"/>
                <a:cs typeface="Times New Roman"/>
              </a:rPr>
              <a:t>Động</a:t>
            </a:r>
            <a:r>
              <a:rPr lang="en-US" sz="2400" b="1" dirty="0">
                <a:latin typeface="Times New Roman"/>
                <a:cs typeface="Times New Roman"/>
              </a:rPr>
              <a:t> </a:t>
            </a:r>
            <a:r>
              <a:rPr lang="en-US" sz="2400" b="1" err="1">
                <a:latin typeface="Times New Roman"/>
                <a:cs typeface="Times New Roman"/>
              </a:rPr>
              <a:t>lực</a:t>
            </a:r>
            <a:r>
              <a:rPr lang="en-US" sz="2400" b="1" dirty="0">
                <a:latin typeface="Times New Roman"/>
                <a:cs typeface="Times New Roman"/>
              </a:rPr>
              <a:t> </a:t>
            </a:r>
            <a:r>
              <a:rPr lang="en-US" sz="2400" b="1" err="1">
                <a:latin typeface="Times New Roman"/>
                <a:cs typeface="Times New Roman"/>
              </a:rPr>
              <a:t>nghiên</a:t>
            </a:r>
            <a:r>
              <a:rPr lang="en-US" sz="2400" b="1" dirty="0">
                <a:latin typeface="Times New Roman"/>
                <a:cs typeface="Times New Roman"/>
              </a:rPr>
              <a:t> </a:t>
            </a:r>
            <a:r>
              <a:rPr lang="en-US" sz="2400" b="1" err="1">
                <a:latin typeface="Times New Roman"/>
                <a:cs typeface="Times New Roman"/>
              </a:rPr>
              <a:t>cứu</a:t>
            </a:r>
            <a:endParaRPr lang="en-US" sz="2400" b="1">
              <a:latin typeface="Times New Roman"/>
              <a:cs typeface="Times New Roman"/>
            </a:endParaRPr>
          </a:p>
          <a:p>
            <a:pPr marL="685800" lvl="1" indent="-228600">
              <a:buFont typeface="Calibri"/>
              <a:buChar char="-"/>
            </a:pPr>
            <a:r>
              <a:rPr lang="en-US" sz="2400" b="1" dirty="0" err="1">
                <a:latin typeface="Times New Roman"/>
                <a:cs typeface="Times New Roman"/>
              </a:rPr>
              <a:t>Bối</a:t>
            </a:r>
            <a:r>
              <a:rPr lang="en-US" sz="2400" b="1" dirty="0">
                <a:latin typeface="Times New Roman"/>
                <a:cs typeface="Times New Roman"/>
              </a:rPr>
              <a:t> </a:t>
            </a:r>
            <a:r>
              <a:rPr lang="en-US" sz="2400" b="1" dirty="0" err="1">
                <a:latin typeface="Times New Roman"/>
                <a:cs typeface="Times New Roman"/>
              </a:rPr>
              <a:t>cảnh</a:t>
            </a:r>
            <a:r>
              <a:rPr lang="en-US" sz="2400" b="1" dirty="0">
                <a:latin typeface="Times New Roman"/>
                <a:cs typeface="Times New Roman"/>
              </a:rPr>
              <a:t> </a:t>
            </a:r>
            <a:r>
              <a:rPr lang="en-US" sz="2400" b="1" dirty="0" err="1">
                <a:latin typeface="Times New Roman"/>
                <a:cs typeface="Times New Roman"/>
              </a:rPr>
              <a:t>hiện</a:t>
            </a:r>
            <a:r>
              <a:rPr lang="en-US" sz="2400" b="1" dirty="0">
                <a:latin typeface="Times New Roman"/>
                <a:cs typeface="Times New Roman"/>
              </a:rPr>
              <a:t> nay</a:t>
            </a:r>
          </a:p>
          <a:p>
            <a:pPr marL="742950" lvl="1" indent="-285750">
              <a:buFontTx/>
              <a:buChar char="-"/>
            </a:pPr>
            <a:r>
              <a:rPr lang="en-US" sz="2400" b="1" dirty="0">
                <a:latin typeface="Times New Roman"/>
                <a:cs typeface="Times New Roman"/>
              </a:rPr>
              <a:t>Ý </a:t>
            </a:r>
            <a:r>
              <a:rPr lang="en-US" sz="2400" b="1" dirty="0" err="1">
                <a:latin typeface="Times New Roman"/>
                <a:cs typeface="Times New Roman"/>
              </a:rPr>
              <a:t>nghĩa</a:t>
            </a:r>
            <a:r>
              <a:rPr lang="en-US" sz="2400" b="1" dirty="0">
                <a:latin typeface="Times New Roman"/>
                <a:cs typeface="Times New Roman"/>
              </a:rPr>
              <a:t> khoa </a:t>
            </a:r>
            <a:r>
              <a:rPr lang="en-US" sz="2400" b="1" dirty="0" err="1">
                <a:latin typeface="Times New Roman"/>
                <a:cs typeface="Times New Roman"/>
              </a:rPr>
              <a:t>học</a:t>
            </a:r>
            <a:endParaRPr lang="en-US" sz="2400" b="1" dirty="0">
              <a:latin typeface="Times New Roman"/>
              <a:cs typeface="Times New Roman"/>
            </a:endParaRPr>
          </a:p>
          <a:p>
            <a:pPr marL="742950" lvl="1" indent="-285750">
              <a:buFontTx/>
              <a:buChar char="-"/>
            </a:pPr>
            <a:r>
              <a:rPr lang="en-US" sz="2400" b="1" dirty="0">
                <a:latin typeface="Times New Roman"/>
                <a:cs typeface="Times New Roman"/>
              </a:rPr>
              <a:t>Ý </a:t>
            </a:r>
            <a:r>
              <a:rPr lang="en-US" sz="2400" b="1" dirty="0" err="1">
                <a:latin typeface="Times New Roman"/>
                <a:cs typeface="Times New Roman"/>
              </a:rPr>
              <a:t>nghĩa</a:t>
            </a:r>
            <a:r>
              <a:rPr lang="en-US" sz="2400" b="1" dirty="0">
                <a:latin typeface="Times New Roman"/>
                <a:cs typeface="Times New Roman"/>
              </a:rPr>
              <a:t> </a:t>
            </a:r>
            <a:r>
              <a:rPr lang="en-US" sz="2400" b="1" dirty="0" err="1">
                <a:latin typeface="Times New Roman"/>
                <a:cs typeface="Times New Roman"/>
              </a:rPr>
              <a:t>ứng</a:t>
            </a:r>
            <a:r>
              <a:rPr lang="en-US" sz="2400" b="1" dirty="0">
                <a:latin typeface="Times New Roman"/>
                <a:cs typeface="Times New Roman"/>
              </a:rPr>
              <a:t> </a:t>
            </a:r>
            <a:r>
              <a:rPr lang="en-US" sz="2400" b="1" dirty="0" err="1">
                <a:latin typeface="Times New Roman"/>
                <a:cs typeface="Times New Roman"/>
              </a:rPr>
              <a:t>dụng</a:t>
            </a:r>
            <a:endParaRPr lang="en-US" sz="2400" b="1" dirty="0">
              <a:latin typeface="Times New Roman"/>
              <a:cs typeface="Times New Roman"/>
            </a:endParaRPr>
          </a:p>
          <a:p>
            <a:pPr marL="342900" indent="-342900">
              <a:buAutoNum type="arabicPeriod"/>
            </a:pPr>
            <a:r>
              <a:rPr lang="en-US" sz="2400" b="1" dirty="0" err="1">
                <a:latin typeface="Times New Roman"/>
                <a:cs typeface="Times New Roman"/>
              </a:rPr>
              <a:t>Phát</a:t>
            </a:r>
            <a:r>
              <a:rPr lang="en-US" sz="2400" b="1" dirty="0">
                <a:latin typeface="Times New Roman"/>
                <a:cs typeface="Times New Roman"/>
              </a:rPr>
              <a:t> </a:t>
            </a:r>
            <a:r>
              <a:rPr lang="en-US" sz="2400" b="1" dirty="0" err="1">
                <a:latin typeface="Times New Roman"/>
                <a:cs typeface="Times New Roman"/>
              </a:rPr>
              <a:t>biểu</a:t>
            </a:r>
            <a:r>
              <a:rPr lang="en-US" sz="2400" b="1" dirty="0">
                <a:latin typeface="Times New Roman"/>
                <a:cs typeface="Times New Roman"/>
              </a:rPr>
              <a:t> </a:t>
            </a:r>
            <a:r>
              <a:rPr lang="en-US" sz="2400" b="1" dirty="0" err="1">
                <a:latin typeface="Times New Roman"/>
                <a:cs typeface="Times New Roman"/>
              </a:rPr>
              <a:t>bài</a:t>
            </a:r>
            <a:r>
              <a:rPr lang="en-US" sz="2400" b="1" dirty="0">
                <a:latin typeface="Times New Roman"/>
                <a:cs typeface="Times New Roman"/>
              </a:rPr>
              <a:t> </a:t>
            </a:r>
            <a:r>
              <a:rPr lang="en-US" sz="2400" b="1" dirty="0" err="1">
                <a:latin typeface="Times New Roman"/>
                <a:cs typeface="Times New Roman"/>
              </a:rPr>
              <a:t>toán</a:t>
            </a:r>
            <a:endParaRPr lang="en-US" sz="2400" b="1" dirty="0">
              <a:latin typeface="Times New Roman"/>
              <a:cs typeface="Times New Roman"/>
            </a:endParaRPr>
          </a:p>
          <a:p>
            <a:pPr marL="742950" lvl="1" indent="-285750">
              <a:buFontTx/>
              <a:buChar char="-"/>
            </a:pPr>
            <a:r>
              <a:rPr lang="en-US" sz="2400" b="1" dirty="0">
                <a:latin typeface="Times New Roman"/>
                <a:cs typeface="Times New Roman"/>
              </a:rPr>
              <a:t>Input </a:t>
            </a:r>
            <a:r>
              <a:rPr lang="en-US" sz="2400" b="1" dirty="0" err="1">
                <a:latin typeface="Times New Roman"/>
                <a:cs typeface="Times New Roman"/>
              </a:rPr>
              <a:t>và</a:t>
            </a:r>
            <a:r>
              <a:rPr lang="en-US" sz="2400" b="1" dirty="0">
                <a:latin typeface="Times New Roman"/>
                <a:cs typeface="Times New Roman"/>
              </a:rPr>
              <a:t> output</a:t>
            </a:r>
          </a:p>
          <a:p>
            <a:pPr marL="742950" lvl="1" indent="-285750">
              <a:buFontTx/>
              <a:buChar char="-"/>
            </a:pPr>
            <a:r>
              <a:rPr lang="en-US" sz="2400" b="1" dirty="0">
                <a:latin typeface="Times New Roman"/>
                <a:cs typeface="Times New Roman"/>
              </a:rPr>
              <a:t>Challenge</a:t>
            </a:r>
          </a:p>
          <a:p>
            <a:pPr marL="742950" lvl="1" indent="-285750">
              <a:buFontTx/>
              <a:buChar char="-"/>
            </a:pPr>
            <a:r>
              <a:rPr lang="en-US" sz="2400" b="1" dirty="0">
                <a:latin typeface="Times New Roman"/>
                <a:cs typeface="Times New Roman"/>
              </a:rPr>
              <a:t>Framework</a:t>
            </a:r>
          </a:p>
          <a:p>
            <a:r>
              <a:rPr lang="en-US" sz="2400" b="1" dirty="0">
                <a:latin typeface="Times New Roman"/>
                <a:cs typeface="Times New Roman"/>
              </a:rPr>
              <a:t>3. Related works</a:t>
            </a:r>
            <a:endParaRPr lang="en-US" sz="2400" dirty="0">
              <a:latin typeface="Times New Roman"/>
              <a:cs typeface="Times New Roman"/>
            </a:endParaRPr>
          </a:p>
          <a:p>
            <a:pPr marL="800100" lvl="1" indent="-342900">
              <a:buFont typeface="Calibri"/>
              <a:buChar char="-"/>
            </a:pPr>
            <a:r>
              <a:rPr lang="en-US" sz="2400" b="1" dirty="0">
                <a:latin typeface="Times New Roman"/>
                <a:cs typeface="Times New Roman"/>
              </a:rPr>
              <a:t>Tiến </a:t>
            </a:r>
            <a:r>
              <a:rPr lang="en-US" sz="2400" b="1" dirty="0" err="1">
                <a:latin typeface="Times New Roman"/>
                <a:cs typeface="Times New Roman"/>
              </a:rPr>
              <a:t>trình</a:t>
            </a:r>
            <a:r>
              <a:rPr lang="en-US" sz="2400" b="1" dirty="0">
                <a:latin typeface="Times New Roman"/>
                <a:cs typeface="Times New Roman"/>
              </a:rPr>
              <a:t> </a:t>
            </a:r>
            <a:r>
              <a:rPr lang="en-US" sz="2400" b="1" dirty="0" err="1">
                <a:latin typeface="Times New Roman"/>
                <a:cs typeface="Times New Roman"/>
              </a:rPr>
              <a:t>phát</a:t>
            </a:r>
            <a:r>
              <a:rPr lang="en-US" sz="2400" b="1" dirty="0">
                <a:latin typeface="Times New Roman"/>
                <a:cs typeface="Times New Roman"/>
              </a:rPr>
              <a:t> </a:t>
            </a:r>
            <a:r>
              <a:rPr lang="en-US" sz="2400" b="1" dirty="0" err="1">
                <a:latin typeface="Times New Roman"/>
                <a:cs typeface="Times New Roman"/>
              </a:rPr>
              <a:t>triển</a:t>
            </a:r>
            <a:r>
              <a:rPr lang="en-US" sz="2400" b="1" dirty="0">
                <a:latin typeface="Times New Roman"/>
                <a:cs typeface="Times New Roman"/>
              </a:rPr>
              <a:t> </a:t>
            </a:r>
            <a:r>
              <a:rPr lang="en-US" sz="2400" b="1" dirty="0" err="1">
                <a:latin typeface="Times New Roman"/>
                <a:cs typeface="Times New Roman"/>
              </a:rPr>
              <a:t>của</a:t>
            </a:r>
            <a:r>
              <a:rPr lang="en-US" sz="2400" b="1" dirty="0">
                <a:latin typeface="Times New Roman"/>
                <a:cs typeface="Times New Roman"/>
              </a:rPr>
              <a:t> </a:t>
            </a:r>
            <a:r>
              <a:rPr lang="en-US" sz="2400" b="1" dirty="0" err="1">
                <a:latin typeface="Times New Roman"/>
                <a:cs typeface="Times New Roman"/>
              </a:rPr>
              <a:t>giải</a:t>
            </a:r>
            <a:r>
              <a:rPr lang="en-US" sz="2400" b="1" dirty="0">
                <a:latin typeface="Times New Roman"/>
                <a:cs typeface="Times New Roman"/>
              </a:rPr>
              <a:t> </a:t>
            </a:r>
            <a:r>
              <a:rPr lang="en-US" sz="2400" b="1" dirty="0" err="1">
                <a:latin typeface="Times New Roman"/>
                <a:cs typeface="Times New Roman"/>
              </a:rPr>
              <a:t>pháp</a:t>
            </a:r>
            <a:endParaRPr lang="en-US" sz="2400" dirty="0" err="1">
              <a:latin typeface="Times New Roman"/>
              <a:cs typeface="Times New Roman"/>
            </a:endParaRPr>
          </a:p>
          <a:p>
            <a:pPr marL="800100" lvl="1" indent="-342900">
              <a:buFont typeface="Calibri"/>
              <a:buChar char="-"/>
            </a:pPr>
            <a:r>
              <a:rPr lang="en-US" sz="2400" b="1" dirty="0">
                <a:latin typeface="Times New Roman"/>
                <a:cs typeface="Times New Roman"/>
              </a:rPr>
              <a:t>State of the art</a:t>
            </a:r>
            <a:endParaRPr lang="en-US" sz="2400" dirty="0">
              <a:latin typeface="Times New Roman"/>
              <a:cs typeface="Times New Roman"/>
            </a:endParaRPr>
          </a:p>
          <a:p>
            <a:pPr marL="800100" lvl="1" indent="-342900">
              <a:buFont typeface="Calibri"/>
              <a:buChar char="-"/>
            </a:pPr>
            <a:r>
              <a:rPr lang="en-US" sz="2400" b="1" dirty="0" err="1">
                <a:latin typeface="Times New Roman"/>
                <a:cs typeface="Times New Roman"/>
              </a:rPr>
              <a:t>Bảng</a:t>
            </a:r>
            <a:r>
              <a:rPr lang="en-US" sz="2400" b="1" dirty="0">
                <a:latin typeface="Times New Roman"/>
                <a:cs typeface="Times New Roman"/>
              </a:rPr>
              <a:t> so </a:t>
            </a:r>
            <a:r>
              <a:rPr lang="en-US" sz="2400" b="1" dirty="0" err="1">
                <a:latin typeface="Times New Roman"/>
                <a:cs typeface="Times New Roman"/>
              </a:rPr>
              <a:t>sánh</a:t>
            </a:r>
            <a:r>
              <a:rPr lang="en-US" sz="2400" b="1" dirty="0">
                <a:latin typeface="Times New Roman"/>
                <a:cs typeface="Times New Roman"/>
              </a:rPr>
              <a:t> </a:t>
            </a:r>
            <a:r>
              <a:rPr lang="en-US" sz="2400" b="1" dirty="0" err="1">
                <a:latin typeface="Times New Roman"/>
                <a:cs typeface="Times New Roman"/>
              </a:rPr>
              <a:t>các</a:t>
            </a:r>
            <a:r>
              <a:rPr lang="en-US" sz="2400" b="1" dirty="0">
                <a:latin typeface="Times New Roman"/>
                <a:cs typeface="Times New Roman"/>
              </a:rPr>
              <a:t> </a:t>
            </a:r>
            <a:r>
              <a:rPr lang="en-US" sz="2400" b="1" dirty="0" err="1">
                <a:latin typeface="Times New Roman"/>
                <a:cs typeface="Times New Roman"/>
              </a:rPr>
              <a:t>tiêu</a:t>
            </a:r>
            <a:r>
              <a:rPr lang="en-US" sz="2400" b="1" dirty="0">
                <a:latin typeface="Times New Roman"/>
                <a:cs typeface="Times New Roman"/>
              </a:rPr>
              <a:t> </a:t>
            </a:r>
            <a:r>
              <a:rPr lang="en-US" sz="2400" b="1" dirty="0" err="1">
                <a:latin typeface="Times New Roman"/>
                <a:cs typeface="Times New Roman"/>
              </a:rPr>
              <a:t>chí</a:t>
            </a:r>
          </a:p>
          <a:p>
            <a:pPr marL="0" lvl="1"/>
            <a:r>
              <a:rPr lang="en-US" sz="2400" b="1">
                <a:latin typeface="Times New Roman"/>
                <a:cs typeface="Times New Roman"/>
              </a:rPr>
              <a:t>4. Phương </a:t>
            </a:r>
            <a:r>
              <a:rPr lang="en-US" sz="2400" b="1" err="1">
                <a:latin typeface="Times New Roman"/>
                <a:cs typeface="Times New Roman"/>
              </a:rPr>
              <a:t>pháp</a:t>
            </a:r>
            <a:endParaRPr lang="en-US" sz="2400" b="1" dirty="0" err="1">
              <a:latin typeface="Times New Roman"/>
              <a:cs typeface="Times New Roman"/>
            </a:endParaRPr>
          </a:p>
          <a:p>
            <a:pPr marL="800100" lvl="1" indent="-342900">
              <a:buFont typeface="Calibri"/>
              <a:buChar char="-"/>
            </a:pPr>
            <a:r>
              <a:rPr lang="en-US" sz="2400" b="1" dirty="0" err="1">
                <a:latin typeface="Times New Roman"/>
                <a:cs typeface="Times New Roman"/>
              </a:rPr>
              <a:t>Ước</a:t>
            </a:r>
            <a:r>
              <a:rPr lang="en-US" sz="2400" b="1" dirty="0">
                <a:latin typeface="Times New Roman"/>
                <a:cs typeface="Times New Roman"/>
              </a:rPr>
              <a:t> </a:t>
            </a:r>
            <a:r>
              <a:rPr lang="en-US" sz="2400" b="1" dirty="0" err="1">
                <a:latin typeface="Times New Roman"/>
                <a:cs typeface="Times New Roman"/>
              </a:rPr>
              <a:t>định</a:t>
            </a:r>
            <a:r>
              <a:rPr lang="en-US" sz="2400" b="1" dirty="0">
                <a:latin typeface="Times New Roman"/>
                <a:cs typeface="Times New Roman"/>
              </a:rPr>
              <a:t> </a:t>
            </a:r>
            <a:r>
              <a:rPr lang="en-US" sz="2400" b="1" dirty="0" err="1">
                <a:latin typeface="Times New Roman"/>
                <a:cs typeface="Times New Roman"/>
              </a:rPr>
              <a:t>vị</a:t>
            </a:r>
            <a:r>
              <a:rPr lang="en-US" sz="2400" b="1" dirty="0">
                <a:latin typeface="Times New Roman"/>
                <a:cs typeface="Times New Roman"/>
              </a:rPr>
              <a:t> </a:t>
            </a:r>
            <a:r>
              <a:rPr lang="en-US" sz="2400" b="1" dirty="0" err="1">
                <a:latin typeface="Times New Roman"/>
                <a:cs typeface="Times New Roman"/>
              </a:rPr>
              <a:t>trí</a:t>
            </a:r>
            <a:r>
              <a:rPr lang="en-US" sz="2400" b="1" dirty="0">
                <a:latin typeface="Times New Roman"/>
                <a:cs typeface="Times New Roman"/>
              </a:rPr>
              <a:t> </a:t>
            </a:r>
            <a:r>
              <a:rPr lang="en-US" sz="2400" b="1" dirty="0" err="1">
                <a:latin typeface="Times New Roman"/>
                <a:cs typeface="Times New Roman"/>
              </a:rPr>
              <a:t>và</a:t>
            </a:r>
            <a:r>
              <a:rPr lang="en-US" sz="2400" b="1" dirty="0">
                <a:latin typeface="Times New Roman"/>
                <a:cs typeface="Times New Roman"/>
              </a:rPr>
              <a:t> </a:t>
            </a:r>
            <a:r>
              <a:rPr lang="en-US" sz="2400" b="1" dirty="0" err="1">
                <a:latin typeface="Times New Roman"/>
                <a:cs typeface="Times New Roman"/>
              </a:rPr>
              <a:t>tái</a:t>
            </a:r>
            <a:r>
              <a:rPr lang="en-US" sz="2400" b="1" dirty="0">
                <a:latin typeface="Times New Roman"/>
                <a:cs typeface="Times New Roman"/>
              </a:rPr>
              <a:t> </a:t>
            </a:r>
            <a:r>
              <a:rPr lang="en-US" sz="2400" b="1" dirty="0" err="1">
                <a:latin typeface="Times New Roman"/>
                <a:cs typeface="Times New Roman"/>
              </a:rPr>
              <a:t>tạo</a:t>
            </a:r>
            <a:r>
              <a:rPr lang="en-US" sz="2400" b="1" dirty="0">
                <a:latin typeface="Times New Roman"/>
                <a:cs typeface="Times New Roman"/>
              </a:rPr>
              <a:t> </a:t>
            </a:r>
            <a:r>
              <a:rPr lang="en-US" sz="2400" b="1" dirty="0" err="1">
                <a:latin typeface="Times New Roman"/>
                <a:cs typeface="Times New Roman"/>
              </a:rPr>
              <a:t>bản</a:t>
            </a:r>
            <a:r>
              <a:rPr lang="en-US" sz="2400" b="1" dirty="0">
                <a:latin typeface="Times New Roman"/>
                <a:cs typeface="Times New Roman"/>
              </a:rPr>
              <a:t> </a:t>
            </a:r>
            <a:r>
              <a:rPr lang="en-US" sz="2400" b="1" dirty="0" err="1">
                <a:latin typeface="Times New Roman"/>
                <a:cs typeface="Times New Roman"/>
              </a:rPr>
              <a:t>đồ</a:t>
            </a:r>
          </a:p>
          <a:p>
            <a:pPr marL="800100" lvl="1" indent="-342900">
              <a:buFont typeface="Calibri"/>
              <a:buChar char="-"/>
            </a:pPr>
            <a:r>
              <a:rPr lang="en-US" sz="2400" b="1" dirty="0" err="1">
                <a:latin typeface="Times New Roman"/>
                <a:cs typeface="Times New Roman"/>
              </a:rPr>
              <a:t>Tránh</a:t>
            </a:r>
            <a:r>
              <a:rPr lang="en-US" sz="2400" b="1" dirty="0">
                <a:latin typeface="Times New Roman"/>
                <a:cs typeface="Times New Roman"/>
              </a:rPr>
              <a:t> </a:t>
            </a:r>
            <a:r>
              <a:rPr lang="en-US" sz="2400" b="1" dirty="0" err="1">
                <a:latin typeface="Times New Roman"/>
                <a:cs typeface="Times New Roman"/>
              </a:rPr>
              <a:t>vật</a:t>
            </a:r>
            <a:r>
              <a:rPr lang="en-US" sz="2400" b="1" dirty="0">
                <a:latin typeface="Times New Roman"/>
                <a:cs typeface="Times New Roman"/>
              </a:rPr>
              <a:t> </a:t>
            </a:r>
            <a:r>
              <a:rPr lang="en-US" sz="2400" b="1" dirty="0" err="1">
                <a:latin typeface="Times New Roman"/>
                <a:cs typeface="Times New Roman"/>
              </a:rPr>
              <a:t>cản</a:t>
            </a:r>
            <a:r>
              <a:rPr lang="en-US" sz="2400" b="1" dirty="0">
                <a:latin typeface="Times New Roman"/>
                <a:cs typeface="Times New Roman"/>
              </a:rPr>
              <a:t> </a:t>
            </a:r>
            <a:r>
              <a:rPr lang="en-US" sz="2400" b="1" dirty="0" err="1">
                <a:latin typeface="Times New Roman"/>
                <a:cs typeface="Times New Roman"/>
              </a:rPr>
              <a:t>tĩnh</a:t>
            </a:r>
          </a:p>
          <a:p>
            <a:pPr marL="800100" lvl="1" indent="-342900">
              <a:buFont typeface="Calibri"/>
              <a:buChar char="-"/>
            </a:pPr>
            <a:r>
              <a:rPr lang="en-US" sz="2400" b="1" dirty="0" err="1">
                <a:latin typeface="Times New Roman"/>
                <a:cs typeface="Times New Roman"/>
              </a:rPr>
              <a:t>Tránh</a:t>
            </a:r>
            <a:r>
              <a:rPr lang="en-US" sz="2400" b="1" dirty="0">
                <a:latin typeface="Times New Roman"/>
                <a:cs typeface="Times New Roman"/>
              </a:rPr>
              <a:t> </a:t>
            </a:r>
            <a:r>
              <a:rPr lang="en-US" sz="2400" b="1" dirty="0" err="1">
                <a:latin typeface="Times New Roman"/>
                <a:cs typeface="Times New Roman"/>
              </a:rPr>
              <a:t>vật</a:t>
            </a:r>
            <a:r>
              <a:rPr lang="en-US" sz="2400" b="1" dirty="0">
                <a:latin typeface="Times New Roman"/>
                <a:cs typeface="Times New Roman"/>
              </a:rPr>
              <a:t> </a:t>
            </a:r>
            <a:r>
              <a:rPr lang="en-US" sz="2400" b="1" dirty="0" err="1">
                <a:latin typeface="Times New Roman"/>
                <a:cs typeface="Times New Roman"/>
              </a:rPr>
              <a:t>cản</a:t>
            </a:r>
            <a:r>
              <a:rPr lang="en-US" sz="2400" b="1" dirty="0">
                <a:latin typeface="Times New Roman"/>
                <a:cs typeface="Times New Roman"/>
              </a:rPr>
              <a:t> </a:t>
            </a:r>
            <a:r>
              <a:rPr lang="en-US" sz="2400" b="1" dirty="0" err="1">
                <a:latin typeface="Times New Roman"/>
                <a:cs typeface="Times New Roman"/>
              </a:rPr>
              <a:t>động</a:t>
            </a:r>
            <a:r>
              <a:rPr lang="en-US" sz="2400" b="1" dirty="0">
                <a:latin typeface="Times New Roman"/>
                <a:cs typeface="Times New Roman"/>
              </a:rPr>
              <a:t> </a:t>
            </a:r>
          </a:p>
          <a:p>
            <a:endParaRPr lang="en-US" sz="2400" b="1" dirty="0">
              <a:latin typeface="Times New Roman"/>
              <a:cs typeface="Times New Roman"/>
            </a:endParaRPr>
          </a:p>
          <a:p>
            <a:pPr marL="285750" indent="-285750">
              <a:buFont typeface="Arial"/>
              <a:buChar char="•"/>
            </a:pPr>
            <a:endParaRPr lang="en-US" sz="2400" b="1" dirty="0">
              <a:latin typeface="Times New Roman"/>
              <a:cs typeface="Times New Roman"/>
            </a:endParaRPr>
          </a:p>
          <a:p>
            <a:pPr marL="285750" indent="-285750">
              <a:buFont typeface="Arial"/>
              <a:buChar char="•"/>
            </a:pPr>
            <a:endParaRPr lang="en-US" sz="2400" b="1" dirty="0">
              <a:latin typeface="Times New Roman"/>
              <a:cs typeface="Times New Roman"/>
            </a:endParaRPr>
          </a:p>
        </p:txBody>
      </p:sp>
    </p:spTree>
    <p:extLst>
      <p:ext uri="{BB962C8B-B14F-4D97-AF65-F5344CB8AC3E}">
        <p14:creationId xmlns:p14="http://schemas.microsoft.com/office/powerpoint/2010/main" val="37998617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3D102C9-1BA3-146B-DA97-DBB64CBB674A}"/>
              </a:ext>
            </a:extLst>
          </p:cNvPr>
          <p:cNvGraphicFramePr>
            <a:graphicFrameLocks noGrp="1"/>
          </p:cNvGraphicFramePr>
          <p:nvPr>
            <p:extLst>
              <p:ext uri="{D42A27DB-BD31-4B8C-83A1-F6EECF244321}">
                <p14:modId xmlns:p14="http://schemas.microsoft.com/office/powerpoint/2010/main" val="439725555"/>
              </p:ext>
            </p:extLst>
          </p:nvPr>
        </p:nvGraphicFramePr>
        <p:xfrm>
          <a:off x="203217" y="626758"/>
          <a:ext cx="11844914" cy="6182750"/>
        </p:xfrm>
        <a:graphic>
          <a:graphicData uri="http://schemas.openxmlformats.org/drawingml/2006/table">
            <a:tbl>
              <a:tblPr firstRow="1" bandRow="1">
                <a:tableStyleId>{5C22544A-7EE6-4342-B048-85BDC9FD1C3A}</a:tableStyleId>
              </a:tblPr>
              <a:tblGrid>
                <a:gridCol w="1670133">
                  <a:extLst>
                    <a:ext uri="{9D8B030D-6E8A-4147-A177-3AD203B41FA5}">
                      <a16:colId xmlns:a16="http://schemas.microsoft.com/office/drawing/2014/main" val="63769272"/>
                    </a:ext>
                  </a:extLst>
                </a:gridCol>
                <a:gridCol w="687369">
                  <a:extLst>
                    <a:ext uri="{9D8B030D-6E8A-4147-A177-3AD203B41FA5}">
                      <a16:colId xmlns:a16="http://schemas.microsoft.com/office/drawing/2014/main" val="1782795928"/>
                    </a:ext>
                  </a:extLst>
                </a:gridCol>
                <a:gridCol w="1484415">
                  <a:extLst>
                    <a:ext uri="{9D8B030D-6E8A-4147-A177-3AD203B41FA5}">
                      <a16:colId xmlns:a16="http://schemas.microsoft.com/office/drawing/2014/main" val="1890355443"/>
                    </a:ext>
                  </a:extLst>
                </a:gridCol>
                <a:gridCol w="2882238">
                  <a:extLst>
                    <a:ext uri="{9D8B030D-6E8A-4147-A177-3AD203B41FA5}">
                      <a16:colId xmlns:a16="http://schemas.microsoft.com/office/drawing/2014/main" val="1620806210"/>
                    </a:ext>
                  </a:extLst>
                </a:gridCol>
                <a:gridCol w="841168">
                  <a:extLst>
                    <a:ext uri="{9D8B030D-6E8A-4147-A177-3AD203B41FA5}">
                      <a16:colId xmlns:a16="http://schemas.microsoft.com/office/drawing/2014/main" val="2443517914"/>
                    </a:ext>
                  </a:extLst>
                </a:gridCol>
                <a:gridCol w="1484415">
                  <a:extLst>
                    <a:ext uri="{9D8B030D-6E8A-4147-A177-3AD203B41FA5}">
                      <a16:colId xmlns:a16="http://schemas.microsoft.com/office/drawing/2014/main" val="2037981684"/>
                    </a:ext>
                  </a:extLst>
                </a:gridCol>
                <a:gridCol w="1397824">
                  <a:extLst>
                    <a:ext uri="{9D8B030D-6E8A-4147-A177-3AD203B41FA5}">
                      <a16:colId xmlns:a16="http://schemas.microsoft.com/office/drawing/2014/main" val="3663044018"/>
                    </a:ext>
                  </a:extLst>
                </a:gridCol>
                <a:gridCol w="1397352">
                  <a:extLst>
                    <a:ext uri="{9D8B030D-6E8A-4147-A177-3AD203B41FA5}">
                      <a16:colId xmlns:a16="http://schemas.microsoft.com/office/drawing/2014/main" val="531832404"/>
                    </a:ext>
                  </a:extLst>
                </a:gridCol>
              </a:tblGrid>
              <a:tr h="879230">
                <a:tc>
                  <a:txBody>
                    <a:bodyPr/>
                    <a:lstStyle/>
                    <a:p>
                      <a:pPr algn="ctr"/>
                      <a:r>
                        <a:rPr lang="en-US" sz="1600" dirty="0" err="1">
                          <a:latin typeface="Times New Roman"/>
                          <a:cs typeface="Times New Roman"/>
                        </a:rPr>
                        <a:t>Nghiên</a:t>
                      </a:r>
                      <a:r>
                        <a:rPr lang="en-US" sz="1600" dirty="0">
                          <a:latin typeface="Times New Roman"/>
                          <a:cs typeface="Times New Roman"/>
                        </a:rPr>
                        <a:t> </a:t>
                      </a:r>
                      <a:r>
                        <a:rPr lang="en-US" sz="1600" dirty="0" err="1">
                          <a:latin typeface="Times New Roman"/>
                          <a:cs typeface="Times New Roman"/>
                        </a:rPr>
                        <a:t>cứu</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Năm</a:t>
                      </a:r>
                      <a:r>
                        <a:rPr lang="en-US" sz="1600" dirty="0">
                          <a:latin typeface="Times New Roman"/>
                          <a:cs typeface="Times New Roman"/>
                        </a:rPr>
                        <a:t> </a:t>
                      </a:r>
                    </a:p>
                  </a:txBody>
                  <a:tcPr/>
                </a:tc>
                <a:tc>
                  <a:txBody>
                    <a:bodyPr/>
                    <a:lstStyle/>
                    <a:p>
                      <a:pPr algn="ctr"/>
                      <a:r>
                        <a:rPr lang="en-US" sz="1600" dirty="0">
                          <a:latin typeface="Times New Roman"/>
                          <a:cs typeface="Times New Roman"/>
                        </a:rPr>
                        <a:t>Nguyên </a:t>
                      </a:r>
                      <a:r>
                        <a:rPr lang="en-US" sz="1600" dirty="0" err="1">
                          <a:latin typeface="Times New Roman"/>
                          <a:cs typeface="Times New Roman"/>
                        </a:rPr>
                        <a:t>lý</a:t>
                      </a:r>
                    </a:p>
                  </a:txBody>
                  <a:tcPr/>
                </a:tc>
                <a:tc>
                  <a:txBody>
                    <a:bodyPr/>
                    <a:lstStyle/>
                    <a:p>
                      <a:pPr lvl="0" algn="ctr">
                        <a:buNone/>
                      </a:pPr>
                      <a:r>
                        <a:rPr lang="en-US" sz="1600" dirty="0">
                          <a:latin typeface="Times New Roman"/>
                          <a:cs typeface="Times New Roman"/>
                        </a:rPr>
                        <a:t>Phương </a:t>
                      </a:r>
                      <a:r>
                        <a:rPr lang="en-US" sz="1600" dirty="0" err="1">
                          <a:latin typeface="Times New Roman"/>
                          <a:cs typeface="Times New Roman"/>
                        </a:rPr>
                        <a:t>pháp</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đo</a:t>
                      </a:r>
                      <a:r>
                        <a:rPr lang="en-US" sz="1600" dirty="0">
                          <a:latin typeface="Times New Roman"/>
                          <a:cs typeface="Times New Roman"/>
                        </a:rPr>
                        <a:t> </a:t>
                      </a:r>
                      <a:endParaRPr lang="en-US" sz="1600">
                        <a:latin typeface="Times New Roman"/>
                        <a:cs typeface="Times New Roman"/>
                      </a:endParaRPr>
                    </a:p>
                  </a:txBody>
                  <a:tcPr/>
                </a:tc>
                <a:tc>
                  <a:txBody>
                    <a:bodyPr/>
                    <a:lstStyle/>
                    <a:p>
                      <a:pPr algn="ct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chính</a:t>
                      </a:r>
                      <a:r>
                        <a:rPr lang="en-US" sz="1600" dirty="0">
                          <a:latin typeface="Times New Roman"/>
                          <a:cs typeface="Times New Roman"/>
                        </a:rPr>
                        <a:t> </a:t>
                      </a:r>
                      <a:r>
                        <a:rPr lang="en-US" sz="1600" dirty="0" err="1">
                          <a:latin typeface="Times New Roman"/>
                          <a:cs typeface="Times New Roman"/>
                        </a:rPr>
                        <a:t>xác</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Ưu</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tc>
                  <a:txBody>
                    <a:bodyPr/>
                    <a:lstStyle/>
                    <a:p>
                      <a:pPr algn="ctr"/>
                      <a:r>
                        <a:rPr lang="en-US" sz="1600" dirty="0" err="1">
                          <a:latin typeface="Times New Roman"/>
                          <a:cs typeface="Times New Roman"/>
                        </a:rPr>
                        <a:t>Khuyết</a:t>
                      </a:r>
                      <a:r>
                        <a:rPr lang="en-US" sz="1600" dirty="0">
                          <a:latin typeface="Times New Roman"/>
                          <a:cs typeface="Times New Roman"/>
                        </a:rPr>
                        <a:t> </a:t>
                      </a:r>
                      <a:r>
                        <a:rPr lang="en-US" sz="1600" dirty="0" err="1">
                          <a:latin typeface="Times New Roman"/>
                          <a:cs typeface="Times New Roman"/>
                        </a:rPr>
                        <a:t>điểm</a:t>
                      </a:r>
                      <a:endParaRPr lang="en-US" sz="1600" dirty="0">
                        <a:latin typeface="Times New Roman"/>
                        <a:cs typeface="Times New Roman"/>
                      </a:endParaRPr>
                    </a:p>
                  </a:txBody>
                  <a:tcPr/>
                </a:tc>
                <a:extLst>
                  <a:ext uri="{0D108BD9-81ED-4DB2-BD59-A6C34878D82A}">
                    <a16:rowId xmlns:a16="http://schemas.microsoft.com/office/drawing/2014/main" val="3539554490"/>
                  </a:ext>
                </a:extLst>
              </a:tr>
              <a:tr h="626561">
                <a:tc>
                  <a:txBody>
                    <a:bodyPr/>
                    <a:lstStyle/>
                    <a:p>
                      <a:pPr lvl="0">
                        <a:buNone/>
                      </a:pPr>
                      <a:r>
                        <a:rPr lang="en-US" sz="1800" b="0" i="0" u="none" strike="noStrike" baseline="0" noProof="0" dirty="0">
                          <a:solidFill>
                            <a:srgbClr val="000000"/>
                          </a:solidFill>
                          <a:latin typeface="Times New Roman"/>
                        </a:rPr>
                        <a:t>Obstacle detection and avoidance for mobile robots using multiple sensors and neural networks</a:t>
                      </a:r>
                    </a:p>
                    <a:p>
                      <a:pPr lvl="0">
                        <a:buNone/>
                      </a:pPr>
                      <a:r>
                        <a:rPr lang="en-US" sz="1800" b="0" i="0" u="none" strike="noStrike" baseline="0" noProof="0" dirty="0">
                          <a:solidFill>
                            <a:srgbClr val="000000"/>
                          </a:solidFill>
                          <a:latin typeface="Times New Roman"/>
                        </a:rPr>
                        <a:t>→</a:t>
                      </a:r>
                      <a:r>
                        <a:rPr lang="en-US" sz="1800" b="0" i="0" u="none" strike="noStrike" baseline="0" noProof="0" dirty="0" err="1">
                          <a:solidFill>
                            <a:srgbClr val="000000"/>
                          </a:solidFill>
                          <a:latin typeface="Times New Roman"/>
                        </a:rPr>
                        <a:t>phương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pháp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phát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hiện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cho</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robot di </a:t>
                      </a:r>
                      <a:r>
                        <a:rPr lang="en-US" sz="1800" b="0" i="0" u="none" strike="noStrike" baseline="0" noProof="0" dirty="0" err="1">
                          <a:solidFill>
                            <a:srgbClr val="000000"/>
                          </a:solidFill>
                          <a:latin typeface="Times New Roman"/>
                        </a:rPr>
                        <a:t>động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sử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dụng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nhiều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biến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mạng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nơ-ron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nhân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tạo</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để</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đạt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được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hiệu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suất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cao</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độ</a:t>
                      </a:r>
                      <a:r>
                        <a:rPr lang="en-US" sz="1800" b="0" i="0" u="none" strike="noStrike" baseline="0" noProof="0" dirty="0">
                          <a:solidFill>
                            <a:srgbClr val="000000"/>
                          </a:solidFill>
                          <a:latin typeface="Times New Roman"/>
                        </a:rPr>
                        <a:t> tin </a:t>
                      </a:r>
                      <a:r>
                        <a:rPr lang="en-US" sz="1800" b="0" i="0" u="none" strike="noStrike" baseline="0" noProof="0" dirty="0" err="1">
                          <a:solidFill>
                            <a:srgbClr val="000000"/>
                          </a:solidFill>
                          <a:latin typeface="Times New Roman"/>
                        </a:rPr>
                        <a:t>cậy</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trong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việc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a:t>
                      </a:r>
                    </a:p>
                  </a:txBody>
                  <a:tcPr/>
                </a:tc>
                <a:tc>
                  <a:txBody>
                    <a:bodyPr/>
                    <a:lstStyle/>
                    <a:p>
                      <a:r>
                        <a:rPr lang="en-US" dirty="0">
                          <a:latin typeface="Times New Roman"/>
                          <a:cs typeface="Times New Roman"/>
                        </a:rPr>
                        <a:t>2017</a:t>
                      </a:r>
                    </a:p>
                  </a:txBody>
                  <a:tcPr/>
                </a:tc>
                <a:tc>
                  <a:txBody>
                    <a:bodyPr/>
                    <a:lstStyle/>
                    <a:p>
                      <a:pPr lvl="0">
                        <a:buNone/>
                      </a:pPr>
                      <a:r>
                        <a:rPr lang="en-US" sz="1800" b="0" i="0" u="none" strike="noStrike" baseline="0" noProof="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bằng</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cách</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dựa</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vào</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dữ</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liệu</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huấn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luyện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mạng</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học</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đưa</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ra</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kết</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quả</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nên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trong</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từng</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trường</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hợp</a:t>
                      </a:r>
                      <a:r>
                        <a:rPr lang="en-US" sz="1800" b="0" i="0" u="none" strike="noStrike" baseline="0" noProof="0" dirty="0">
                          <a:solidFill>
                            <a:srgbClr val="000000"/>
                          </a:solidFill>
                          <a:latin typeface="Times New Roman"/>
                        </a:rPr>
                        <a:t> </a:t>
                      </a:r>
                    </a:p>
                  </a:txBody>
                  <a:tcPr/>
                </a:tc>
                <a:tc>
                  <a:txBody>
                    <a:bodyPr/>
                    <a:lstStyle/>
                    <a:p>
                      <a:pPr marL="285750" lvl="0" indent="-285750" algn="l">
                        <a:lnSpc>
                          <a:spcPct val="100000"/>
                        </a:lnSpc>
                        <a:buFont typeface="Wingdings"/>
                        <a:buChar char="v"/>
                      </a:pPr>
                      <a:r>
                        <a:rPr lang="en-US" sz="1800" b="0" i="0" u="none" strike="noStrike" baseline="0" noProof="0" dirty="0">
                          <a:solidFill>
                            <a:srgbClr val="000000"/>
                          </a:solidFill>
                          <a:latin typeface="Times New Roman"/>
                        </a:rPr>
                        <a:t>Thu </a:t>
                      </a:r>
                      <a:r>
                        <a:rPr lang="en-US" sz="1800" b="0" i="0" u="none" strike="noStrike" baseline="0" noProof="0" dirty="0" err="1">
                          <a:solidFill>
                            <a:srgbClr val="000000"/>
                          </a:solidFill>
                          <a:latin typeface="Times New Roman"/>
                        </a:rPr>
                        <a:t>thập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dữ</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liệu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từ</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biến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siêu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âm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biến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hồng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ngoại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biến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tầm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nhìn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biến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lực</a:t>
                      </a:r>
                      <a:r>
                        <a:rPr lang="en-US" sz="1800" b="0" i="0" u="none" strike="noStrike" baseline="0" noProof="0" dirty="0">
                          <a:solidFill>
                            <a:srgbClr val="000000"/>
                          </a:solidFill>
                          <a:latin typeface="Times New Roman"/>
                        </a:rPr>
                        <a:t>.</a:t>
                      </a:r>
                    </a:p>
                    <a:p>
                      <a:pPr marL="285750" lvl="0" indent="-285750" algn="l">
                        <a:lnSpc>
                          <a:spcPct val="100000"/>
                        </a:lnSpc>
                        <a:buFont typeface="Wingdings"/>
                        <a:buChar char="v"/>
                      </a:pPr>
                      <a:r>
                        <a:rPr lang="en-US" sz="1800" b="0" i="0" u="none" strike="noStrike" baseline="0" noProof="0" dirty="0" err="1">
                          <a:solidFill>
                            <a:srgbClr val="000000"/>
                          </a:solidFill>
                          <a:latin typeface="Times New Roman"/>
                        </a:rPr>
                        <a:t>Xử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lý</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dữ</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liệu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từ</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biến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bằng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một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mạng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nơ-ron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nhân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tạo</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để</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xác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định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vị</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khoảng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của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xung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quanh</a:t>
                      </a:r>
                      <a:r>
                        <a:rPr lang="en-US" sz="1800" b="0" i="0" u="none" strike="noStrike" baseline="0" noProof="0" dirty="0">
                          <a:solidFill>
                            <a:srgbClr val="000000"/>
                          </a:solidFill>
                          <a:latin typeface="Times New Roman"/>
                        </a:rPr>
                        <a:t> robot</a:t>
                      </a:r>
                    </a:p>
                    <a:p>
                      <a:pPr marL="285750" lvl="0" indent="-285750" algn="l">
                        <a:lnSpc>
                          <a:spcPct val="100000"/>
                        </a:lnSpc>
                        <a:buClr>
                          <a:srgbClr val="000000"/>
                        </a:buClr>
                        <a:buFont typeface="Wingdings,Sans-Serif"/>
                        <a:buChar char="v"/>
                      </a:pPr>
                      <a:r>
                        <a:rPr lang="en-US" sz="1800" b="0" i="0" u="none" strike="noStrike" baseline="0" noProof="0" dirty="0" err="1">
                          <a:solidFill>
                            <a:srgbClr val="000000"/>
                          </a:solidFill>
                          <a:latin typeface="Times New Roman"/>
                        </a:rPr>
                        <a:t>Dựa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trên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dữ</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liệu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từ</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mạng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nơ-ron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đưa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ra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quyết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định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bằng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tính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toán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đường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đi</a:t>
                      </a:r>
                      <a:r>
                        <a:rPr lang="en-US" sz="1800" b="0" i="0" u="none" strike="noStrike" baseline="0" noProof="0" dirty="0">
                          <a:solidFill>
                            <a:srgbClr val="000000"/>
                          </a:solidFill>
                          <a:latin typeface="Times New Roman"/>
                        </a:rPr>
                        <a:t> an </a:t>
                      </a:r>
                      <a:r>
                        <a:rPr lang="en-US" sz="1800" b="0" i="0" u="none" strike="noStrike" baseline="0" noProof="0" dirty="0" err="1">
                          <a:solidFill>
                            <a:srgbClr val="000000"/>
                          </a:solidFill>
                          <a:latin typeface="Times New Roman"/>
                        </a:rPr>
                        <a:t>toàn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điều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khiển</a:t>
                      </a:r>
                      <a:r>
                        <a:rPr lang="en-US" sz="1800" b="0" i="0" u="none" strike="noStrike" baseline="0" noProof="0" dirty="0">
                          <a:solidFill>
                            <a:srgbClr val="000000"/>
                          </a:solidFill>
                          <a:latin typeface="Times New Roman"/>
                        </a:rPr>
                        <a:t> robot di </a:t>
                      </a:r>
                      <a:r>
                        <a:rPr lang="en-US" sz="1800" b="0" i="0" u="none" strike="noStrike" baseline="0" noProof="0" dirty="0" err="1">
                          <a:solidFill>
                            <a:srgbClr val="000000"/>
                          </a:solidFill>
                          <a:latin typeface="Times New Roman"/>
                        </a:rPr>
                        <a:t>chuyển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endParaRPr lang="en-US" sz="1800" b="0" i="0" u="none" strike="noStrike" baseline="0" noProof="0" dirty="0">
                        <a:solidFill>
                          <a:srgbClr val="000000"/>
                        </a:solidFill>
                        <a:latin typeface="Times New Roman"/>
                      </a:endParaRPr>
                    </a:p>
                    <a:p>
                      <a:pPr marL="285750" lvl="0" indent="-285750" algn="l">
                        <a:lnSpc>
                          <a:spcPct val="100000"/>
                        </a:lnSpc>
                        <a:buFont typeface="Wingdings"/>
                        <a:buChar char="v"/>
                      </a:pPr>
                      <a:endParaRPr lang="en-US" sz="1800" b="0" i="0" u="none" strike="noStrike" baseline="0" noProof="0" dirty="0">
                        <a:solidFill>
                          <a:srgbClr val="000000"/>
                        </a:solidFill>
                        <a:latin typeface="Times New Roman"/>
                      </a:endParaRPr>
                    </a:p>
                  </a:txBody>
                  <a:tcPr/>
                </a:tc>
                <a:tc>
                  <a:txBody>
                    <a:bodyPr/>
                    <a:lstStyle/>
                    <a:p>
                      <a:pPr lvl="0">
                        <a:buNone/>
                      </a:pPr>
                      <a:r>
                        <a:rPr lang="en-US" sz="1800" b="0" i="0" u="none" strike="noStrike" baseline="0" noProof="0" dirty="0">
                          <a:solidFill>
                            <a:srgbClr val="000000"/>
                          </a:solidFill>
                          <a:latin typeface="Times New Roman"/>
                        </a:rPr>
                        <a:t>Công </a:t>
                      </a:r>
                      <a:r>
                        <a:rPr lang="en-US" sz="1800" b="0" i="0" u="none" strike="noStrike" baseline="0" noProof="0" dirty="0" err="1">
                          <a:solidFill>
                            <a:srgbClr val="000000"/>
                          </a:solidFill>
                          <a:latin typeface="Times New Roman"/>
                        </a:rPr>
                        <a:t>trình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được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dùng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tập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dữ</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liệu</a:t>
                      </a:r>
                      <a:r>
                        <a:rPr lang="en-US" sz="1800" b="0" i="0" u="none" strike="noStrike" baseline="0" noProof="0" dirty="0">
                          <a:solidFill>
                            <a:srgbClr val="000000"/>
                          </a:solidFill>
                          <a:latin typeface="Times New Roman"/>
                        </a:rPr>
                        <a:t> KITTI</a:t>
                      </a:r>
                    </a:p>
                  </a:txBody>
                  <a:tcPr/>
                </a:tc>
                <a:tc>
                  <a:txBody>
                    <a:bodyPr/>
                    <a:lstStyle/>
                    <a:p>
                      <a:pPr lvl="0">
                        <a:buNone/>
                      </a:pPr>
                      <a:r>
                        <a:rPr lang="en-US" sz="1800" b="0" i="0" u="none" strike="noStrike" baseline="0" noProof="0" dirty="0" err="1">
                          <a:solidFill>
                            <a:srgbClr val="000000"/>
                          </a:solidFill>
                          <a:latin typeface="Times New Roman"/>
                        </a:rPr>
                        <a:t>Tỷ</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lệ</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giữa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số</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lần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hệ</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thống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phát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hiện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đúng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tổng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số</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trong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tập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dữ</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liệu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thử</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nghiệm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giá</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bằng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chỉ</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số</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đo</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lường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phổ</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biến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như</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độ</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chính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xác</a:t>
                      </a:r>
                      <a:r>
                        <a:rPr lang="en-US" sz="1800" b="0" i="0" u="none" strike="noStrike" baseline="0" noProof="0" dirty="0">
                          <a:solidFill>
                            <a:srgbClr val="000000"/>
                          </a:solidFill>
                          <a:latin typeface="Times New Roman"/>
                        </a:rPr>
                        <a:t> (accuracy), </a:t>
                      </a:r>
                      <a:r>
                        <a:rPr lang="en-US" sz="1800" b="0" i="0" u="none" strike="noStrike" baseline="0" noProof="0" dirty="0" err="1">
                          <a:solidFill>
                            <a:srgbClr val="000000"/>
                          </a:solidFill>
                          <a:latin typeface="Times New Roman"/>
                        </a:rPr>
                        <a:t>độ</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nhạy</a:t>
                      </a:r>
                      <a:r>
                        <a:rPr lang="en-US" sz="1800" b="0" i="0" u="none" strike="noStrike" baseline="0" noProof="0" dirty="0">
                          <a:solidFill>
                            <a:srgbClr val="000000"/>
                          </a:solidFill>
                          <a:latin typeface="Times New Roman"/>
                        </a:rPr>
                        <a:t> (recall)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độ</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đo</a:t>
                      </a:r>
                      <a:r>
                        <a:rPr lang="en-US" sz="1800" b="0" i="0" u="none" strike="noStrike" baseline="0" noProof="0" dirty="0">
                          <a:solidFill>
                            <a:srgbClr val="000000"/>
                          </a:solidFill>
                          <a:latin typeface="Times New Roman"/>
                        </a:rPr>
                        <a:t> F1 (F1-score)</a:t>
                      </a:r>
                    </a:p>
                    <a:p>
                      <a:pPr lvl="0">
                        <a:buNone/>
                      </a:pPr>
                      <a:endParaRPr lang="en-US" sz="1800" b="0" i="0" u="none" strike="noStrike" baseline="0" noProof="0" dirty="0">
                        <a:solidFill>
                          <a:srgbClr val="000000"/>
                        </a:solidFill>
                        <a:latin typeface="Times New Roman"/>
                      </a:endParaRPr>
                    </a:p>
                  </a:txBody>
                  <a:tcPr/>
                </a:tc>
                <a:tc>
                  <a:txBody>
                    <a:bodyPr/>
                    <a:lstStyle/>
                    <a:p>
                      <a:pPr marL="285750" lvl="0" indent="-285750" algn="l">
                        <a:lnSpc>
                          <a:spcPct val="100000"/>
                        </a:lnSpc>
                        <a:buFont typeface="Arial"/>
                        <a:buChar char="•"/>
                      </a:pPr>
                      <a:r>
                        <a:rPr lang="en-US" sz="1800" b="0" i="0" u="none" strike="noStrike" baseline="0" noProof="0" err="1">
                          <a:solidFill>
                            <a:srgbClr val="000000"/>
                          </a:solidFill>
                          <a:latin typeface="Times New Roman"/>
                        </a:rPr>
                        <a:t>Giải</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quyết</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vấn</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đề</a:t>
                      </a:r>
                      <a:r>
                        <a:rPr lang="en-US" sz="1800" b="0" i="0" u="none" strike="noStrike" baseline="0" noProof="0" dirty="0">
                          <a:solidFill>
                            <a:srgbClr val="000000"/>
                          </a:solidFill>
                          <a:latin typeface="Times New Roman"/>
                        </a:rPr>
                        <a:t> camera </a:t>
                      </a:r>
                      <a:r>
                        <a:rPr lang="en-US" sz="1800" b="0" i="0" u="none" strike="noStrike" baseline="0" noProof="0" err="1">
                          <a:solidFill>
                            <a:srgbClr val="000000"/>
                          </a:solidFill>
                          <a:latin typeface="Times New Roman"/>
                        </a:rPr>
                        <a:t>xác</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định</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thiếu</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chiều</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thứ</a:t>
                      </a:r>
                      <a:r>
                        <a:rPr lang="en-US" sz="1800" b="0" i="0" u="none" strike="noStrike" baseline="0" noProof="0" dirty="0">
                          <a:solidFill>
                            <a:srgbClr val="000000"/>
                          </a:solidFill>
                          <a:latin typeface="Times New Roman"/>
                        </a:rPr>
                        <a:t> </a:t>
                      </a:r>
                      <a:r>
                        <a:rPr lang="en-US" sz="1800" b="0" i="0" u="none" strike="noStrike" baseline="0" noProof="0" err="1">
                          <a:solidFill>
                            <a:srgbClr val="000000"/>
                          </a:solidFill>
                          <a:latin typeface="Times New Roman"/>
                        </a:rPr>
                        <a:t>ba</a:t>
                      </a:r>
                      <a:endParaRPr lang="en-US" sz="1800" b="0" i="0" u="none" strike="noStrike" baseline="0" noProof="0" dirty="0" err="1">
                        <a:solidFill>
                          <a:srgbClr val="000000"/>
                        </a:solidFill>
                        <a:latin typeface="Times New Roman"/>
                      </a:endParaRPr>
                    </a:p>
                    <a:p>
                      <a:pPr marL="285750" lvl="0" indent="-285750" algn="l">
                        <a:lnSpc>
                          <a:spcPct val="100000"/>
                        </a:lnSpc>
                        <a:buFont typeface="Arial"/>
                        <a:buChar char="•"/>
                      </a:pPr>
                      <a:r>
                        <a:rPr lang="en-US" sz="1800" b="0" i="0" u="none" strike="noStrike" baseline="0" noProof="0" dirty="0">
                          <a:solidFill>
                            <a:srgbClr val="000000"/>
                          </a:solidFill>
                          <a:latin typeface="Times New Roman"/>
                        </a:rPr>
                        <a:t>Linh </a:t>
                      </a:r>
                      <a:r>
                        <a:rPr lang="en-US" sz="1800" b="0" i="0" u="none" strike="noStrike" baseline="0" noProof="0" dirty="0" err="1">
                          <a:solidFill>
                            <a:srgbClr val="000000"/>
                          </a:solidFill>
                          <a:latin typeface="Times New Roman"/>
                        </a:rPr>
                        <a:t>động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trong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việc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xác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định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tập</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điểm</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thuộc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đối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tượng</a:t>
                      </a:r>
                      <a:endParaRPr lang="en-US" sz="1800" b="0" i="0" u="none" strike="noStrike" baseline="0" noProof="0" dirty="0">
                        <a:solidFill>
                          <a:srgbClr val="000000"/>
                        </a:solidFill>
                        <a:latin typeface="Times New Roman"/>
                      </a:endParaRPr>
                    </a:p>
                    <a:p>
                      <a:pPr marL="285750" lvl="0" indent="-285750">
                        <a:buFont typeface="Arial"/>
                        <a:buChar char="•"/>
                      </a:pPr>
                      <a:endParaRPr lang="en-US" sz="1800" b="0" i="0" u="none" strike="noStrike" baseline="0" noProof="0" dirty="0">
                        <a:solidFill>
                          <a:srgbClr val="000000"/>
                        </a:solidFill>
                        <a:latin typeface="Times New Roman"/>
                      </a:endParaRPr>
                    </a:p>
                    <a:p>
                      <a:pPr lvl="0">
                        <a:buNone/>
                      </a:pPr>
                      <a:endParaRPr lang="en-US">
                        <a:latin typeface="Times New Roman" panose="02020603050405020304" pitchFamily="18" charset="0"/>
                        <a:cs typeface="Times New Roman" panose="02020603050405020304" pitchFamily="18" charset="0"/>
                      </a:endParaRPr>
                    </a:p>
                  </a:txBody>
                  <a:tcPr/>
                </a:tc>
                <a:tc>
                  <a:txBody>
                    <a:bodyPr/>
                    <a:lstStyle/>
                    <a:p>
                      <a:pPr marL="285750" lvl="0" indent="-285750" algn="l">
                        <a:lnSpc>
                          <a:spcPct val="100000"/>
                        </a:lnSpc>
                        <a:buFont typeface="Arial"/>
                        <a:buChar char="•"/>
                      </a:pPr>
                      <a:r>
                        <a:rPr lang="en-US" sz="1800" b="0" i="0" u="none" strike="noStrike" baseline="0" noProof="0" dirty="0" err="1">
                          <a:solidFill>
                            <a:srgbClr val="000000"/>
                          </a:solidFill>
                          <a:latin typeface="Times New Roman"/>
                        </a:rPr>
                        <a:t>Chưa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phân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biệt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cần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và</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không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cần</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tránh</a:t>
                      </a:r>
                    </a:p>
                    <a:p>
                      <a:pPr marL="285750" lvl="0" indent="-285750">
                        <a:buFont typeface="Arial"/>
                        <a:buChar char="•"/>
                      </a:pPr>
                      <a:r>
                        <a:rPr lang="en-US" sz="1800" b="0" i="0" u="none" strike="noStrike" baseline="0" noProof="0" dirty="0" err="1">
                          <a:solidFill>
                            <a:srgbClr val="000000"/>
                          </a:solidFill>
                          <a:latin typeface="Times New Roman"/>
                        </a:rPr>
                        <a:t>Chưa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giải</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quyết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được</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yếu</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tố</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động</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của</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vật</a:t>
                      </a:r>
                      <a:r>
                        <a:rPr lang="en-US" sz="1800" b="0" i="0" u="none" strike="noStrike" baseline="0" noProof="0" dirty="0">
                          <a:solidFill>
                            <a:srgbClr val="000000"/>
                          </a:solidFill>
                          <a:latin typeface="Times New Roman"/>
                        </a:rPr>
                        <a:t> </a:t>
                      </a:r>
                      <a:r>
                        <a:rPr lang="en-US" sz="1800" b="0" i="0" u="none" strike="noStrike" baseline="0" noProof="0" dirty="0" err="1">
                          <a:solidFill>
                            <a:srgbClr val="000000"/>
                          </a:solidFill>
                          <a:latin typeface="Times New Roman"/>
                        </a:rPr>
                        <a:t>cản</a:t>
                      </a:r>
                      <a:r>
                        <a:rPr lang="en-US" sz="1800" b="0" i="0" u="none" strike="noStrike" baseline="0" noProof="0" dirty="0">
                          <a:solidFill>
                            <a:srgbClr val="000000"/>
                          </a:solidFill>
                          <a:latin typeface="Times New Roman"/>
                        </a:rPr>
                        <a:t> </a:t>
                      </a:r>
                      <a:endParaRPr lang="en-US" dirty="0"/>
                    </a:p>
                  </a:txBody>
                  <a:tcPr/>
                </a:tc>
                <a:extLst>
                  <a:ext uri="{0D108BD9-81ED-4DB2-BD59-A6C34878D82A}">
                    <a16:rowId xmlns:a16="http://schemas.microsoft.com/office/drawing/2014/main" val="2464348285"/>
                  </a:ext>
                </a:extLst>
              </a:tr>
            </a:tbl>
          </a:graphicData>
        </a:graphic>
      </p:graphicFrame>
      <p:sp>
        <p:nvSpPr>
          <p:cNvPr id="3" name="TextBox 2">
            <a:extLst>
              <a:ext uri="{FF2B5EF4-FFF2-40B4-BE49-F238E27FC236}">
                <a16:creationId xmlns:a16="http://schemas.microsoft.com/office/drawing/2014/main" id="{89957F3E-C5CD-1613-2E87-77D0CFD0B459}"/>
              </a:ext>
            </a:extLst>
          </p:cNvPr>
          <p:cNvSpPr txBox="1"/>
          <p:nvPr/>
        </p:nvSpPr>
        <p:spPr>
          <a:xfrm flipH="1">
            <a:off x="153737" y="74774"/>
            <a:ext cx="4224710" cy="553998"/>
          </a:xfrm>
          <a:prstGeom prst="rect">
            <a:avLst/>
          </a:prstGeom>
          <a:noFill/>
        </p:spPr>
        <p:txBody>
          <a:bodyPr wrap="square" rtlCol="0">
            <a:spAutoFit/>
          </a:bodyPr>
          <a:lstStyle/>
          <a:p>
            <a:r>
              <a:rPr lang="en-US" sz="3000" b="1">
                <a:latin typeface="Times New Roman" panose="02020603050405020304" pitchFamily="18" charset="0"/>
                <a:cs typeface="Times New Roman" panose="02020603050405020304" pitchFamily="18" charset="0"/>
              </a:rPr>
              <a:t>RELATED WORKS</a:t>
            </a:r>
          </a:p>
        </p:txBody>
      </p:sp>
    </p:spTree>
    <p:extLst>
      <p:ext uri="{BB962C8B-B14F-4D97-AF65-F5344CB8AC3E}">
        <p14:creationId xmlns:p14="http://schemas.microsoft.com/office/powerpoint/2010/main" val="38990278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E3D4922-3D1C-4679-9A86-15BFC1A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164E9BCF-1B67-4514-808C-A5DCBDEB4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1" name="Group 10">
            <a:extLst>
              <a:ext uri="{FF2B5EF4-FFF2-40B4-BE49-F238E27FC236}">
                <a16:creationId xmlns:a16="http://schemas.microsoft.com/office/drawing/2014/main" id="{32238778-9D1D-45F4-BB78-76F208A224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2" name="Freeform 6">
              <a:extLst>
                <a:ext uri="{FF2B5EF4-FFF2-40B4-BE49-F238E27FC236}">
                  <a16:creationId xmlns:a16="http://schemas.microsoft.com/office/drawing/2014/main" id="{93667F4D-F2CD-4E50-BACC-24766910F7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3" name="Freeform 7">
              <a:extLst>
                <a:ext uri="{FF2B5EF4-FFF2-40B4-BE49-F238E27FC236}">
                  <a16:creationId xmlns:a16="http://schemas.microsoft.com/office/drawing/2014/main" id="{20CAAE25-D2F2-493F-9569-EC552C1AD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4" name="Freeform 8">
              <a:extLst>
                <a:ext uri="{FF2B5EF4-FFF2-40B4-BE49-F238E27FC236}">
                  <a16:creationId xmlns:a16="http://schemas.microsoft.com/office/drawing/2014/main" id="{42D5E996-541D-42BA-8B22-F7E96752CE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5" name="Freeform 9">
              <a:extLst>
                <a:ext uri="{FF2B5EF4-FFF2-40B4-BE49-F238E27FC236}">
                  <a16:creationId xmlns:a16="http://schemas.microsoft.com/office/drawing/2014/main" id="{6BDB86F1-7C07-4D49-B9C9-7837A1FB25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6" name="Freeform 10">
              <a:extLst>
                <a:ext uri="{FF2B5EF4-FFF2-40B4-BE49-F238E27FC236}">
                  <a16:creationId xmlns:a16="http://schemas.microsoft.com/office/drawing/2014/main" id="{92FDEA97-0861-44C0-9B26-4BB5F777A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7" name="Freeform 11">
              <a:extLst>
                <a:ext uri="{FF2B5EF4-FFF2-40B4-BE49-F238E27FC236}">
                  <a16:creationId xmlns:a16="http://schemas.microsoft.com/office/drawing/2014/main" id="{A9F3AA02-C861-444A-9178-0BD3D3CE1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extBox 1">
            <a:extLst>
              <a:ext uri="{FF2B5EF4-FFF2-40B4-BE49-F238E27FC236}">
                <a16:creationId xmlns:a16="http://schemas.microsoft.com/office/drawing/2014/main" id="{761DCC8C-E46A-DE0B-AB7A-8FA176319794}"/>
              </a:ext>
            </a:extLst>
          </p:cNvPr>
          <p:cNvSpPr txBox="1"/>
          <p:nvPr/>
        </p:nvSpPr>
        <p:spPr>
          <a:xfrm>
            <a:off x="4850405" y="1396180"/>
            <a:ext cx="6698127" cy="384257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457200">
              <a:spcBef>
                <a:spcPct val="0"/>
              </a:spcBef>
              <a:spcAft>
                <a:spcPts val="600"/>
              </a:spcAft>
            </a:pPr>
            <a:r>
              <a:rPr lang="vi-VN" sz="6000" b="1" dirty="0">
                <a:ln w="3175" cmpd="sng">
                  <a:noFill/>
                </a:ln>
                <a:latin typeface="Times New Roman"/>
                <a:ea typeface="+mj-ea"/>
                <a:cs typeface="Times New Roman"/>
              </a:rPr>
              <a:t>PHƯƠNG PHÁP</a:t>
            </a:r>
            <a:endParaRPr lang="en-US" sz="6000" b="1" dirty="0">
              <a:ln w="3175" cmpd="sng">
                <a:noFill/>
              </a:ln>
              <a:latin typeface="Times New Roman"/>
              <a:ea typeface="+mj-ea"/>
              <a:cs typeface="Times New Roman"/>
            </a:endParaRPr>
          </a:p>
        </p:txBody>
      </p:sp>
    </p:spTree>
    <p:extLst>
      <p:ext uri="{BB962C8B-B14F-4D97-AF65-F5344CB8AC3E}">
        <p14:creationId xmlns:p14="http://schemas.microsoft.com/office/powerpoint/2010/main" val="36391180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4512C-829D-473F-AAEE-741986E21530}"/>
              </a:ext>
            </a:extLst>
          </p:cNvPr>
          <p:cNvSpPr txBox="1"/>
          <p:nvPr/>
        </p:nvSpPr>
        <p:spPr>
          <a:xfrm>
            <a:off x="1709964" y="184666"/>
            <a:ext cx="10307865" cy="830997"/>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just"/>
            <a:r>
              <a:rPr lang="vi-VN" sz="2400" dirty="0">
                <a:latin typeface="Times New Roman"/>
                <a:cs typeface="Times New Roman"/>
              </a:rPr>
              <a:t>Nguyên lí cơ bản: Tái tạo bản đồ rồi tìm khoảng trống lốn nhất để len vào sao với điều kiện khoảng trống gần đích nhất, có xem xét thêm yếu tố về đích.</a:t>
            </a:r>
            <a:endParaRPr lang="en-US" sz="2400" dirty="0">
              <a:latin typeface="Times New Roman"/>
              <a:cs typeface="Times New Roman"/>
            </a:endParaRPr>
          </a:p>
        </p:txBody>
      </p:sp>
      <p:sp>
        <p:nvSpPr>
          <p:cNvPr id="3" name="Rectangle: Rounded Corners 2">
            <a:extLst>
              <a:ext uri="{FF2B5EF4-FFF2-40B4-BE49-F238E27FC236}">
                <a16:creationId xmlns:a16="http://schemas.microsoft.com/office/drawing/2014/main" id="{20B5E163-A9AA-C2BA-8139-41623C26FA62}"/>
              </a:ext>
            </a:extLst>
          </p:cNvPr>
          <p:cNvSpPr/>
          <p:nvPr/>
        </p:nvSpPr>
        <p:spPr>
          <a:xfrm>
            <a:off x="2271667" y="3265714"/>
            <a:ext cx="1594940" cy="1203911"/>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vi-VN" sz="2800" b="1" dirty="0">
                <a:solidFill>
                  <a:schemeClr val="tx1"/>
                </a:solidFill>
                <a:latin typeface="Times New Roman"/>
                <a:cs typeface="Times New Roman"/>
              </a:rPr>
              <a:t>Nguyên lí</a:t>
            </a:r>
            <a:endParaRPr lang="en-US" sz="2800" b="1" dirty="0" err="1">
              <a:solidFill>
                <a:schemeClr val="tx1"/>
              </a:solidFill>
              <a:latin typeface="Times New Roman"/>
              <a:cs typeface="Times New Roman"/>
            </a:endParaRPr>
          </a:p>
        </p:txBody>
      </p:sp>
      <p:sp>
        <p:nvSpPr>
          <p:cNvPr id="5" name="Rectangle: Rounded Corners 4">
            <a:extLst>
              <a:ext uri="{FF2B5EF4-FFF2-40B4-BE49-F238E27FC236}">
                <a16:creationId xmlns:a16="http://schemas.microsoft.com/office/drawing/2014/main" id="{1A8D2BAF-F4E8-3226-82EE-F78633CC04E3}"/>
              </a:ext>
            </a:extLst>
          </p:cNvPr>
          <p:cNvSpPr/>
          <p:nvPr/>
        </p:nvSpPr>
        <p:spPr>
          <a:xfrm>
            <a:off x="4598127" y="1642685"/>
            <a:ext cx="5878285" cy="68312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vi-VN" sz="2400" dirty="0">
                <a:solidFill>
                  <a:schemeClr val="tx1"/>
                </a:solidFill>
                <a:latin typeface="Times New Roman"/>
                <a:cs typeface="Times New Roman"/>
              </a:rPr>
              <a:t>Thu thập thông tin về môi trường xung quanh</a:t>
            </a:r>
            <a:endParaRPr lang="en-US" sz="2400" dirty="0">
              <a:solidFill>
                <a:schemeClr val="tx1"/>
              </a:solidFill>
              <a:latin typeface="Times New Roman"/>
              <a:cs typeface="Times New Roman"/>
            </a:endParaRPr>
          </a:p>
        </p:txBody>
      </p:sp>
      <p:sp>
        <p:nvSpPr>
          <p:cNvPr id="6" name="Rectangle: Rounded Corners 5">
            <a:extLst>
              <a:ext uri="{FF2B5EF4-FFF2-40B4-BE49-F238E27FC236}">
                <a16:creationId xmlns:a16="http://schemas.microsoft.com/office/drawing/2014/main" id="{330C788A-C257-9C34-9CB3-A3A01DABB16C}"/>
              </a:ext>
            </a:extLst>
          </p:cNvPr>
          <p:cNvSpPr/>
          <p:nvPr/>
        </p:nvSpPr>
        <p:spPr>
          <a:xfrm>
            <a:off x="4591201" y="2900220"/>
            <a:ext cx="4200104" cy="58138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vi-VN" sz="2400" dirty="0">
                <a:solidFill>
                  <a:schemeClr val="tx1"/>
                </a:solidFill>
                <a:latin typeface="Times New Roman"/>
                <a:cs typeface="Times New Roman"/>
              </a:rPr>
              <a:t>Xác định khoảng trống lớn nhất</a:t>
            </a:r>
            <a:endParaRPr lang="en-US" sz="2400" dirty="0" err="1">
              <a:solidFill>
                <a:schemeClr val="tx1"/>
              </a:solidFill>
            </a:endParaRPr>
          </a:p>
        </p:txBody>
      </p:sp>
      <p:cxnSp>
        <p:nvCxnSpPr>
          <p:cNvPr id="7" name="Straight Arrow Connector 6">
            <a:extLst>
              <a:ext uri="{FF2B5EF4-FFF2-40B4-BE49-F238E27FC236}">
                <a16:creationId xmlns:a16="http://schemas.microsoft.com/office/drawing/2014/main" id="{40283BFE-8CC3-EEE6-870F-71BAFC6E249E}"/>
              </a:ext>
            </a:extLst>
          </p:cNvPr>
          <p:cNvCxnSpPr>
            <a:cxnSpLocks/>
            <a:stCxn id="3" idx="3"/>
            <a:endCxn id="5" idx="1"/>
          </p:cNvCxnSpPr>
          <p:nvPr/>
        </p:nvCxnSpPr>
        <p:spPr>
          <a:xfrm flipV="1">
            <a:off x="3866607" y="1984247"/>
            <a:ext cx="731520" cy="188342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6B96DEEF-808B-A098-CDD2-3DFD2D122A12}"/>
              </a:ext>
            </a:extLst>
          </p:cNvPr>
          <p:cNvCxnSpPr>
            <a:cxnSpLocks/>
            <a:stCxn id="3" idx="3"/>
            <a:endCxn id="6" idx="1"/>
          </p:cNvCxnSpPr>
          <p:nvPr/>
        </p:nvCxnSpPr>
        <p:spPr>
          <a:xfrm flipV="1">
            <a:off x="3866607" y="3190915"/>
            <a:ext cx="724594" cy="6767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Rounded Corners 18">
            <a:extLst>
              <a:ext uri="{FF2B5EF4-FFF2-40B4-BE49-F238E27FC236}">
                <a16:creationId xmlns:a16="http://schemas.microsoft.com/office/drawing/2014/main" id="{565B587E-5701-00A8-3489-55DEB5F24EB3}"/>
              </a:ext>
            </a:extLst>
          </p:cNvPr>
          <p:cNvSpPr/>
          <p:nvPr/>
        </p:nvSpPr>
        <p:spPr>
          <a:xfrm>
            <a:off x="4598128" y="4199830"/>
            <a:ext cx="4480560" cy="615768"/>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vi-VN" sz="2400" dirty="0">
                <a:solidFill>
                  <a:schemeClr val="tx1"/>
                </a:solidFill>
                <a:latin typeface="Times New Roman"/>
                <a:cs typeface="Times New Roman"/>
              </a:rPr>
              <a:t>Theo dõi và định vị khoảng trống</a:t>
            </a:r>
            <a:endParaRPr lang="en-US" sz="2400" dirty="0" err="1">
              <a:solidFill>
                <a:schemeClr val="tx1"/>
              </a:solidFill>
            </a:endParaRPr>
          </a:p>
        </p:txBody>
      </p:sp>
      <p:sp>
        <p:nvSpPr>
          <p:cNvPr id="20" name="Rectangle: Rounded Corners 19">
            <a:extLst>
              <a:ext uri="{FF2B5EF4-FFF2-40B4-BE49-F238E27FC236}">
                <a16:creationId xmlns:a16="http://schemas.microsoft.com/office/drawing/2014/main" id="{72BC6695-B598-032E-F74E-D51B2F33A032}"/>
              </a:ext>
            </a:extLst>
          </p:cNvPr>
          <p:cNvSpPr/>
          <p:nvPr/>
        </p:nvSpPr>
        <p:spPr>
          <a:xfrm>
            <a:off x="4591200" y="5517370"/>
            <a:ext cx="3769030" cy="615768"/>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vi-VN" sz="2400" dirty="0">
                <a:solidFill>
                  <a:schemeClr val="tx1"/>
                </a:solidFill>
                <a:latin typeface="Times New Roman"/>
                <a:cs typeface="Times New Roman"/>
              </a:rPr>
              <a:t>Điều chỉnh hướng di chuyển</a:t>
            </a:r>
            <a:endParaRPr lang="en-US" sz="2400" dirty="0" err="1">
              <a:solidFill>
                <a:schemeClr val="tx1"/>
              </a:solidFill>
            </a:endParaRPr>
          </a:p>
        </p:txBody>
      </p:sp>
      <p:cxnSp>
        <p:nvCxnSpPr>
          <p:cNvPr id="21" name="Straight Arrow Connector 20">
            <a:extLst>
              <a:ext uri="{FF2B5EF4-FFF2-40B4-BE49-F238E27FC236}">
                <a16:creationId xmlns:a16="http://schemas.microsoft.com/office/drawing/2014/main" id="{F5DCE10B-F3C0-B4EF-DAD0-7B47A3F6AD4E}"/>
              </a:ext>
            </a:extLst>
          </p:cNvPr>
          <p:cNvCxnSpPr>
            <a:cxnSpLocks/>
            <a:stCxn id="3" idx="3"/>
            <a:endCxn id="19" idx="1"/>
          </p:cNvCxnSpPr>
          <p:nvPr/>
        </p:nvCxnSpPr>
        <p:spPr>
          <a:xfrm>
            <a:off x="3866607" y="3867670"/>
            <a:ext cx="731521" cy="6400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956A8B5-C488-70E8-E054-1514E76A7A5F}"/>
              </a:ext>
            </a:extLst>
          </p:cNvPr>
          <p:cNvCxnSpPr>
            <a:cxnSpLocks/>
            <a:stCxn id="3" idx="3"/>
            <a:endCxn id="20" idx="1"/>
          </p:cNvCxnSpPr>
          <p:nvPr/>
        </p:nvCxnSpPr>
        <p:spPr>
          <a:xfrm>
            <a:off x="3866607" y="3867670"/>
            <a:ext cx="724593" cy="19575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73635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7CD2F605-77BD-4D9C-BC95-97EB75D69D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26" name="Freeform 6">
              <a:extLst>
                <a:ext uri="{FF2B5EF4-FFF2-40B4-BE49-F238E27FC236}">
                  <a16:creationId xmlns:a16="http://schemas.microsoft.com/office/drawing/2014/main" id="{40259AB5-8B5C-4CD4-AE10-7A177BB73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7" name="Freeform 7">
              <a:extLst>
                <a:ext uri="{FF2B5EF4-FFF2-40B4-BE49-F238E27FC236}">
                  <a16:creationId xmlns:a16="http://schemas.microsoft.com/office/drawing/2014/main" id="{DB110D97-363A-40D5-98E8-D367DFCFB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8" name="Freeform 9">
              <a:extLst>
                <a:ext uri="{FF2B5EF4-FFF2-40B4-BE49-F238E27FC236}">
                  <a16:creationId xmlns:a16="http://schemas.microsoft.com/office/drawing/2014/main" id="{30DC9DB4-96D0-47E9-A6E5-1590DED84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9" name="Freeform 10">
              <a:extLst>
                <a:ext uri="{FF2B5EF4-FFF2-40B4-BE49-F238E27FC236}">
                  <a16:creationId xmlns:a16="http://schemas.microsoft.com/office/drawing/2014/main" id="{8CA317D7-424B-4887-BEDF-18EF7915C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30" name="Freeform 11">
              <a:extLst>
                <a:ext uri="{FF2B5EF4-FFF2-40B4-BE49-F238E27FC236}">
                  <a16:creationId xmlns:a16="http://schemas.microsoft.com/office/drawing/2014/main" id="{ACF40F67-B16B-4E7F-A595-0EF370063D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31" name="Freeform 12">
              <a:extLst>
                <a:ext uri="{FF2B5EF4-FFF2-40B4-BE49-F238E27FC236}">
                  <a16:creationId xmlns:a16="http://schemas.microsoft.com/office/drawing/2014/main" id="{EB2264F1-4BB6-4403-A681-A463AA730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33" name="Rectangle 32">
            <a:extLst>
              <a:ext uri="{FF2B5EF4-FFF2-40B4-BE49-F238E27FC236}">
                <a16:creationId xmlns:a16="http://schemas.microsoft.com/office/drawing/2014/main" id="{A8ACD999-13D5-4625-8971-08C2DE018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a:extLst>
              <a:ext uri="{FF2B5EF4-FFF2-40B4-BE49-F238E27FC236}">
                <a16:creationId xmlns:a16="http://schemas.microsoft.com/office/drawing/2014/main" id="{6E8A64F5-387A-11BB-D156-E566B72ABDAF}"/>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16032" r="16032"/>
          <a:stretch/>
        </p:blipFill>
        <p:spPr>
          <a:xfrm>
            <a:off x="20" y="10"/>
            <a:ext cx="6470908" cy="6857990"/>
          </a:xfrm>
          <a:custGeom>
            <a:avLst/>
            <a:gdLst/>
            <a:ahLst/>
            <a:cxnLst/>
            <a:rect l="l" t="t" r="r" b="b"/>
            <a:pathLst>
              <a:path w="6470928" h="6858000">
                <a:moveTo>
                  <a:pt x="0" y="0"/>
                </a:moveTo>
                <a:lnTo>
                  <a:pt x="5180733" y="0"/>
                </a:lnTo>
                <a:lnTo>
                  <a:pt x="4548412" y="2502760"/>
                </a:lnTo>
                <a:lnTo>
                  <a:pt x="4562355" y="2506282"/>
                </a:lnTo>
                <a:lnTo>
                  <a:pt x="4548102" y="2512589"/>
                </a:lnTo>
                <a:lnTo>
                  <a:pt x="6470928" y="6858000"/>
                </a:lnTo>
                <a:lnTo>
                  <a:pt x="0" y="6858000"/>
                </a:lnTo>
                <a:close/>
              </a:path>
            </a:pathLst>
          </a:custGeom>
        </p:spPr>
      </p:pic>
      <p:pic>
        <p:nvPicPr>
          <p:cNvPr id="3" name="Picture 3" descr="Diagram&#10;&#10;Description automatically generated">
            <a:extLst>
              <a:ext uri="{FF2B5EF4-FFF2-40B4-BE49-F238E27FC236}">
                <a16:creationId xmlns:a16="http://schemas.microsoft.com/office/drawing/2014/main" id="{898FBD83-4599-B08E-F599-05E32C4581A6}"/>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5622" r="15622"/>
          <a:stretch/>
        </p:blipFill>
        <p:spPr>
          <a:xfrm>
            <a:off x="4545660" y="10"/>
            <a:ext cx="7646340" cy="6857990"/>
          </a:xfrm>
          <a:custGeom>
            <a:avLst/>
            <a:gdLst/>
            <a:ahLst/>
            <a:cxnLst/>
            <a:rect l="l" t="t" r="r" b="b"/>
            <a:pathLst>
              <a:path w="7646340" h="6858000">
                <a:moveTo>
                  <a:pt x="635077" y="0"/>
                </a:moveTo>
                <a:lnTo>
                  <a:pt x="7646340" y="0"/>
                </a:lnTo>
                <a:lnTo>
                  <a:pt x="7646340" y="6858000"/>
                </a:lnTo>
                <a:lnTo>
                  <a:pt x="1925271" y="6858000"/>
                </a:lnTo>
                <a:lnTo>
                  <a:pt x="2445" y="2512588"/>
                </a:lnTo>
                <a:lnTo>
                  <a:pt x="0" y="2513671"/>
                </a:lnTo>
                <a:close/>
              </a:path>
            </a:pathLst>
          </a:custGeom>
        </p:spPr>
      </p:pic>
      <p:sp>
        <p:nvSpPr>
          <p:cNvPr id="35" name="Freeform 8">
            <a:extLst>
              <a:ext uri="{FF2B5EF4-FFF2-40B4-BE49-F238E27FC236}">
                <a16:creationId xmlns:a16="http://schemas.microsoft.com/office/drawing/2014/main" id="{B512E719-5663-49B6-B093-E662B417EB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933" y="-16933"/>
            <a:ext cx="7340600" cy="6883400"/>
          </a:xfrm>
          <a:custGeom>
            <a:avLst/>
            <a:gdLst>
              <a:gd name="connsiteX0" fmla="*/ 5427133 w 7340600"/>
              <a:gd name="connsiteY0" fmla="*/ 8466 h 6883400"/>
              <a:gd name="connsiteX1" fmla="*/ 4783666 w 7340600"/>
              <a:gd name="connsiteY1" fmla="*/ 2573866 h 6883400"/>
              <a:gd name="connsiteX2" fmla="*/ 7340600 w 7340600"/>
              <a:gd name="connsiteY2" fmla="*/ 6874933 h 6883400"/>
              <a:gd name="connsiteX3" fmla="*/ 0 w 7340600"/>
              <a:gd name="connsiteY3" fmla="*/ 6883400 h 6883400"/>
              <a:gd name="connsiteX4" fmla="*/ 8466 w 7340600"/>
              <a:gd name="connsiteY4" fmla="*/ 0 h 6883400"/>
              <a:gd name="connsiteX5" fmla="*/ 5427133 w 7340600"/>
              <a:gd name="connsiteY5" fmla="*/ 8466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0600" h="6883400">
                <a:moveTo>
                  <a:pt x="5427133" y="8466"/>
                </a:moveTo>
                <a:lnTo>
                  <a:pt x="4783666" y="2573866"/>
                </a:lnTo>
                <a:lnTo>
                  <a:pt x="7340600" y="6874933"/>
                </a:lnTo>
                <a:lnTo>
                  <a:pt x="0" y="6883400"/>
                </a:lnTo>
                <a:lnTo>
                  <a:pt x="8466" y="0"/>
                </a:lnTo>
                <a:lnTo>
                  <a:pt x="5427133" y="8466"/>
                </a:lnTo>
                <a:close/>
              </a:path>
            </a:pathLst>
          </a:custGeom>
          <a:solidFill>
            <a:schemeClr val="tx1">
              <a:lumMod val="95000"/>
              <a:lumOff val="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685800" y="1634067"/>
            <a:ext cx="4062942" cy="2489200"/>
          </a:xfrm>
          <a:effectLst/>
        </p:spPr>
        <p:txBody>
          <a:bodyPr vert="horz" lIns="91440" tIns="45720" rIns="91440" bIns="45720" rtlCol="0" anchor="b">
            <a:normAutofit/>
          </a:bodyPr>
          <a:lstStyle/>
          <a:p>
            <a:pPr algn="l"/>
            <a:r>
              <a:rPr lang="en-US" sz="5400" b="1" dirty="0" err="1">
                <a:solidFill>
                  <a:schemeClr val="bg1"/>
                </a:solidFill>
                <a:latin typeface="Times New Roman"/>
                <a:cs typeface="Times New Roman"/>
              </a:rPr>
              <a:t>Ước</a:t>
            </a:r>
            <a:r>
              <a:rPr lang="en-US" sz="5400" b="1" dirty="0">
                <a:solidFill>
                  <a:schemeClr val="bg1"/>
                </a:solidFill>
                <a:latin typeface="Times New Roman"/>
                <a:cs typeface="Times New Roman"/>
              </a:rPr>
              <a:t> </a:t>
            </a:r>
            <a:r>
              <a:rPr lang="en-US" sz="5400" b="1" dirty="0" err="1">
                <a:solidFill>
                  <a:schemeClr val="bg1"/>
                </a:solidFill>
                <a:latin typeface="Times New Roman"/>
                <a:cs typeface="Times New Roman"/>
              </a:rPr>
              <a:t>định</a:t>
            </a:r>
            <a:r>
              <a:rPr lang="en-US" sz="5400" b="1" dirty="0">
                <a:solidFill>
                  <a:schemeClr val="bg1"/>
                </a:solidFill>
                <a:latin typeface="Times New Roman"/>
                <a:cs typeface="Times New Roman"/>
              </a:rPr>
              <a:t> </a:t>
            </a:r>
            <a:r>
              <a:rPr lang="en-US" sz="5400" b="1" dirty="0" err="1">
                <a:solidFill>
                  <a:schemeClr val="bg1"/>
                </a:solidFill>
                <a:latin typeface="Times New Roman"/>
                <a:cs typeface="Times New Roman"/>
              </a:rPr>
              <a:t>vị</a:t>
            </a:r>
            <a:r>
              <a:rPr lang="en-US" sz="5400" b="1" dirty="0">
                <a:solidFill>
                  <a:schemeClr val="bg1"/>
                </a:solidFill>
                <a:latin typeface="Times New Roman"/>
                <a:cs typeface="Times New Roman"/>
              </a:rPr>
              <a:t> </a:t>
            </a:r>
            <a:r>
              <a:rPr lang="en-US" sz="5400" b="1" dirty="0" err="1">
                <a:solidFill>
                  <a:schemeClr val="bg1"/>
                </a:solidFill>
                <a:latin typeface="Times New Roman"/>
                <a:cs typeface="Times New Roman"/>
              </a:rPr>
              <a:t>trí</a:t>
            </a:r>
          </a:p>
        </p:txBody>
      </p:sp>
      <p:grpSp>
        <p:nvGrpSpPr>
          <p:cNvPr id="37" name="Group 36">
            <a:extLst>
              <a:ext uri="{FF2B5EF4-FFF2-40B4-BE49-F238E27FC236}">
                <a16:creationId xmlns:a16="http://schemas.microsoft.com/office/drawing/2014/main" id="{5E7D0B7D-36AF-417F-8C99-B1452C7E29D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64100" y="-4763"/>
            <a:ext cx="5014912" cy="6862763"/>
            <a:chOff x="2928938" y="-4763"/>
            <a:chExt cx="5014912" cy="6862763"/>
          </a:xfrm>
        </p:grpSpPr>
        <p:sp>
          <p:nvSpPr>
            <p:cNvPr id="38" name="Freeform 6">
              <a:extLst>
                <a:ext uri="{FF2B5EF4-FFF2-40B4-BE49-F238E27FC236}">
                  <a16:creationId xmlns:a16="http://schemas.microsoft.com/office/drawing/2014/main" id="{2A325524-B5E3-4DB5-AF97-518DE9FFB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39" name="Freeform 7">
              <a:extLst>
                <a:ext uri="{FF2B5EF4-FFF2-40B4-BE49-F238E27FC236}">
                  <a16:creationId xmlns:a16="http://schemas.microsoft.com/office/drawing/2014/main" id="{8440E4BE-6F49-4FC4-9838-20C6FD714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40" name="Freeform 12">
              <a:extLst>
                <a:ext uri="{FF2B5EF4-FFF2-40B4-BE49-F238E27FC236}">
                  <a16:creationId xmlns:a16="http://schemas.microsoft.com/office/drawing/2014/main" id="{BC3F7C12-102B-499D-AB48-3B4D9E2A6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41" name="Freeform 13">
              <a:extLst>
                <a:ext uri="{FF2B5EF4-FFF2-40B4-BE49-F238E27FC236}">
                  <a16:creationId xmlns:a16="http://schemas.microsoft.com/office/drawing/2014/main" id="{2EEDF529-A27D-4971-9C72-3919B60124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42" name="Freeform 14">
              <a:extLst>
                <a:ext uri="{FF2B5EF4-FFF2-40B4-BE49-F238E27FC236}">
                  <a16:creationId xmlns:a16="http://schemas.microsoft.com/office/drawing/2014/main" id="{C7BE6017-3E05-4C1C-9CEB-1CF66F05F5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43" name="Freeform 15">
              <a:extLst>
                <a:ext uri="{FF2B5EF4-FFF2-40B4-BE49-F238E27FC236}">
                  <a16:creationId xmlns:a16="http://schemas.microsoft.com/office/drawing/2014/main" id="{076C2A2B-9F98-42AE-B069-55D120D7DE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Tree>
    <p:extLst>
      <p:ext uri="{BB962C8B-B14F-4D97-AF65-F5344CB8AC3E}">
        <p14:creationId xmlns:p14="http://schemas.microsoft.com/office/powerpoint/2010/main" val="3735797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39" name="Rectangle: Rounded Corners 238">
            <a:extLst>
              <a:ext uri="{FF2B5EF4-FFF2-40B4-BE49-F238E27FC236}">
                <a16:creationId xmlns:a16="http://schemas.microsoft.com/office/drawing/2014/main" id="{AA9F7479-99B2-D055-ABA9-0233F830A315}"/>
              </a:ext>
            </a:extLst>
          </p:cNvPr>
          <p:cNvSpPr/>
          <p:nvPr/>
        </p:nvSpPr>
        <p:spPr>
          <a:xfrm>
            <a:off x="2711823" y="1693507"/>
            <a:ext cx="2095499" cy="1042147"/>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dirty="0" err="1">
                <a:solidFill>
                  <a:schemeClr val="tx1"/>
                </a:solidFill>
                <a:latin typeface="Times New Roman"/>
                <a:cs typeface="Times New Roman"/>
              </a:rPr>
              <a:t>Vị</a:t>
            </a:r>
            <a:r>
              <a:rPr lang="en-US" sz="3000" b="1" dirty="0">
                <a:solidFill>
                  <a:schemeClr val="tx1"/>
                </a:solidFill>
                <a:latin typeface="Times New Roman"/>
                <a:cs typeface="Times New Roman"/>
              </a:rPr>
              <a:t> </a:t>
            </a:r>
            <a:r>
              <a:rPr lang="en-US" sz="3000" b="1" dirty="0" err="1">
                <a:solidFill>
                  <a:schemeClr val="tx1"/>
                </a:solidFill>
                <a:latin typeface="Times New Roman"/>
                <a:cs typeface="Times New Roman"/>
              </a:rPr>
              <a:t>trí</a:t>
            </a:r>
            <a:r>
              <a:rPr lang="en-US" sz="3000" b="1" dirty="0">
                <a:solidFill>
                  <a:schemeClr val="tx1"/>
                </a:solidFill>
                <a:latin typeface="Times New Roman"/>
                <a:cs typeface="Times New Roman"/>
              </a:rPr>
              <a:t> </a:t>
            </a:r>
            <a:r>
              <a:rPr lang="en-US" sz="3000" b="1" dirty="0" err="1">
                <a:solidFill>
                  <a:schemeClr val="tx1"/>
                </a:solidFill>
                <a:latin typeface="Times New Roman"/>
                <a:cs typeface="Times New Roman"/>
              </a:rPr>
              <a:t>hiện</a:t>
            </a:r>
            <a:r>
              <a:rPr lang="en-US" sz="3000" b="1" dirty="0">
                <a:solidFill>
                  <a:schemeClr val="tx1"/>
                </a:solidFill>
                <a:latin typeface="Times New Roman"/>
                <a:cs typeface="Times New Roman"/>
              </a:rPr>
              <a:t> </a:t>
            </a:r>
            <a:r>
              <a:rPr lang="en-US" sz="3000" b="1" dirty="0" err="1">
                <a:solidFill>
                  <a:schemeClr val="tx1"/>
                </a:solidFill>
                <a:latin typeface="Times New Roman"/>
                <a:cs typeface="Times New Roman"/>
              </a:rPr>
              <a:t>tại</a:t>
            </a: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779433" y="243728"/>
            <a:ext cx="6152028" cy="2092443"/>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dirty="0">
                <a:solidFill>
                  <a:schemeClr val="tx1"/>
                </a:solidFill>
                <a:latin typeface="Times New Roman"/>
                <a:cs typeface="Times New Roman"/>
              </a:rPr>
              <a:t>Thông tin </a:t>
            </a:r>
            <a:r>
              <a:rPr lang="en-US" sz="2500" dirty="0" err="1">
                <a:solidFill>
                  <a:schemeClr val="tx1"/>
                </a:solidFill>
                <a:latin typeface="Times New Roman"/>
                <a:cs typeface="Times New Roman"/>
              </a:rPr>
              <a:t>từ</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vị</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trí</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có</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thể</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thu</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được</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từ</a:t>
            </a:r>
            <a:br>
              <a:rPr lang="en-US" sz="2500" dirty="0">
                <a:solidFill>
                  <a:schemeClr val="tx1"/>
                </a:solidFill>
                <a:latin typeface="Times New Roman"/>
                <a:cs typeface="Times New Roman"/>
              </a:rPr>
            </a:br>
            <a:r>
              <a:rPr lang="en-US" sz="2500" dirty="0" err="1">
                <a:solidFill>
                  <a:schemeClr val="tx1"/>
                </a:solidFill>
                <a:latin typeface="Times New Roman"/>
                <a:cs typeface="Times New Roman"/>
              </a:rPr>
              <a:t>thiết</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bị</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đo</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lường</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quán</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tính</a:t>
            </a:r>
            <a:r>
              <a:rPr lang="en-US" sz="2500" dirty="0">
                <a:solidFill>
                  <a:schemeClr val="tx1"/>
                </a:solidFill>
                <a:latin typeface="Times New Roman"/>
                <a:cs typeface="Times New Roman"/>
              </a:rPr>
              <a:t> (Inertial Measurement Unit-IMU), </a:t>
            </a:r>
            <a:r>
              <a:rPr lang="en-US" sz="2500" dirty="0" err="1">
                <a:solidFill>
                  <a:schemeClr val="tx1"/>
                </a:solidFill>
                <a:latin typeface="Times New Roman"/>
                <a:cs typeface="Times New Roman"/>
              </a:rPr>
              <a:t>nhưng</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thông</a:t>
            </a:r>
            <a:r>
              <a:rPr lang="en-US" sz="2500" dirty="0">
                <a:solidFill>
                  <a:schemeClr val="tx1"/>
                </a:solidFill>
                <a:latin typeface="Times New Roman"/>
                <a:cs typeface="Times New Roman"/>
              </a:rPr>
              <a:t> tin </a:t>
            </a:r>
            <a:r>
              <a:rPr lang="en-US" sz="2500" dirty="0" err="1">
                <a:solidFill>
                  <a:schemeClr val="tx1"/>
                </a:solidFill>
                <a:latin typeface="Times New Roman"/>
                <a:cs typeface="Times New Roman"/>
              </a:rPr>
              <a:t>vị</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trí</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này</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không</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chính</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xác</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theo</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thời</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gian</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và</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rất</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dễ</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bị</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trôi</a:t>
            </a:r>
            <a:r>
              <a:rPr lang="en-US" sz="2500" dirty="0">
                <a:solidFill>
                  <a:schemeClr val="tx1"/>
                </a:solidFill>
                <a:latin typeface="Times New Roman"/>
                <a:cs typeface="Times New Roman"/>
              </a:rPr>
              <a:t> (drift)</a:t>
            </a: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828913" y="2498875"/>
            <a:ext cx="4677510" cy="145850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dirty="0" err="1">
                <a:solidFill>
                  <a:schemeClr val="tx1"/>
                </a:solidFill>
                <a:latin typeface="Times New Roman"/>
                <a:cs typeface="Times New Roman"/>
              </a:rPr>
              <a:t>Cần</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biết</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được</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hướng</a:t>
            </a:r>
            <a:r>
              <a:rPr lang="en-US" sz="2500" dirty="0">
                <a:solidFill>
                  <a:schemeClr val="tx1"/>
                </a:solidFill>
                <a:latin typeface="Times New Roman"/>
                <a:cs typeface="Times New Roman"/>
              </a:rPr>
              <a:t> di </a:t>
            </a:r>
            <a:r>
              <a:rPr lang="en-US" sz="2500" dirty="0" err="1">
                <a:solidFill>
                  <a:schemeClr val="tx1"/>
                </a:solidFill>
                <a:latin typeface="Times New Roman"/>
                <a:cs typeface="Times New Roman"/>
              </a:rPr>
              <a:t>chuyển</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với</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khoảng</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cách</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là</a:t>
            </a:r>
            <a:r>
              <a:rPr lang="en-US" sz="2500" dirty="0">
                <a:solidFill>
                  <a:schemeClr val="tx1"/>
                </a:solidFill>
                <a:latin typeface="Times New Roman"/>
                <a:cs typeface="Times New Roman"/>
              </a:rPr>
              <a:t> bao </a:t>
            </a:r>
            <a:r>
              <a:rPr lang="en-US" sz="2500" dirty="0" err="1">
                <a:solidFill>
                  <a:schemeClr val="tx1"/>
                </a:solidFill>
                <a:latin typeface="Times New Roman"/>
                <a:cs typeface="Times New Roman"/>
              </a:rPr>
              <a:t>nhiêu</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với</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thời</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điểm</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trước</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đó</a:t>
            </a:r>
            <a:endParaRPr lang="en-US" dirty="0" err="1">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808073" y="1101721"/>
            <a:ext cx="990221" cy="11207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795558" y="2192740"/>
            <a:ext cx="1015251" cy="9242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9" name="Straight Arrow Connector 248">
            <a:extLst>
              <a:ext uri="{FF2B5EF4-FFF2-40B4-BE49-F238E27FC236}">
                <a16:creationId xmlns:a16="http://schemas.microsoft.com/office/drawing/2014/main" id="{A7452365-8BAB-4C5C-F834-E11F76BC9BFF}"/>
              </a:ext>
            </a:extLst>
          </p:cNvPr>
          <p:cNvCxnSpPr>
            <a:cxnSpLocks/>
          </p:cNvCxnSpPr>
          <p:nvPr/>
        </p:nvCxnSpPr>
        <p:spPr>
          <a:xfrm>
            <a:off x="1859034" y="5072504"/>
            <a:ext cx="771195" cy="96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6994CF6-587D-7327-04D0-FDCCC1C1F884}"/>
              </a:ext>
            </a:extLst>
          </p:cNvPr>
          <p:cNvSpPr txBox="1"/>
          <p:nvPr/>
        </p:nvSpPr>
        <p:spPr>
          <a:xfrm>
            <a:off x="2758538" y="4849090"/>
            <a:ext cx="9067305"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500" dirty="0" err="1">
                <a:latin typeface="Times  New Roman"/>
              </a:rPr>
              <a:t>Để</a:t>
            </a:r>
            <a:r>
              <a:rPr lang="en-US" sz="2500" dirty="0">
                <a:latin typeface="Times  New Roman"/>
              </a:rPr>
              <a:t> </a:t>
            </a:r>
            <a:r>
              <a:rPr lang="en-US" sz="2500" dirty="0" err="1">
                <a:latin typeface="Times  New Roman"/>
              </a:rPr>
              <a:t>ước</a:t>
            </a:r>
            <a:r>
              <a:rPr lang="en-US" sz="2500" dirty="0">
                <a:latin typeface="Times  New Roman"/>
              </a:rPr>
              <a:t> </a:t>
            </a:r>
            <a:r>
              <a:rPr lang="en-US" sz="2500" dirty="0" err="1">
                <a:latin typeface="Times  New Roman"/>
              </a:rPr>
              <a:t>lượng</a:t>
            </a:r>
            <a:r>
              <a:rPr lang="en-US" sz="2500" dirty="0">
                <a:latin typeface="Times  New Roman"/>
              </a:rPr>
              <a:t> </a:t>
            </a:r>
            <a:r>
              <a:rPr lang="en-US" sz="2500" dirty="0" err="1">
                <a:latin typeface="Times  New Roman"/>
              </a:rPr>
              <a:t>chuyển</a:t>
            </a:r>
            <a:r>
              <a:rPr lang="en-US" sz="2500" dirty="0">
                <a:latin typeface="Times  New Roman"/>
              </a:rPr>
              <a:t> </a:t>
            </a:r>
            <a:r>
              <a:rPr lang="en-US" sz="2500" dirty="0" err="1">
                <a:latin typeface="Times  New Roman"/>
              </a:rPr>
              <a:t>động</a:t>
            </a:r>
            <a:r>
              <a:rPr lang="en-US" sz="2500" dirty="0">
                <a:latin typeface="Times  New Roman"/>
              </a:rPr>
              <a:t> </a:t>
            </a:r>
            <a:r>
              <a:rPr lang="en-US" sz="2500" dirty="0" err="1">
                <a:latin typeface="Times  New Roman"/>
              </a:rPr>
              <a:t>của</a:t>
            </a:r>
            <a:r>
              <a:rPr lang="en-US" sz="2500" dirty="0">
                <a:latin typeface="Times  New Roman"/>
              </a:rPr>
              <a:t> </a:t>
            </a:r>
            <a:r>
              <a:rPr lang="en-US" sz="2500" dirty="0" err="1">
                <a:latin typeface="Times  New Roman"/>
              </a:rPr>
              <a:t>hệ</a:t>
            </a:r>
            <a:r>
              <a:rPr lang="en-US" sz="2500" dirty="0">
                <a:latin typeface="Times  New Roman"/>
              </a:rPr>
              <a:t> </a:t>
            </a:r>
            <a:r>
              <a:rPr lang="en-US" sz="2500" dirty="0" err="1">
                <a:latin typeface="Times  New Roman"/>
              </a:rPr>
              <a:t>thống</a:t>
            </a:r>
            <a:r>
              <a:rPr lang="en-US" sz="2500" dirty="0">
                <a:latin typeface="Times  New Roman"/>
              </a:rPr>
              <a:t> </a:t>
            </a:r>
            <a:r>
              <a:rPr lang="en-US" sz="2500" dirty="0" err="1">
                <a:latin typeface="Times  New Roman"/>
              </a:rPr>
              <a:t>tự</a:t>
            </a:r>
            <a:r>
              <a:rPr lang="en-US" sz="2500" dirty="0">
                <a:latin typeface="Times  New Roman"/>
              </a:rPr>
              <a:t> </a:t>
            </a:r>
            <a:r>
              <a:rPr lang="en-US" sz="2500" dirty="0" err="1">
                <a:latin typeface="Times  New Roman"/>
              </a:rPr>
              <a:t>hành</a:t>
            </a:r>
            <a:r>
              <a:rPr lang="en-US" sz="2500" dirty="0">
                <a:latin typeface="Times  New Roman"/>
              </a:rPr>
              <a:t> </a:t>
            </a:r>
            <a:r>
              <a:rPr lang="en-US" sz="2500" dirty="0" err="1">
                <a:latin typeface="Times  New Roman"/>
              </a:rPr>
              <a:t>thì</a:t>
            </a:r>
            <a:r>
              <a:rPr lang="en-US" sz="2500" dirty="0">
                <a:latin typeface="Times  New Roman"/>
              </a:rPr>
              <a:t> </a:t>
            </a:r>
            <a:r>
              <a:rPr lang="en-US" sz="2500" dirty="0" err="1">
                <a:latin typeface="Times  New Roman"/>
              </a:rPr>
              <a:t>nên</a:t>
            </a:r>
            <a:r>
              <a:rPr lang="en-US" sz="2500" dirty="0">
                <a:latin typeface="Times  New Roman"/>
              </a:rPr>
              <a:t> </a:t>
            </a:r>
            <a:r>
              <a:rPr lang="en-US" sz="2500" dirty="0" err="1">
                <a:latin typeface="Times  New Roman"/>
              </a:rPr>
              <a:t>kết</a:t>
            </a:r>
            <a:r>
              <a:rPr lang="en-US" sz="2500" dirty="0">
                <a:latin typeface="Times  New Roman"/>
              </a:rPr>
              <a:t> </a:t>
            </a:r>
            <a:r>
              <a:rPr lang="en-US" sz="2500" dirty="0" err="1">
                <a:latin typeface="Times  New Roman"/>
              </a:rPr>
              <a:t>hợp</a:t>
            </a:r>
            <a:r>
              <a:rPr lang="en-US" sz="2500" dirty="0">
                <a:latin typeface="Times  New Roman"/>
              </a:rPr>
              <a:t> </a:t>
            </a:r>
            <a:r>
              <a:rPr lang="en-US" sz="2500" dirty="0" err="1">
                <a:latin typeface="Times  New Roman"/>
              </a:rPr>
              <a:t>thông</a:t>
            </a:r>
            <a:r>
              <a:rPr lang="en-US" sz="2500" dirty="0">
                <a:latin typeface="Times  New Roman"/>
              </a:rPr>
              <a:t> tin </a:t>
            </a:r>
            <a:r>
              <a:rPr lang="en-US" sz="2500" dirty="0" err="1">
                <a:latin typeface="Times  New Roman"/>
              </a:rPr>
              <a:t>hình</a:t>
            </a:r>
            <a:r>
              <a:rPr lang="en-US" sz="2500" dirty="0">
                <a:latin typeface="Times  New Roman"/>
              </a:rPr>
              <a:t> </a:t>
            </a:r>
            <a:r>
              <a:rPr lang="en-US" sz="2500" dirty="0" err="1">
                <a:latin typeface="Times  New Roman"/>
              </a:rPr>
              <a:t>ảnh</a:t>
            </a:r>
            <a:r>
              <a:rPr lang="en-US" sz="2500" dirty="0">
                <a:latin typeface="Times  New Roman"/>
              </a:rPr>
              <a:t> (</a:t>
            </a:r>
            <a:r>
              <a:rPr lang="en-US" sz="2500" dirty="0" err="1">
                <a:latin typeface="Times  New Roman"/>
              </a:rPr>
              <a:t>chính</a:t>
            </a:r>
            <a:r>
              <a:rPr lang="en-US" sz="2500" dirty="0">
                <a:latin typeface="Times  New Roman"/>
              </a:rPr>
              <a:t> </a:t>
            </a:r>
            <a:r>
              <a:rPr lang="en-US" sz="2500" dirty="0" err="1">
                <a:latin typeface="Times  New Roman"/>
              </a:rPr>
              <a:t>xác</a:t>
            </a:r>
            <a:r>
              <a:rPr lang="en-US" sz="2500" dirty="0">
                <a:latin typeface="Times  New Roman"/>
              </a:rPr>
              <a:t> </a:t>
            </a:r>
            <a:r>
              <a:rPr lang="en-US" sz="2500" dirty="0" err="1">
                <a:latin typeface="Times  New Roman"/>
              </a:rPr>
              <a:t>hơn</a:t>
            </a:r>
            <a:r>
              <a:rPr lang="en-US" sz="2500" dirty="0">
                <a:latin typeface="Times  New Roman"/>
              </a:rPr>
              <a:t>) </a:t>
            </a:r>
            <a:r>
              <a:rPr lang="en-US" sz="2500" dirty="0" err="1">
                <a:latin typeface="Times  New Roman"/>
              </a:rPr>
              <a:t>và</a:t>
            </a:r>
            <a:r>
              <a:rPr lang="en-US" sz="2500" dirty="0">
                <a:latin typeface="Times  New Roman"/>
              </a:rPr>
              <a:t> </a:t>
            </a:r>
            <a:r>
              <a:rPr lang="en-US" sz="2500" dirty="0" err="1">
                <a:latin typeface="Times  New Roman"/>
              </a:rPr>
              <a:t>thông</a:t>
            </a:r>
            <a:r>
              <a:rPr lang="en-US" sz="2500" dirty="0">
                <a:latin typeface="Times  New Roman"/>
              </a:rPr>
              <a:t> tin </a:t>
            </a:r>
            <a:r>
              <a:rPr lang="en-US" sz="2500" dirty="0" err="1">
                <a:latin typeface="Times  New Roman"/>
              </a:rPr>
              <a:t>từ</a:t>
            </a:r>
            <a:r>
              <a:rPr lang="en-US" sz="2500" dirty="0">
                <a:latin typeface="Times  New Roman"/>
              </a:rPr>
              <a:t> IMU (</a:t>
            </a:r>
            <a:r>
              <a:rPr lang="en-US" sz="2500" dirty="0" err="1">
                <a:latin typeface="Times  New Roman"/>
              </a:rPr>
              <a:t>nhanh</a:t>
            </a:r>
            <a:r>
              <a:rPr lang="en-US" sz="2500" dirty="0">
                <a:latin typeface="Times  New Roman"/>
              </a:rPr>
              <a:t> </a:t>
            </a:r>
            <a:r>
              <a:rPr lang="en-US" sz="2500" dirty="0" err="1">
                <a:latin typeface="Times  New Roman"/>
              </a:rPr>
              <a:t>hơn</a:t>
            </a:r>
            <a:r>
              <a:rPr lang="en-US" sz="2500" dirty="0">
                <a:latin typeface="Times  New Roman"/>
              </a:rPr>
              <a:t>) </a:t>
            </a:r>
            <a:r>
              <a:rPr lang="en-US" sz="2500" dirty="0" err="1">
                <a:latin typeface="Times  New Roman"/>
              </a:rPr>
              <a:t>nhằm</a:t>
            </a:r>
            <a:r>
              <a:rPr lang="en-US" sz="2500" dirty="0">
                <a:latin typeface="Times  New Roman"/>
              </a:rPr>
              <a:t> </a:t>
            </a:r>
            <a:r>
              <a:rPr lang="en-US" sz="2500" dirty="0" err="1">
                <a:latin typeface="Times  New Roman"/>
              </a:rPr>
              <a:t>khiến</a:t>
            </a:r>
            <a:r>
              <a:rPr lang="en-US" sz="2500" dirty="0">
                <a:latin typeface="Times  New Roman"/>
              </a:rPr>
              <a:t> </a:t>
            </a:r>
            <a:r>
              <a:rPr lang="en-US" sz="2500" dirty="0" err="1">
                <a:latin typeface="Times  New Roman"/>
              </a:rPr>
              <a:t>hệ</a:t>
            </a:r>
            <a:r>
              <a:rPr lang="en-US" sz="2500" dirty="0">
                <a:latin typeface="Times  New Roman"/>
              </a:rPr>
              <a:t> </a:t>
            </a:r>
            <a:r>
              <a:rPr lang="en-US" sz="2500" dirty="0" err="1">
                <a:latin typeface="Times  New Roman"/>
              </a:rPr>
              <a:t>thống</a:t>
            </a:r>
            <a:r>
              <a:rPr lang="en-US" sz="2500" dirty="0">
                <a:latin typeface="Times  New Roman"/>
              </a:rPr>
              <a:t> </a:t>
            </a:r>
            <a:r>
              <a:rPr lang="en-US" sz="2500" dirty="0" err="1">
                <a:latin typeface="Times  New Roman"/>
              </a:rPr>
              <a:t>hoạt</a:t>
            </a:r>
            <a:r>
              <a:rPr lang="en-US" sz="2500" dirty="0">
                <a:latin typeface="Times  New Roman"/>
              </a:rPr>
              <a:t> </a:t>
            </a:r>
            <a:r>
              <a:rPr lang="en-US" sz="2500" dirty="0" err="1">
                <a:latin typeface="Times  New Roman"/>
              </a:rPr>
              <a:t>động</a:t>
            </a:r>
            <a:r>
              <a:rPr lang="en-US" sz="2500" dirty="0">
                <a:latin typeface="Times  New Roman"/>
              </a:rPr>
              <a:t> </a:t>
            </a:r>
            <a:r>
              <a:rPr lang="en-US" sz="2500" dirty="0" err="1">
                <a:latin typeface="Times  New Roman"/>
              </a:rPr>
              <a:t>chính</a:t>
            </a:r>
            <a:r>
              <a:rPr lang="en-US" sz="2500" dirty="0">
                <a:latin typeface="Times  New Roman"/>
              </a:rPr>
              <a:t> </a:t>
            </a:r>
            <a:r>
              <a:rPr lang="en-US" sz="2500" dirty="0" err="1">
                <a:latin typeface="Times  New Roman"/>
              </a:rPr>
              <a:t>xác</a:t>
            </a:r>
            <a:r>
              <a:rPr lang="en-US" sz="2500" dirty="0">
                <a:latin typeface="Times  New Roman"/>
              </a:rPr>
              <a:t> </a:t>
            </a:r>
            <a:r>
              <a:rPr lang="en-US" sz="2500" dirty="0" err="1">
                <a:latin typeface="Times  New Roman"/>
              </a:rPr>
              <a:t>và</a:t>
            </a:r>
            <a:r>
              <a:rPr lang="en-US" sz="2500" dirty="0">
                <a:latin typeface="Times  New Roman"/>
              </a:rPr>
              <a:t> </a:t>
            </a:r>
            <a:r>
              <a:rPr lang="en-US" sz="2500" dirty="0" err="1">
                <a:latin typeface="Times  New Roman"/>
              </a:rPr>
              <a:t>hiệu</a:t>
            </a:r>
            <a:r>
              <a:rPr lang="en-US" sz="2500" dirty="0">
                <a:latin typeface="Times  New Roman"/>
              </a:rPr>
              <a:t> </a:t>
            </a:r>
            <a:r>
              <a:rPr lang="en-US" sz="2500" dirty="0" err="1">
                <a:latin typeface="Times  New Roman"/>
              </a:rPr>
              <a:t>quả</a:t>
            </a:r>
            <a:r>
              <a:rPr lang="en-US" sz="2500" dirty="0">
                <a:latin typeface="Times  New Roman"/>
              </a:rPr>
              <a:t> </a:t>
            </a:r>
            <a:r>
              <a:rPr lang="en-US" sz="2500" dirty="0" err="1">
                <a:latin typeface="Times  New Roman"/>
              </a:rPr>
              <a:t>trong</a:t>
            </a:r>
            <a:r>
              <a:rPr lang="en-US" sz="2500" dirty="0">
                <a:latin typeface="Times  New Roman"/>
              </a:rPr>
              <a:t> </a:t>
            </a:r>
            <a:r>
              <a:rPr lang="en-US" sz="2500" dirty="0" err="1">
                <a:latin typeface="Times  New Roman"/>
              </a:rPr>
              <a:t>thời</a:t>
            </a:r>
            <a:r>
              <a:rPr lang="en-US" sz="2500" dirty="0">
                <a:latin typeface="Times  New Roman"/>
              </a:rPr>
              <a:t> </a:t>
            </a:r>
            <a:r>
              <a:rPr lang="en-US" sz="2500" dirty="0" err="1">
                <a:latin typeface="Times  New Roman"/>
              </a:rPr>
              <a:t>gian</a:t>
            </a:r>
            <a:r>
              <a:rPr lang="en-US" sz="2500" dirty="0">
                <a:latin typeface="Times  New Roman"/>
              </a:rPr>
              <a:t> </a:t>
            </a:r>
            <a:r>
              <a:rPr lang="en-US" sz="2500" dirty="0" err="1">
                <a:latin typeface="Times  New Roman"/>
              </a:rPr>
              <a:t>thực</a:t>
            </a:r>
            <a:endParaRPr lang="en-US" sz="2500" dirty="0">
              <a:latin typeface="Times  New Roman"/>
            </a:endParaRPr>
          </a:p>
        </p:txBody>
      </p:sp>
    </p:spTree>
    <p:extLst>
      <p:ext uri="{BB962C8B-B14F-4D97-AF65-F5344CB8AC3E}">
        <p14:creationId xmlns:p14="http://schemas.microsoft.com/office/powerpoint/2010/main" val="23912529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453232" y="2630131"/>
            <a:ext cx="3256956" cy="945775"/>
          </a:xfrm>
        </p:spPr>
        <p:txBody>
          <a:bodyPr vert="horz" lIns="91440" tIns="45720" rIns="91440" bIns="45720" rtlCol="0" anchor="ctr">
            <a:noAutofit/>
          </a:bodyPr>
          <a:lstStyle/>
          <a:p>
            <a:r>
              <a:rPr lang="en-US" sz="2200" b="1" dirty="0" err="1">
                <a:latin typeface="Times New Roman"/>
                <a:cs typeface="Times New Roman"/>
              </a:rPr>
              <a:t>Thuật</a:t>
            </a:r>
            <a:r>
              <a:rPr lang="en-US" sz="2200" b="1">
                <a:latin typeface="Times New Roman"/>
                <a:cs typeface="Times New Roman"/>
              </a:rPr>
              <a:t> toán ước lượng chuyển động</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39" name="Rectangle: Rounded Corners 238">
            <a:extLst>
              <a:ext uri="{FF2B5EF4-FFF2-40B4-BE49-F238E27FC236}">
                <a16:creationId xmlns:a16="http://schemas.microsoft.com/office/drawing/2014/main" id="{AA9F7479-99B2-D055-ABA9-0233F830A315}"/>
              </a:ext>
            </a:extLst>
          </p:cNvPr>
          <p:cNvSpPr/>
          <p:nvPr/>
        </p:nvSpPr>
        <p:spPr>
          <a:xfrm>
            <a:off x="3145505" y="1713591"/>
            <a:ext cx="2095499" cy="2407809"/>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500" b="1" dirty="0" err="1">
                <a:solidFill>
                  <a:schemeClr val="tx1"/>
                </a:solidFill>
                <a:latin typeface="Times New Roman"/>
                <a:cs typeface="Times New Roman"/>
              </a:rPr>
              <a:t>Để</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kết</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hợp</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thông</a:t>
            </a:r>
            <a:r>
              <a:rPr lang="en-US" sz="2500" b="1" dirty="0">
                <a:solidFill>
                  <a:schemeClr val="tx1"/>
                </a:solidFill>
                <a:latin typeface="Times New Roman"/>
                <a:cs typeface="Times New Roman"/>
              </a:rPr>
              <a:t> tin hình ảnh với </a:t>
            </a:r>
            <a:r>
              <a:rPr lang="en-US" sz="2500" b="1" dirty="0" err="1">
                <a:solidFill>
                  <a:schemeClr val="tx1"/>
                </a:solidFill>
                <a:latin typeface="Times New Roman"/>
                <a:cs typeface="Times New Roman"/>
              </a:rPr>
              <a:t>thông</a:t>
            </a:r>
            <a:r>
              <a:rPr lang="en-US" sz="2500" b="1" dirty="0">
                <a:solidFill>
                  <a:schemeClr val="tx1"/>
                </a:solidFill>
                <a:latin typeface="Times New Roman"/>
                <a:cs typeface="Times New Roman"/>
              </a:rPr>
              <a:t> tin </a:t>
            </a:r>
            <a:r>
              <a:rPr lang="en-US" sz="2500" b="1" dirty="0" err="1">
                <a:solidFill>
                  <a:schemeClr val="tx1"/>
                </a:solidFill>
                <a:latin typeface="Times New Roman"/>
                <a:cs typeface="Times New Roman"/>
              </a:rPr>
              <a:t>từ</a:t>
            </a:r>
            <a:r>
              <a:rPr lang="en-US" sz="2500" b="1" dirty="0">
                <a:solidFill>
                  <a:schemeClr val="tx1"/>
                </a:solidFill>
                <a:latin typeface="Times New Roman"/>
                <a:cs typeface="Times New Roman"/>
              </a:rPr>
              <a:t> IMU</a:t>
            </a: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7605992" y="103000"/>
            <a:ext cx="4342642" cy="116657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err="1">
                <a:solidFill>
                  <a:schemeClr val="tx1"/>
                </a:solidFill>
                <a:latin typeface="Times New Roman"/>
                <a:cs typeface="Times New Roman"/>
              </a:rPr>
              <a:t>Chuyển</a:t>
            </a:r>
            <a:r>
              <a:rPr lang="en-US" sz="2000">
                <a:solidFill>
                  <a:schemeClr val="tx1"/>
                </a:solidFill>
                <a:latin typeface="Times New Roman"/>
                <a:cs typeface="Times New Roman"/>
              </a:rPr>
              <a:t> </a:t>
            </a:r>
            <a:r>
              <a:rPr lang="en-US" sz="2000" err="1">
                <a:solidFill>
                  <a:schemeClr val="tx1"/>
                </a:solidFill>
                <a:latin typeface="Times New Roman"/>
                <a:cs typeface="Times New Roman"/>
              </a:rPr>
              <a:t>động</a:t>
            </a:r>
            <a:r>
              <a:rPr lang="en-US" sz="2000">
                <a:solidFill>
                  <a:schemeClr val="tx1"/>
                </a:solidFill>
                <a:latin typeface="Times New Roman"/>
                <a:cs typeface="Times New Roman"/>
              </a:rPr>
              <a:t> </a:t>
            </a:r>
            <a:r>
              <a:rPr lang="en-US" sz="2000" err="1">
                <a:solidFill>
                  <a:schemeClr val="tx1"/>
                </a:solidFill>
                <a:latin typeface="Times New Roman"/>
                <a:cs typeface="Times New Roman"/>
              </a:rPr>
              <a:t>đến</a:t>
            </a:r>
            <a:r>
              <a:rPr lang="en-US" sz="2000">
                <a:solidFill>
                  <a:schemeClr val="tx1"/>
                </a:solidFill>
                <a:latin typeface="Times New Roman"/>
                <a:cs typeface="Times New Roman"/>
              </a:rPr>
              <a:t> rt </a:t>
            </a:r>
            <a:r>
              <a:rPr lang="en-US" sz="2000" err="1">
                <a:solidFill>
                  <a:schemeClr val="tx1"/>
                </a:solidFill>
                <a:latin typeface="Times New Roman"/>
                <a:cs typeface="Times New Roman"/>
              </a:rPr>
              <a:t>sẽ</a:t>
            </a:r>
            <a:r>
              <a:rPr lang="en-US" sz="2000">
                <a:solidFill>
                  <a:schemeClr val="tx1"/>
                </a:solidFill>
                <a:latin typeface="Times New Roman"/>
                <a:cs typeface="Times New Roman"/>
              </a:rPr>
              <a:t> </a:t>
            </a:r>
            <a:r>
              <a:rPr lang="en-US" sz="2000" err="1">
                <a:solidFill>
                  <a:schemeClr val="tx1"/>
                </a:solidFill>
                <a:latin typeface="Times New Roman"/>
                <a:cs typeface="Times New Roman"/>
              </a:rPr>
              <a:t>được</a:t>
            </a:r>
            <a:r>
              <a:rPr lang="en-US" sz="2000">
                <a:solidFill>
                  <a:schemeClr val="tx1"/>
                </a:solidFill>
                <a:latin typeface="Times New Roman"/>
                <a:cs typeface="Times New Roman"/>
              </a:rPr>
              <a:t> </a:t>
            </a:r>
            <a:r>
              <a:rPr lang="en-US" sz="2000" err="1">
                <a:solidFill>
                  <a:schemeClr val="tx1"/>
                </a:solidFill>
                <a:latin typeface="Times New Roman"/>
                <a:cs typeface="Times New Roman"/>
              </a:rPr>
              <a:t>ký</a:t>
            </a:r>
            <a:r>
              <a:rPr lang="en-US" sz="2000">
                <a:solidFill>
                  <a:schemeClr val="tx1"/>
                </a:solidFill>
                <a:latin typeface="Times New Roman"/>
                <a:cs typeface="Times New Roman"/>
              </a:rPr>
              <a:t> </a:t>
            </a:r>
            <a:r>
              <a:rPr lang="en-US" sz="2000" err="1">
                <a:solidFill>
                  <a:schemeClr val="tx1"/>
                </a:solidFill>
                <a:latin typeface="Times New Roman"/>
                <a:cs typeface="Times New Roman"/>
              </a:rPr>
              <a:t>hiệu</a:t>
            </a:r>
            <a:r>
              <a:rPr lang="en-US" sz="2000">
                <a:solidFill>
                  <a:schemeClr val="tx1"/>
                </a:solidFill>
                <a:latin typeface="Times New Roman"/>
                <a:cs typeface="Times New Roman"/>
              </a:rPr>
              <a:t> </a:t>
            </a:r>
            <a:r>
              <a:rPr lang="en-US" sz="2000" err="1">
                <a:solidFill>
                  <a:schemeClr val="tx1"/>
                </a:solidFill>
                <a:latin typeface="Times New Roman"/>
                <a:cs typeface="Times New Roman"/>
              </a:rPr>
              <a:t>là</a:t>
            </a:r>
            <a:r>
              <a:rPr lang="en-US" sz="2000">
                <a:solidFill>
                  <a:schemeClr val="tx1"/>
                </a:solidFill>
                <a:latin typeface="Times New Roman"/>
                <a:cs typeface="Times New Roman"/>
              </a:rPr>
              <a:t> </a:t>
            </a:r>
            <a:r>
              <a:rPr lang="en-US" sz="2000" err="1">
                <a:solidFill>
                  <a:schemeClr val="tx1"/>
                </a:solidFill>
                <a:latin typeface="Times New Roman"/>
                <a:cs typeface="Times New Roman"/>
              </a:rPr>
              <a:t>Wt</a:t>
            </a:r>
            <a:r>
              <a:rPr lang="en-US" sz="2000">
                <a:solidFill>
                  <a:schemeClr val="tx1"/>
                </a:solidFill>
                <a:latin typeface="Times New Roman"/>
                <a:cs typeface="Times New Roman"/>
              </a:rPr>
              <a:t> bao </a:t>
            </a:r>
            <a:r>
              <a:rPr lang="en-US" sz="2000" err="1">
                <a:solidFill>
                  <a:schemeClr val="tx1"/>
                </a:solidFill>
                <a:latin typeface="Times New Roman"/>
                <a:cs typeface="Times New Roman"/>
              </a:rPr>
              <a:t>gồm</a:t>
            </a:r>
            <a:r>
              <a:rPr lang="en-US" sz="2000">
                <a:solidFill>
                  <a:schemeClr val="tx1"/>
                </a:solidFill>
                <a:latin typeface="Times New Roman"/>
                <a:cs typeface="Times New Roman"/>
              </a:rPr>
              <a:t> </a:t>
            </a:r>
            <a:r>
              <a:rPr lang="en-US" sz="2000" err="1">
                <a:solidFill>
                  <a:schemeClr val="tx1"/>
                </a:solidFill>
                <a:latin typeface="Times New Roman"/>
                <a:cs typeface="Times New Roman"/>
              </a:rPr>
              <a:t>một</a:t>
            </a:r>
            <a:r>
              <a:rPr lang="en-US" sz="2000">
                <a:solidFill>
                  <a:schemeClr val="tx1"/>
                </a:solidFill>
                <a:latin typeface="Times New Roman"/>
                <a:cs typeface="Times New Roman"/>
              </a:rPr>
              <a:t> </a:t>
            </a:r>
            <a:r>
              <a:rPr lang="en-US" sz="2000" err="1">
                <a:solidFill>
                  <a:schemeClr val="tx1"/>
                </a:solidFill>
                <a:latin typeface="Times New Roman"/>
                <a:cs typeface="Times New Roman"/>
              </a:rPr>
              <a:t>phép</a:t>
            </a:r>
            <a:r>
              <a:rPr lang="en-US" sz="2000">
                <a:solidFill>
                  <a:schemeClr val="tx1"/>
                </a:solidFill>
                <a:latin typeface="Times New Roman"/>
                <a:cs typeface="Times New Roman"/>
              </a:rPr>
              <a:t> </a:t>
            </a:r>
            <a:r>
              <a:rPr lang="en-US" sz="2000" err="1">
                <a:solidFill>
                  <a:schemeClr val="tx1"/>
                </a:solidFill>
                <a:latin typeface="Times New Roman"/>
                <a:cs typeface="Times New Roman"/>
              </a:rPr>
              <a:t>tịnh</a:t>
            </a:r>
            <a:r>
              <a:rPr lang="en-US" sz="2000">
                <a:solidFill>
                  <a:schemeClr val="tx1"/>
                </a:solidFill>
                <a:latin typeface="Times New Roman"/>
                <a:cs typeface="Times New Roman"/>
              </a:rPr>
              <a:t> </a:t>
            </a:r>
            <a:r>
              <a:rPr lang="en-US" sz="2000" err="1">
                <a:solidFill>
                  <a:schemeClr val="tx1"/>
                </a:solidFill>
                <a:latin typeface="Times New Roman"/>
                <a:cs typeface="Times New Roman"/>
              </a:rPr>
              <a:t>tiến</a:t>
            </a:r>
            <a:r>
              <a:rPr lang="en-US" sz="2000">
                <a:solidFill>
                  <a:schemeClr val="tx1"/>
                </a:solidFill>
                <a:latin typeface="Times New Roman"/>
                <a:cs typeface="Times New Roman"/>
              </a:rPr>
              <a:t> T </a:t>
            </a:r>
            <a:r>
              <a:rPr lang="en-US" sz="2000" err="1">
                <a:solidFill>
                  <a:schemeClr val="tx1"/>
                </a:solidFill>
                <a:latin typeface="Times New Roman"/>
                <a:cs typeface="Times New Roman"/>
              </a:rPr>
              <a:t>và</a:t>
            </a:r>
            <a:r>
              <a:rPr lang="en-US" sz="2000">
                <a:solidFill>
                  <a:schemeClr val="tx1"/>
                </a:solidFill>
                <a:latin typeface="Times New Roman"/>
                <a:cs typeface="Times New Roman"/>
              </a:rPr>
              <a:t> </a:t>
            </a:r>
            <a:r>
              <a:rPr lang="en-US" sz="2000" err="1">
                <a:solidFill>
                  <a:schemeClr val="tx1"/>
                </a:solidFill>
                <a:latin typeface="Times New Roman"/>
                <a:cs typeface="Times New Roman"/>
              </a:rPr>
              <a:t>một</a:t>
            </a:r>
            <a:r>
              <a:rPr lang="en-US" sz="2000">
                <a:solidFill>
                  <a:schemeClr val="tx1"/>
                </a:solidFill>
                <a:latin typeface="Times New Roman"/>
                <a:cs typeface="Times New Roman"/>
              </a:rPr>
              <a:t> </a:t>
            </a:r>
            <a:r>
              <a:rPr lang="en-US" sz="2000" err="1">
                <a:solidFill>
                  <a:schemeClr val="tx1"/>
                </a:solidFill>
                <a:latin typeface="Times New Roman"/>
                <a:cs typeface="Times New Roman"/>
              </a:rPr>
              <a:t>phép</a:t>
            </a:r>
            <a:r>
              <a:rPr lang="en-US" sz="2000">
                <a:solidFill>
                  <a:schemeClr val="tx1"/>
                </a:solidFill>
                <a:latin typeface="Times New Roman"/>
                <a:cs typeface="Times New Roman"/>
              </a:rPr>
              <a:t> </a:t>
            </a:r>
            <a:r>
              <a:rPr lang="en-US" sz="2000" err="1">
                <a:solidFill>
                  <a:schemeClr val="tx1"/>
                </a:solidFill>
                <a:latin typeface="Times New Roman"/>
                <a:cs typeface="Times New Roman"/>
              </a:rPr>
              <a:t>xoay</a:t>
            </a:r>
            <a:r>
              <a:rPr lang="en-US" sz="2000">
                <a:solidFill>
                  <a:schemeClr val="tx1"/>
                </a:solidFill>
                <a:latin typeface="Times New Roman"/>
                <a:cs typeface="Times New Roman"/>
              </a:rPr>
              <a:t> R</a:t>
            </a:r>
            <a:endParaRPr lang="en-US" sz="2000">
              <a:solidFill>
                <a:schemeClr val="tx1"/>
              </a:solidFill>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7599297" y="1388330"/>
            <a:ext cx="4347444" cy="286084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en-US" sz="2000" dirty="0">
                <a:solidFill>
                  <a:schemeClr val="tx1"/>
                </a:solidFill>
                <a:latin typeface="Times New Roman"/>
                <a:cs typeface="Times New Roman"/>
              </a:rPr>
              <a:t>Hai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rt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rt’ robot </a:t>
            </a:r>
            <a:r>
              <a:rPr lang="en-US" sz="2000" dirty="0" err="1">
                <a:solidFill>
                  <a:schemeClr val="tx1"/>
                </a:solidFill>
                <a:latin typeface="Times New Roman"/>
                <a:cs typeface="Times New Roman"/>
              </a:rPr>
              <a:t>cùng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quan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sát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cùng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một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trong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môi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trường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thực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tế</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gọi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tương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ứng</a:t>
            </a:r>
            <a:r>
              <a:rPr lang="en-US" sz="2000" dirty="0">
                <a:solidFill>
                  <a:schemeClr val="tx1"/>
                </a:solidFill>
                <a:latin typeface="Times New Roman"/>
                <a:cs typeface="Times New Roman"/>
              </a:rPr>
              <a:t>), do </a:t>
            </a:r>
            <a:r>
              <a:rPr lang="en-US" sz="2000" dirty="0" err="1">
                <a:solidFill>
                  <a:schemeClr val="tx1"/>
                </a:solidFill>
                <a:latin typeface="Times New Roman"/>
                <a:cs typeface="Times New Roman"/>
              </a:rPr>
              <a:t>sự</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khác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nhau</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về</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quan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sát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phép</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chiếu</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mà</a:t>
            </a:r>
            <a:r>
              <a:rPr lang="en-US" sz="2000" dirty="0">
                <a:solidFill>
                  <a:schemeClr val="tx1"/>
                </a:solidFill>
                <a:latin typeface="Times New Roman"/>
                <a:cs typeface="Times New Roman"/>
              </a:rPr>
              <a:t> ta </a:t>
            </a:r>
            <a:r>
              <a:rPr lang="en-US" sz="2000" dirty="0" err="1">
                <a:solidFill>
                  <a:schemeClr val="tx1"/>
                </a:solidFill>
                <a:latin typeface="Times New Roman"/>
                <a:cs typeface="Times New Roman"/>
              </a:rPr>
              <a:t>chỉ</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biết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đó</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có</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(u, v) </a:t>
            </a:r>
            <a:r>
              <a:rPr lang="en-US" sz="2000" dirty="0" err="1">
                <a:solidFill>
                  <a:schemeClr val="tx1"/>
                </a:solidFill>
                <a:latin typeface="Times New Roman"/>
                <a:cs typeface="Times New Roman"/>
              </a:rPr>
              <a:t>trong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ảnh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rt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(u’, v’) </a:t>
            </a:r>
            <a:r>
              <a:rPr lang="en-US" sz="2000" dirty="0" err="1">
                <a:solidFill>
                  <a:schemeClr val="tx1"/>
                </a:solidFill>
                <a:latin typeface="Times New Roman"/>
                <a:cs typeface="Times New Roman"/>
              </a:rPr>
              <a:t>trong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ảnh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rt’</a:t>
            </a:r>
            <a:endParaRPr lang="en-US" sz="2000" dirty="0">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5237826" y="745753"/>
            <a:ext cx="2377130" cy="210434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flipV="1">
            <a:off x="5243793" y="2430857"/>
            <a:ext cx="2363159" cy="4278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CB1ED8EB-708D-0CC7-391B-6F6458AB1B19}"/>
              </a:ext>
            </a:extLst>
          </p:cNvPr>
          <p:cNvCxnSpPr>
            <a:cxnSpLocks/>
          </p:cNvCxnSpPr>
          <p:nvPr/>
        </p:nvCxnSpPr>
        <p:spPr>
          <a:xfrm>
            <a:off x="5257616" y="2856069"/>
            <a:ext cx="2332160" cy="21567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44D761DE-BA1E-6BB7-F968-F2FF9A619AD6}"/>
              </a:ext>
            </a:extLst>
          </p:cNvPr>
          <p:cNvSpPr/>
          <p:nvPr/>
        </p:nvSpPr>
        <p:spPr>
          <a:xfrm>
            <a:off x="7599294" y="4386847"/>
            <a:ext cx="4347444" cy="1198301"/>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quan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sát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cùng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một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không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thay</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đổi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trong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không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gian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chiều</a:t>
            </a:r>
            <a:r>
              <a:rPr lang="en-US" sz="2000" dirty="0">
                <a:solidFill>
                  <a:schemeClr val="tx1"/>
                </a:solidFill>
                <a:latin typeface="Times New Roman"/>
                <a:cs typeface="Times New Roman"/>
              </a:rPr>
              <a:t> w</a:t>
            </a:r>
            <a:r>
              <a:rPr lang="en-US" sz="2000" baseline="-25000" dirty="0">
                <a:solidFill>
                  <a:schemeClr val="tx1"/>
                </a:solidFill>
                <a:latin typeface="Times New Roman"/>
                <a:cs typeface="Times New Roman"/>
              </a:rPr>
              <a:t>p</a:t>
            </a:r>
            <a:r>
              <a:rPr lang="en-US" sz="2000" dirty="0">
                <a:solidFill>
                  <a:schemeClr val="tx1"/>
                </a:solidFill>
                <a:latin typeface="Times New Roman"/>
                <a:cs typeface="Times New Roman"/>
              </a:rPr>
              <a:t> (x, y, z)</a:t>
            </a:r>
            <a:endParaRPr lang="en-US" sz="2000" dirty="0">
              <a:solidFill>
                <a:schemeClr val="tx1"/>
              </a:solidFill>
            </a:endParaRPr>
          </a:p>
        </p:txBody>
      </p:sp>
      <p:cxnSp>
        <p:nvCxnSpPr>
          <p:cNvPr id="9" name="Straight Arrow Connector 8">
            <a:extLst>
              <a:ext uri="{FF2B5EF4-FFF2-40B4-BE49-F238E27FC236}">
                <a16:creationId xmlns:a16="http://schemas.microsoft.com/office/drawing/2014/main" id="{42FA2C63-0663-5272-4761-6952F6CC24E5}"/>
              </a:ext>
            </a:extLst>
          </p:cNvPr>
          <p:cNvCxnSpPr>
            <a:cxnSpLocks/>
          </p:cNvCxnSpPr>
          <p:nvPr/>
        </p:nvCxnSpPr>
        <p:spPr>
          <a:xfrm flipV="1">
            <a:off x="2111602" y="5898304"/>
            <a:ext cx="511278" cy="5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7359AB3-C0B4-D489-E4DD-307F027ECED9}"/>
              </a:ext>
            </a:extLst>
          </p:cNvPr>
          <p:cNvSpPr txBox="1"/>
          <p:nvPr/>
        </p:nvSpPr>
        <p:spPr>
          <a:xfrm>
            <a:off x="2629889" y="5700155"/>
            <a:ext cx="906730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cs typeface="Times New Roman"/>
              </a:rPr>
              <a:t>Nhiệm</a:t>
            </a:r>
            <a:r>
              <a:rPr lang="en-US" sz="2000" dirty="0">
                <a:latin typeface="Times New Roman"/>
                <a:cs typeface="Times New Roman"/>
              </a:rPr>
              <a:t> </a:t>
            </a:r>
            <a:r>
              <a:rPr lang="en-US" sz="2000" dirty="0" err="1">
                <a:latin typeface="Times New Roman"/>
                <a:cs typeface="Times New Roman"/>
              </a:rPr>
              <a:t>vụ</a:t>
            </a:r>
            <a:r>
              <a:rPr lang="en-US" sz="2000" dirty="0">
                <a:latin typeface="Times New Roman"/>
                <a:cs typeface="Times New Roman"/>
              </a:rPr>
              <a:t> </a:t>
            </a:r>
            <a:r>
              <a:rPr lang="en-US" sz="2000" dirty="0" err="1">
                <a:latin typeface="Times New Roman"/>
                <a:cs typeface="Times New Roman"/>
              </a:rPr>
              <a:t>của</a:t>
            </a:r>
            <a:r>
              <a:rPr lang="en-US" sz="2000" dirty="0">
                <a:latin typeface="Times New Roman"/>
                <a:cs typeface="Times New Roman"/>
              </a:rPr>
              <a:t> </a:t>
            </a:r>
            <a:r>
              <a:rPr lang="en-US" sz="2000" dirty="0" err="1">
                <a:latin typeface="Times New Roman"/>
                <a:cs typeface="Times New Roman"/>
              </a:rPr>
              <a:t>thuật</a:t>
            </a:r>
            <a:r>
              <a:rPr lang="en-US" sz="2000" dirty="0">
                <a:latin typeface="Times New Roman"/>
                <a:cs typeface="Times New Roman"/>
              </a:rPr>
              <a:t> </a:t>
            </a:r>
            <a:r>
              <a:rPr lang="en-US" sz="2000" dirty="0" err="1">
                <a:latin typeface="Times New Roman"/>
                <a:cs typeface="Times New Roman"/>
              </a:rPr>
              <a:t>toán</a:t>
            </a:r>
            <a:r>
              <a:rPr lang="en-US" sz="2000" dirty="0">
                <a:latin typeface="Times New Roman"/>
                <a:cs typeface="Times New Roman"/>
              </a:rPr>
              <a:t> </a:t>
            </a:r>
            <a:r>
              <a:rPr lang="en-US" sz="2000" dirty="0" err="1">
                <a:latin typeface="Times New Roman"/>
                <a:cs typeface="Times New Roman"/>
              </a:rPr>
              <a:t>ước</a:t>
            </a:r>
            <a:r>
              <a:rPr lang="en-US" sz="2000" dirty="0">
                <a:latin typeface="Times New Roman"/>
                <a:cs typeface="Times New Roman"/>
              </a:rPr>
              <a:t> </a:t>
            </a:r>
            <a:r>
              <a:rPr lang="en-US" sz="2000" dirty="0" err="1">
                <a:latin typeface="Times New Roman"/>
                <a:cs typeface="Times New Roman"/>
              </a:rPr>
              <a:t>lượng</a:t>
            </a:r>
            <a:r>
              <a:rPr lang="en-US" sz="2000" dirty="0">
                <a:latin typeface="Times New Roman"/>
                <a:cs typeface="Times New Roman"/>
              </a:rPr>
              <a:t> </a:t>
            </a:r>
            <a:r>
              <a:rPr lang="en-US" sz="2000" dirty="0" err="1">
                <a:latin typeface="Times New Roman"/>
                <a:cs typeface="Times New Roman"/>
              </a:rPr>
              <a:t>chuyển</a:t>
            </a:r>
            <a:r>
              <a:rPr lang="en-US" sz="2000" dirty="0">
                <a:latin typeface="Times New Roman"/>
                <a:cs typeface="Times New Roman"/>
              </a:rPr>
              <a:t> </a:t>
            </a:r>
            <a:r>
              <a:rPr lang="en-US" sz="2000" dirty="0" err="1">
                <a:latin typeface="Times New Roman"/>
                <a:cs typeface="Times New Roman"/>
              </a:rPr>
              <a:t>động</a:t>
            </a:r>
            <a:r>
              <a:rPr lang="en-US" sz="2000" dirty="0">
                <a:latin typeface="Times New Roman"/>
                <a:cs typeface="Times New Roman"/>
              </a:rPr>
              <a:t> </a:t>
            </a:r>
            <a:r>
              <a:rPr lang="en-US" sz="2000" dirty="0" err="1">
                <a:latin typeface="Times New Roman"/>
                <a:cs typeface="Times New Roman"/>
              </a:rPr>
              <a:t>là</a:t>
            </a:r>
            <a:r>
              <a:rPr lang="en-US" sz="2000" dirty="0">
                <a:latin typeface="Times New Roman"/>
                <a:cs typeface="Times New Roman"/>
              </a:rPr>
              <a:t> </a:t>
            </a:r>
            <a:r>
              <a:rPr lang="en-US" sz="2000" dirty="0" err="1">
                <a:latin typeface="Times New Roman"/>
                <a:cs typeface="Times New Roman"/>
              </a:rPr>
              <a:t>tìm</a:t>
            </a:r>
            <a:r>
              <a:rPr lang="en-US" sz="2000" dirty="0">
                <a:latin typeface="Times New Roman"/>
                <a:cs typeface="Times New Roman"/>
              </a:rPr>
              <a:t> </a:t>
            </a:r>
            <a:r>
              <a:rPr lang="en-US" sz="2000" dirty="0" err="1">
                <a:latin typeface="Times New Roman"/>
                <a:cs typeface="Times New Roman"/>
              </a:rPr>
              <a:t>một</a:t>
            </a:r>
            <a:r>
              <a:rPr lang="en-US" sz="2000" dirty="0">
                <a:latin typeface="Times New Roman"/>
                <a:cs typeface="Times New Roman"/>
              </a:rPr>
              <a:t> </a:t>
            </a:r>
            <a:r>
              <a:rPr lang="en-US" sz="2000" dirty="0" err="1">
                <a:latin typeface="Times New Roman"/>
                <a:cs typeface="Times New Roman"/>
              </a:rPr>
              <a:t>tập</a:t>
            </a:r>
            <a:r>
              <a:rPr lang="en-US" sz="2000" dirty="0">
                <a:latin typeface="Times New Roman"/>
                <a:cs typeface="Times New Roman"/>
              </a:rPr>
              <a:t> </a:t>
            </a:r>
            <a:r>
              <a:rPr lang="en-US" sz="2000" dirty="0" err="1">
                <a:latin typeface="Times New Roman"/>
                <a:cs typeface="Times New Roman"/>
              </a:rPr>
              <a:t>điểm</a:t>
            </a:r>
            <a:r>
              <a:rPr lang="en-US" sz="2000" dirty="0">
                <a:latin typeface="Times New Roman"/>
                <a:cs typeface="Times New Roman"/>
              </a:rPr>
              <a:t> </a:t>
            </a:r>
            <a:r>
              <a:rPr lang="en-US" sz="2000" dirty="0" err="1">
                <a:latin typeface="Times New Roman"/>
                <a:cs typeface="Times New Roman"/>
              </a:rPr>
              <a:t>tương</a:t>
            </a:r>
            <a:r>
              <a:rPr lang="en-US" sz="2000" dirty="0">
                <a:latin typeface="Times New Roman"/>
                <a:cs typeface="Times New Roman"/>
              </a:rPr>
              <a:t> </a:t>
            </a:r>
            <a:r>
              <a:rPr lang="en-US" sz="2000" dirty="0" err="1">
                <a:latin typeface="Times New Roman"/>
                <a:cs typeface="Times New Roman"/>
              </a:rPr>
              <a:t>ứng</a:t>
            </a:r>
            <a:r>
              <a:rPr lang="en-US" sz="2000" dirty="0">
                <a:latin typeface="Times New Roman"/>
                <a:cs typeface="Times New Roman"/>
              </a:rPr>
              <a:t> </a:t>
            </a:r>
            <a:r>
              <a:rPr lang="en-US" sz="2000" dirty="0" err="1">
                <a:latin typeface="Times New Roman"/>
                <a:cs typeface="Times New Roman"/>
              </a:rPr>
              <a:t>và</a:t>
            </a:r>
            <a:r>
              <a:rPr lang="en-US" sz="2000" dirty="0">
                <a:latin typeface="Times New Roman"/>
                <a:cs typeface="Times New Roman"/>
              </a:rPr>
              <a:t> </a:t>
            </a:r>
            <a:r>
              <a:rPr lang="en-US" sz="2000" dirty="0" err="1">
                <a:latin typeface="Times New Roman"/>
                <a:cs typeface="Times New Roman"/>
              </a:rPr>
              <a:t>vị</a:t>
            </a:r>
            <a:r>
              <a:rPr lang="en-US" sz="2000" dirty="0">
                <a:latin typeface="Times New Roman"/>
                <a:cs typeface="Times New Roman"/>
              </a:rPr>
              <a:t> </a:t>
            </a:r>
            <a:r>
              <a:rPr lang="en-US" sz="2000" dirty="0" err="1">
                <a:latin typeface="Times New Roman"/>
                <a:cs typeface="Times New Roman"/>
              </a:rPr>
              <a:t>trí</a:t>
            </a:r>
            <a:r>
              <a:rPr lang="en-US" sz="2000" dirty="0">
                <a:latin typeface="Times New Roman"/>
                <a:cs typeface="Times New Roman"/>
              </a:rPr>
              <a:t> </a:t>
            </a:r>
            <a:r>
              <a:rPr lang="en-US" sz="2000" dirty="0" err="1">
                <a:latin typeface="Times New Roman"/>
                <a:cs typeface="Times New Roman"/>
              </a:rPr>
              <a:t>ba</a:t>
            </a:r>
            <a:r>
              <a:rPr lang="en-US" sz="2000" dirty="0">
                <a:latin typeface="Times New Roman"/>
                <a:cs typeface="Times New Roman"/>
              </a:rPr>
              <a:t> </a:t>
            </a:r>
            <a:r>
              <a:rPr lang="en-US" sz="2000" dirty="0" err="1">
                <a:latin typeface="Times New Roman"/>
                <a:cs typeface="Times New Roman"/>
              </a:rPr>
              <a:t>chiều</a:t>
            </a:r>
            <a:r>
              <a:rPr lang="en-US" sz="2000" dirty="0">
                <a:latin typeface="Times New Roman"/>
                <a:cs typeface="Times New Roman"/>
              </a:rPr>
              <a:t> </a:t>
            </a:r>
            <a:r>
              <a:rPr lang="en-US" sz="2000" dirty="0" err="1">
                <a:latin typeface="Times New Roman"/>
                <a:cs typeface="Times New Roman"/>
              </a:rPr>
              <a:t>của</a:t>
            </a:r>
            <a:r>
              <a:rPr lang="en-US" sz="2000" dirty="0">
                <a:latin typeface="Times New Roman"/>
                <a:cs typeface="Times New Roman"/>
              </a:rPr>
              <a:t> </a:t>
            </a:r>
            <a:r>
              <a:rPr lang="en-US" sz="2000" dirty="0" err="1">
                <a:latin typeface="Times New Roman"/>
                <a:cs typeface="Times New Roman"/>
              </a:rPr>
              <a:t>tập</a:t>
            </a:r>
            <a:r>
              <a:rPr lang="en-US" sz="2000" dirty="0">
                <a:latin typeface="Times New Roman"/>
                <a:cs typeface="Times New Roman"/>
              </a:rPr>
              <a:t> </a:t>
            </a:r>
            <a:r>
              <a:rPr lang="en-US" sz="2000" dirty="0" err="1">
                <a:latin typeface="Times New Roman"/>
                <a:cs typeface="Times New Roman"/>
              </a:rPr>
              <a:t>điểm</a:t>
            </a:r>
            <a:r>
              <a:rPr lang="en-US" sz="2000" dirty="0">
                <a:latin typeface="Times New Roman"/>
                <a:cs typeface="Times New Roman"/>
              </a:rPr>
              <a:t>, </a:t>
            </a:r>
            <a:r>
              <a:rPr lang="en-US" sz="2000" dirty="0" err="1">
                <a:latin typeface="Times New Roman"/>
                <a:cs typeface="Times New Roman"/>
              </a:rPr>
              <a:t>sau</a:t>
            </a:r>
            <a:r>
              <a:rPr lang="en-US" sz="2000" dirty="0">
                <a:latin typeface="Times New Roman"/>
                <a:cs typeface="Times New Roman"/>
              </a:rPr>
              <a:t> </a:t>
            </a:r>
            <a:r>
              <a:rPr lang="en-US" sz="2000" dirty="0" err="1">
                <a:latin typeface="Times New Roman"/>
                <a:cs typeface="Times New Roman"/>
              </a:rPr>
              <a:t>đó</a:t>
            </a:r>
            <a:r>
              <a:rPr lang="en-US" sz="2000" dirty="0">
                <a:latin typeface="Times New Roman"/>
                <a:cs typeface="Times New Roman"/>
              </a:rPr>
              <a:t> </a:t>
            </a:r>
            <a:r>
              <a:rPr lang="en-US" sz="2000" dirty="0" err="1">
                <a:latin typeface="Times New Roman"/>
                <a:cs typeface="Times New Roman"/>
              </a:rPr>
              <a:t>ước</a:t>
            </a:r>
            <a:r>
              <a:rPr lang="en-US" sz="2000" dirty="0">
                <a:latin typeface="Times New Roman"/>
                <a:cs typeface="Times New Roman"/>
              </a:rPr>
              <a:t> </a:t>
            </a:r>
            <a:r>
              <a:rPr lang="en-US" sz="2000" dirty="0" err="1">
                <a:latin typeface="Times New Roman"/>
                <a:cs typeface="Times New Roman"/>
              </a:rPr>
              <a:t>lượng</a:t>
            </a:r>
            <a:r>
              <a:rPr lang="en-US" sz="2000" dirty="0">
                <a:latin typeface="Times New Roman"/>
                <a:cs typeface="Times New Roman"/>
              </a:rPr>
              <a:t> </a:t>
            </a:r>
            <a:r>
              <a:rPr lang="en-US" sz="2000" dirty="0" err="1">
                <a:latin typeface="Times New Roman"/>
                <a:cs typeface="Times New Roman"/>
              </a:rPr>
              <a:t>vị</a:t>
            </a:r>
            <a:r>
              <a:rPr lang="en-US" sz="2000" dirty="0">
                <a:latin typeface="Times New Roman"/>
                <a:cs typeface="Times New Roman"/>
              </a:rPr>
              <a:t> </a:t>
            </a:r>
            <a:r>
              <a:rPr lang="en-US" sz="2000" dirty="0" err="1">
                <a:latin typeface="Times New Roman"/>
                <a:cs typeface="Times New Roman"/>
              </a:rPr>
              <a:t>trí</a:t>
            </a:r>
            <a:r>
              <a:rPr lang="en-US" sz="2000" dirty="0">
                <a:latin typeface="Times New Roman"/>
                <a:cs typeface="Times New Roman"/>
              </a:rPr>
              <a:t> (</a:t>
            </a:r>
            <a:r>
              <a:rPr lang="en-US" sz="2000" dirty="0" err="1">
                <a:latin typeface="Times New Roman"/>
                <a:cs typeface="Times New Roman"/>
              </a:rPr>
              <a:t>phép</a:t>
            </a:r>
            <a:r>
              <a:rPr lang="en-US" sz="2000" dirty="0">
                <a:latin typeface="Times New Roman"/>
                <a:cs typeface="Times New Roman"/>
              </a:rPr>
              <a:t> </a:t>
            </a:r>
            <a:r>
              <a:rPr lang="en-US" sz="2000" dirty="0" err="1">
                <a:latin typeface="Times New Roman"/>
                <a:cs typeface="Times New Roman"/>
              </a:rPr>
              <a:t>tịnh</a:t>
            </a:r>
            <a:r>
              <a:rPr lang="en-US" sz="2000" dirty="0">
                <a:latin typeface="Times New Roman"/>
                <a:cs typeface="Times New Roman"/>
              </a:rPr>
              <a:t> </a:t>
            </a:r>
            <a:r>
              <a:rPr lang="en-US" sz="2000" dirty="0" err="1">
                <a:latin typeface="Times New Roman"/>
                <a:cs typeface="Times New Roman"/>
              </a:rPr>
              <a:t>tiến</a:t>
            </a:r>
            <a:r>
              <a:rPr lang="en-US" sz="2000" dirty="0">
                <a:latin typeface="Times New Roman"/>
                <a:cs typeface="Times New Roman"/>
              </a:rPr>
              <a:t> T) </a:t>
            </a:r>
            <a:r>
              <a:rPr lang="en-US" sz="2000" dirty="0" err="1">
                <a:latin typeface="Times New Roman"/>
                <a:cs typeface="Times New Roman"/>
              </a:rPr>
              <a:t>và</a:t>
            </a:r>
            <a:r>
              <a:rPr lang="en-US" sz="2000" dirty="0">
                <a:latin typeface="Times New Roman"/>
                <a:cs typeface="Times New Roman"/>
              </a:rPr>
              <a:t> </a:t>
            </a:r>
            <a:r>
              <a:rPr lang="en-US" sz="2000" dirty="0" err="1">
                <a:latin typeface="Times New Roman"/>
                <a:cs typeface="Times New Roman"/>
              </a:rPr>
              <a:t>hướng</a:t>
            </a:r>
            <a:r>
              <a:rPr lang="en-US" sz="2000" dirty="0">
                <a:latin typeface="Times New Roman"/>
                <a:cs typeface="Times New Roman"/>
              </a:rPr>
              <a:t> (</a:t>
            </a:r>
            <a:r>
              <a:rPr lang="en-US" sz="2000" dirty="0" err="1">
                <a:latin typeface="Times New Roman"/>
                <a:cs typeface="Times New Roman"/>
              </a:rPr>
              <a:t>phép</a:t>
            </a:r>
            <a:r>
              <a:rPr lang="en-US" sz="2000" dirty="0">
                <a:latin typeface="Times New Roman"/>
                <a:cs typeface="Times New Roman"/>
              </a:rPr>
              <a:t> </a:t>
            </a:r>
            <a:r>
              <a:rPr lang="en-US" sz="2000" dirty="0" err="1">
                <a:latin typeface="Times New Roman"/>
                <a:cs typeface="Times New Roman"/>
              </a:rPr>
              <a:t>xoay</a:t>
            </a:r>
            <a:r>
              <a:rPr lang="en-US" sz="2000" dirty="0">
                <a:latin typeface="Times New Roman"/>
                <a:cs typeface="Times New Roman"/>
              </a:rPr>
              <a:t> R) </a:t>
            </a:r>
            <a:r>
              <a:rPr lang="en-US" sz="2000" dirty="0" err="1">
                <a:latin typeface="Times New Roman"/>
                <a:cs typeface="Times New Roman"/>
              </a:rPr>
              <a:t>thể</a:t>
            </a:r>
            <a:r>
              <a:rPr lang="en-US" sz="2000" dirty="0">
                <a:latin typeface="Times New Roman"/>
                <a:cs typeface="Times New Roman"/>
              </a:rPr>
              <a:t> </a:t>
            </a:r>
            <a:r>
              <a:rPr lang="en-US" sz="2000" dirty="0" err="1">
                <a:latin typeface="Times New Roman"/>
                <a:cs typeface="Times New Roman"/>
              </a:rPr>
              <a:t>hiện</a:t>
            </a:r>
            <a:r>
              <a:rPr lang="en-US" sz="2000" dirty="0">
                <a:latin typeface="Times New Roman"/>
                <a:cs typeface="Times New Roman"/>
              </a:rPr>
              <a:t> </a:t>
            </a:r>
            <a:r>
              <a:rPr lang="en-US" sz="2000" dirty="0" err="1">
                <a:latin typeface="Times New Roman"/>
                <a:cs typeface="Times New Roman"/>
              </a:rPr>
              <a:t>chuyển</a:t>
            </a:r>
            <a:r>
              <a:rPr lang="en-US" sz="2000" dirty="0">
                <a:latin typeface="Times New Roman"/>
                <a:cs typeface="Times New Roman"/>
              </a:rPr>
              <a:t> </a:t>
            </a:r>
            <a:r>
              <a:rPr lang="en-US" sz="2000" dirty="0" err="1">
                <a:latin typeface="Times New Roman"/>
                <a:cs typeface="Times New Roman"/>
              </a:rPr>
              <a:t>động</a:t>
            </a:r>
            <a:r>
              <a:rPr lang="en-US" sz="2000" dirty="0">
                <a:latin typeface="Times New Roman"/>
                <a:cs typeface="Times New Roman"/>
              </a:rPr>
              <a:t> </a:t>
            </a:r>
            <a:r>
              <a:rPr lang="en-US" sz="2000" dirty="0" err="1">
                <a:latin typeface="Times New Roman"/>
                <a:cs typeface="Times New Roman"/>
              </a:rPr>
              <a:t>đến</a:t>
            </a:r>
            <a:r>
              <a:rPr lang="en-US" sz="2000" dirty="0">
                <a:latin typeface="Times New Roman"/>
                <a:cs typeface="Times New Roman"/>
              </a:rPr>
              <a:t> rt </a:t>
            </a:r>
            <a:r>
              <a:rPr lang="en-US" sz="2000" dirty="0" err="1">
                <a:latin typeface="Times New Roman"/>
                <a:cs typeface="Times New Roman"/>
              </a:rPr>
              <a:t>của</a:t>
            </a:r>
            <a:r>
              <a:rPr lang="en-US" sz="2000" dirty="0">
                <a:latin typeface="Times New Roman"/>
                <a:cs typeface="Times New Roman"/>
              </a:rPr>
              <a:t> robot </a:t>
            </a:r>
            <a:r>
              <a:rPr lang="en-US" sz="2000" dirty="0" err="1">
                <a:latin typeface="Times New Roman"/>
                <a:cs typeface="Times New Roman"/>
              </a:rPr>
              <a:t>theo</a:t>
            </a:r>
            <a:r>
              <a:rPr lang="en-US" sz="2000" dirty="0">
                <a:latin typeface="Times New Roman"/>
                <a:cs typeface="Times New Roman"/>
              </a:rPr>
              <a:t> </a:t>
            </a:r>
            <a:r>
              <a:rPr lang="en-US" sz="2000" dirty="0" err="1">
                <a:latin typeface="Times New Roman"/>
                <a:cs typeface="Times New Roman"/>
              </a:rPr>
              <a:t>hệ</a:t>
            </a:r>
            <a:r>
              <a:rPr lang="en-US" sz="2000" dirty="0">
                <a:latin typeface="Times New Roman"/>
                <a:cs typeface="Times New Roman"/>
              </a:rPr>
              <a:t> </a:t>
            </a:r>
            <a:r>
              <a:rPr lang="en-US" sz="2000" dirty="0" err="1">
                <a:latin typeface="Times New Roman"/>
                <a:cs typeface="Times New Roman"/>
              </a:rPr>
              <a:t>tọa</a:t>
            </a:r>
            <a:r>
              <a:rPr lang="en-US" sz="2000" dirty="0">
                <a:latin typeface="Times New Roman"/>
                <a:cs typeface="Times New Roman"/>
              </a:rPr>
              <a:t> </a:t>
            </a:r>
            <a:r>
              <a:rPr lang="en-US" sz="2000" dirty="0" err="1">
                <a:latin typeface="Times New Roman"/>
                <a:cs typeface="Times New Roman"/>
              </a:rPr>
              <a:t>độ</a:t>
            </a:r>
            <a:r>
              <a:rPr lang="en-US" sz="2000" dirty="0">
                <a:latin typeface="Times New Roman"/>
                <a:cs typeface="Times New Roman"/>
              </a:rPr>
              <a:t> </a:t>
            </a:r>
            <a:r>
              <a:rPr lang="en-US" sz="2000" dirty="0" err="1">
                <a:latin typeface="Times New Roman"/>
                <a:cs typeface="Times New Roman"/>
              </a:rPr>
              <a:t>thế</a:t>
            </a:r>
            <a:r>
              <a:rPr lang="en-US" sz="2000" dirty="0">
                <a:latin typeface="Times New Roman"/>
                <a:cs typeface="Times New Roman"/>
              </a:rPr>
              <a:t> </a:t>
            </a:r>
            <a:r>
              <a:rPr lang="en-US" sz="2000" dirty="0" err="1">
                <a:latin typeface="Times New Roman"/>
                <a:cs typeface="Times New Roman"/>
              </a:rPr>
              <a:t>giới</a:t>
            </a:r>
            <a:r>
              <a:rPr lang="en-US" sz="2000" dirty="0">
                <a:latin typeface="Times New Roman"/>
                <a:cs typeface="Times New Roman"/>
              </a:rPr>
              <a:t> (WCS)</a:t>
            </a:r>
            <a:endParaRPr lang="en-US" sz="2000">
              <a:latin typeface="Times New Roman"/>
              <a:cs typeface="Times New Roman"/>
            </a:endParaRPr>
          </a:p>
        </p:txBody>
      </p:sp>
    </p:spTree>
    <p:extLst>
      <p:ext uri="{BB962C8B-B14F-4D97-AF65-F5344CB8AC3E}">
        <p14:creationId xmlns:p14="http://schemas.microsoft.com/office/powerpoint/2010/main" val="33816722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4512C-829D-473F-AAEE-741986E21530}"/>
              </a:ext>
            </a:extLst>
          </p:cNvPr>
          <p:cNvSpPr txBox="1"/>
          <p:nvPr/>
        </p:nvSpPr>
        <p:spPr>
          <a:xfrm>
            <a:off x="2042138" y="4759929"/>
            <a:ext cx="8772071" cy="156966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just"/>
            <a:r>
              <a:rPr lang="en-US" sz="2400" dirty="0">
                <a:latin typeface="Times New Roman"/>
                <a:cs typeface="Times New Roman"/>
              </a:rPr>
              <a:t>Hình </a:t>
            </a:r>
            <a:r>
              <a:rPr lang="en-US" sz="2400" dirty="0" err="1">
                <a:latin typeface="Times New Roman"/>
                <a:cs typeface="Times New Roman"/>
              </a:rPr>
              <a:t>minh</a:t>
            </a:r>
            <a:r>
              <a:rPr lang="en-US" sz="2400" dirty="0">
                <a:latin typeface="Times New Roman"/>
                <a:cs typeface="Times New Roman"/>
              </a:rPr>
              <a:t> </a:t>
            </a:r>
            <a:r>
              <a:rPr lang="en-US" sz="2400" dirty="0" err="1">
                <a:latin typeface="Times New Roman"/>
                <a:cs typeface="Times New Roman"/>
              </a:rPr>
              <a:t>họa</a:t>
            </a:r>
            <a:r>
              <a:rPr lang="en-US" sz="2400" dirty="0">
                <a:latin typeface="Times New Roman"/>
                <a:cs typeface="Times New Roman"/>
              </a:rPr>
              <a:t> </a:t>
            </a:r>
            <a:r>
              <a:rPr lang="en-US" sz="2400" dirty="0" err="1">
                <a:latin typeface="Times New Roman"/>
                <a:cs typeface="Times New Roman"/>
              </a:rPr>
              <a:t>cho</a:t>
            </a:r>
            <a:r>
              <a:rPr lang="en-US" sz="2400" dirty="0">
                <a:latin typeface="Times New Roman"/>
                <a:cs typeface="Times New Roman"/>
              </a:rPr>
              <a:t> </a:t>
            </a:r>
            <a:r>
              <a:rPr lang="en-US" sz="2400" dirty="0" err="1">
                <a:latin typeface="Times New Roman"/>
                <a:cs typeface="Times New Roman"/>
              </a:rPr>
              <a:t>bài</a:t>
            </a:r>
            <a:r>
              <a:rPr lang="en-US" sz="2400" dirty="0">
                <a:latin typeface="Times New Roman"/>
                <a:cs typeface="Times New Roman"/>
              </a:rPr>
              <a:t> </a:t>
            </a:r>
            <a:r>
              <a:rPr lang="en-US" sz="2400" dirty="0" err="1">
                <a:latin typeface="Times New Roman"/>
                <a:cs typeface="Times New Roman"/>
              </a:rPr>
              <a:t>toán</a:t>
            </a:r>
            <a:r>
              <a:rPr lang="en-US" sz="2400" dirty="0">
                <a:latin typeface="Times New Roman"/>
                <a:cs typeface="Times New Roman"/>
              </a:rPr>
              <a:t> </a:t>
            </a:r>
            <a:r>
              <a:rPr lang="en-US" sz="2400" dirty="0" err="1">
                <a:latin typeface="Times New Roman"/>
                <a:cs typeface="Times New Roman"/>
              </a:rPr>
              <a:t>ước</a:t>
            </a:r>
            <a:r>
              <a:rPr lang="en-US" sz="2400" dirty="0">
                <a:latin typeface="Times New Roman"/>
                <a:cs typeface="Times New Roman"/>
              </a:rPr>
              <a:t> </a:t>
            </a:r>
            <a:r>
              <a:rPr lang="en-US" sz="2400" dirty="0" err="1">
                <a:latin typeface="Times New Roman"/>
                <a:cs typeface="Times New Roman"/>
              </a:rPr>
              <a:t>lượng</a:t>
            </a:r>
            <a:r>
              <a:rPr lang="en-US" sz="2400" dirty="0">
                <a:latin typeface="Times New Roman"/>
                <a:cs typeface="Times New Roman"/>
              </a:rPr>
              <a:t> </a:t>
            </a:r>
            <a:r>
              <a:rPr lang="en-US" sz="2400" dirty="0" err="1">
                <a:latin typeface="Times New Roman"/>
                <a:cs typeface="Times New Roman"/>
              </a:rPr>
              <a:t>chuyển</a:t>
            </a:r>
            <a:r>
              <a:rPr lang="en-US" sz="2400" dirty="0">
                <a:latin typeface="Times New Roman"/>
                <a:cs typeface="Times New Roman"/>
              </a:rPr>
              <a:t> </a:t>
            </a:r>
            <a:r>
              <a:rPr lang="en-US" sz="2400" dirty="0" err="1">
                <a:latin typeface="Times New Roman"/>
                <a:cs typeface="Times New Roman"/>
              </a:rPr>
              <a:t>động</a:t>
            </a:r>
            <a:r>
              <a:rPr lang="en-US" sz="2400" dirty="0">
                <a:latin typeface="Times New Roman"/>
                <a:cs typeface="Times New Roman"/>
              </a:rPr>
              <a:t> </a:t>
            </a:r>
            <a:r>
              <a:rPr lang="en-US" sz="2400" dirty="0" err="1">
                <a:latin typeface="Times New Roman"/>
                <a:cs typeface="Times New Roman"/>
              </a:rPr>
              <a:t>bằng</a:t>
            </a:r>
            <a:r>
              <a:rPr lang="en-US" sz="2400" dirty="0">
                <a:latin typeface="Times New Roman"/>
                <a:cs typeface="Times New Roman"/>
              </a:rPr>
              <a:t> </a:t>
            </a:r>
            <a:r>
              <a:rPr lang="en-US" sz="2400" dirty="0" err="1">
                <a:latin typeface="Times New Roman"/>
                <a:cs typeface="Times New Roman"/>
              </a:rPr>
              <a:t>thông</a:t>
            </a:r>
            <a:r>
              <a:rPr lang="en-US" sz="2400" dirty="0">
                <a:latin typeface="Times New Roman"/>
                <a:cs typeface="Times New Roman"/>
              </a:rPr>
              <a:t> tin </a:t>
            </a:r>
            <a:r>
              <a:rPr lang="en-US" sz="2400" dirty="0" err="1">
                <a:latin typeface="Times New Roman"/>
                <a:cs typeface="Times New Roman"/>
              </a:rPr>
              <a:t>thị</a:t>
            </a:r>
            <a:r>
              <a:rPr lang="en-US" sz="2400" dirty="0">
                <a:latin typeface="Times New Roman"/>
                <a:cs typeface="Times New Roman"/>
              </a:rPr>
              <a:t> </a:t>
            </a:r>
            <a:r>
              <a:rPr lang="en-US" sz="2400" dirty="0" err="1">
                <a:latin typeface="Times New Roman"/>
                <a:cs typeface="Times New Roman"/>
              </a:rPr>
              <a:t>giác</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màu</a:t>
            </a:r>
            <a:r>
              <a:rPr lang="en-US" sz="2400" dirty="0">
                <a:latin typeface="Times New Roman"/>
                <a:cs typeface="Times New Roman"/>
              </a:rPr>
              <a:t> </a:t>
            </a:r>
            <a:r>
              <a:rPr lang="en-US" sz="2400" dirty="0" err="1">
                <a:latin typeface="Times New Roman"/>
                <a:cs typeface="Times New Roman"/>
              </a:rPr>
              <a:t>xanh</a:t>
            </a:r>
            <a:r>
              <a:rPr lang="en-US" sz="2400" dirty="0">
                <a:latin typeface="Times New Roman"/>
                <a:cs typeface="Times New Roman"/>
              </a:rPr>
              <a:t> </a:t>
            </a:r>
            <a:r>
              <a:rPr lang="en-US" sz="2400" dirty="0" err="1">
                <a:latin typeface="Times New Roman"/>
                <a:cs typeface="Times New Roman"/>
              </a:rPr>
              <a:t>là</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trong</a:t>
            </a:r>
            <a:r>
              <a:rPr lang="en-US" sz="2400" dirty="0">
                <a:latin typeface="Times New Roman"/>
                <a:cs typeface="Times New Roman"/>
              </a:rPr>
              <a:t> </a:t>
            </a:r>
            <a:r>
              <a:rPr lang="en-US" sz="2400" dirty="0" err="1">
                <a:latin typeface="Times New Roman"/>
                <a:cs typeface="Times New Roman"/>
              </a:rPr>
              <a:t>không</a:t>
            </a:r>
            <a:r>
              <a:rPr lang="en-US" sz="2400" dirty="0">
                <a:latin typeface="Times New Roman"/>
                <a:cs typeface="Times New Roman"/>
              </a:rPr>
              <a:t> </a:t>
            </a:r>
            <a:r>
              <a:rPr lang="en-US" sz="2400" dirty="0" err="1">
                <a:latin typeface="Times New Roman"/>
                <a:cs typeface="Times New Roman"/>
              </a:rPr>
              <a:t>gian</a:t>
            </a:r>
            <a:r>
              <a:rPr lang="en-US" sz="2400" dirty="0">
                <a:latin typeface="Times New Roman"/>
                <a:cs typeface="Times New Roman"/>
              </a:rPr>
              <a:t> </a:t>
            </a:r>
            <a:r>
              <a:rPr lang="en-US" sz="2400" dirty="0" err="1">
                <a:latin typeface="Times New Roman"/>
                <a:cs typeface="Times New Roman"/>
              </a:rPr>
              <a:t>ba</a:t>
            </a:r>
            <a:r>
              <a:rPr lang="en-US" sz="2400" dirty="0">
                <a:latin typeface="Times New Roman"/>
                <a:cs typeface="Times New Roman"/>
              </a:rPr>
              <a:t> </a:t>
            </a:r>
            <a:r>
              <a:rPr lang="en-US" sz="2400" dirty="0" err="1">
                <a:latin typeface="Times New Roman"/>
                <a:cs typeface="Times New Roman"/>
              </a:rPr>
              <a:t>chiều</a:t>
            </a:r>
            <a:r>
              <a:rPr lang="en-US" sz="2400" dirty="0">
                <a:latin typeface="Times New Roman"/>
                <a:cs typeface="Times New Roman"/>
              </a:rPr>
              <a:t> </a:t>
            </a:r>
            <a:r>
              <a:rPr lang="en-US" sz="2400" dirty="0" err="1">
                <a:latin typeface="Times New Roman"/>
                <a:cs typeface="Times New Roman"/>
              </a:rPr>
              <a:t>trên</a:t>
            </a:r>
            <a:r>
              <a:rPr lang="en-US" sz="2400" dirty="0">
                <a:latin typeface="Times New Roman"/>
                <a:cs typeface="Times New Roman"/>
              </a:rPr>
              <a:t> </a:t>
            </a:r>
            <a:r>
              <a:rPr lang="en-US" sz="2400" dirty="0" err="1">
                <a:latin typeface="Times New Roman"/>
                <a:cs typeface="Times New Roman"/>
              </a:rPr>
              <a:t>thực</a:t>
            </a:r>
            <a:r>
              <a:rPr lang="en-US" sz="2400" dirty="0">
                <a:latin typeface="Times New Roman"/>
                <a:cs typeface="Times New Roman"/>
              </a:rPr>
              <a:t> </a:t>
            </a:r>
            <a:r>
              <a:rPr lang="en-US" sz="2400" dirty="0" err="1">
                <a:latin typeface="Times New Roman"/>
                <a:cs typeface="Times New Roman"/>
              </a:rPr>
              <a:t>tế</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màu</a:t>
            </a:r>
            <a:r>
              <a:rPr lang="en-US" sz="2400" dirty="0">
                <a:latin typeface="Times New Roman"/>
                <a:cs typeface="Times New Roman"/>
              </a:rPr>
              <a:t> </a:t>
            </a:r>
            <a:r>
              <a:rPr lang="en-US" sz="2400" dirty="0" err="1">
                <a:latin typeface="Times New Roman"/>
                <a:cs typeface="Times New Roman"/>
              </a:rPr>
              <a:t>đỏ</a:t>
            </a:r>
            <a:r>
              <a:rPr lang="en-US" sz="2400" dirty="0">
                <a:latin typeface="Times New Roman"/>
                <a:cs typeface="Times New Roman"/>
              </a:rPr>
              <a:t> </a:t>
            </a:r>
            <a:r>
              <a:rPr lang="en-US" sz="2400" dirty="0" err="1">
                <a:latin typeface="Times New Roman"/>
                <a:cs typeface="Times New Roman"/>
              </a:rPr>
              <a:t>là</a:t>
            </a:r>
            <a:r>
              <a:rPr lang="en-US" sz="2400" dirty="0">
                <a:latin typeface="Times New Roman"/>
                <a:cs typeface="Times New Roman"/>
              </a:rPr>
              <a:t> </a:t>
            </a:r>
            <a:r>
              <a:rPr lang="en-US" sz="2400" dirty="0" err="1">
                <a:latin typeface="Times New Roman"/>
                <a:cs typeface="Times New Roman"/>
              </a:rPr>
              <a:t>tọa</a:t>
            </a:r>
            <a:r>
              <a:rPr lang="en-US" sz="2400" dirty="0">
                <a:latin typeface="Times New Roman"/>
                <a:cs typeface="Times New Roman"/>
              </a:rPr>
              <a:t> </a:t>
            </a:r>
            <a:r>
              <a:rPr lang="en-US" sz="2400" dirty="0" err="1">
                <a:latin typeface="Times New Roman"/>
                <a:cs typeface="Times New Roman"/>
              </a:rPr>
              <a:t>độ</a:t>
            </a:r>
            <a:r>
              <a:rPr lang="en-US" sz="2400" dirty="0">
                <a:latin typeface="Times New Roman"/>
                <a:cs typeface="Times New Roman"/>
              </a:rPr>
              <a:t> </a:t>
            </a:r>
            <a:r>
              <a:rPr lang="en-US" sz="2400" dirty="0" err="1">
                <a:latin typeface="Times New Roman"/>
                <a:cs typeface="Times New Roman"/>
              </a:rPr>
              <a:t>trên</a:t>
            </a:r>
            <a:r>
              <a:rPr lang="en-US" sz="2400" dirty="0">
                <a:latin typeface="Times New Roman"/>
                <a:cs typeface="Times New Roman"/>
              </a:rPr>
              <a:t> </a:t>
            </a:r>
            <a:r>
              <a:rPr lang="en-US" sz="2400" dirty="0" err="1">
                <a:latin typeface="Times New Roman"/>
                <a:cs typeface="Times New Roman"/>
              </a:rPr>
              <a:t>ảnh</a:t>
            </a:r>
            <a:r>
              <a:rPr lang="en-US" sz="2400" dirty="0">
                <a:latin typeface="Times New Roman"/>
                <a:cs typeface="Times New Roman"/>
              </a:rPr>
              <a:t> </a:t>
            </a:r>
            <a:r>
              <a:rPr lang="en-US" sz="2400" dirty="0" err="1">
                <a:latin typeface="Times New Roman"/>
                <a:cs typeface="Times New Roman"/>
              </a:rPr>
              <a:t>của</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thực</a:t>
            </a:r>
            <a:r>
              <a:rPr lang="en-US" sz="2400" dirty="0">
                <a:latin typeface="Times New Roman"/>
                <a:cs typeface="Times New Roman"/>
              </a:rPr>
              <a:t> </a:t>
            </a:r>
            <a:r>
              <a:rPr lang="en-US" sz="2400" dirty="0" err="1">
                <a:latin typeface="Times New Roman"/>
                <a:cs typeface="Times New Roman"/>
              </a:rPr>
              <a:t>tế</a:t>
            </a:r>
            <a:r>
              <a:rPr lang="en-US" sz="2400" dirty="0">
                <a:latin typeface="Times New Roman"/>
                <a:cs typeface="Times New Roman"/>
              </a:rPr>
              <a:t> </a:t>
            </a:r>
            <a:r>
              <a:rPr lang="en-US" sz="2400" dirty="0" err="1">
                <a:latin typeface="Times New Roman"/>
                <a:cs typeface="Times New Roman"/>
              </a:rPr>
              <a:t>khi</a:t>
            </a:r>
            <a:r>
              <a:rPr lang="en-US" sz="2400" dirty="0">
                <a:latin typeface="Times New Roman"/>
                <a:cs typeface="Times New Roman"/>
              </a:rPr>
              <a:t> camera </a:t>
            </a:r>
            <a:r>
              <a:rPr lang="en-US" sz="2400" dirty="0" err="1">
                <a:latin typeface="Times New Roman"/>
                <a:cs typeface="Times New Roman"/>
              </a:rPr>
              <a:t>quan</a:t>
            </a:r>
            <a:r>
              <a:rPr lang="en-US" sz="2400" dirty="0">
                <a:latin typeface="Times New Roman"/>
                <a:cs typeface="Times New Roman"/>
              </a:rPr>
              <a:t> </a:t>
            </a:r>
            <a:r>
              <a:rPr lang="en-US" sz="2400" dirty="0" err="1">
                <a:latin typeface="Times New Roman"/>
                <a:cs typeface="Times New Roman"/>
              </a:rPr>
              <a:t>sát</a:t>
            </a:r>
            <a:r>
              <a:rPr lang="en-US" sz="2400" dirty="0">
                <a:latin typeface="Times New Roman"/>
                <a:cs typeface="Times New Roman"/>
              </a:rPr>
              <a:t> </a:t>
            </a:r>
            <a:r>
              <a:rPr lang="en-US" sz="2400" dirty="0" err="1">
                <a:latin typeface="Times New Roman"/>
                <a:cs typeface="Times New Roman"/>
              </a:rPr>
              <a:t>được</a:t>
            </a:r>
            <a:r>
              <a:rPr lang="en-US" sz="2400" dirty="0">
                <a:latin typeface="Times New Roman"/>
                <a:cs typeface="Times New Roman"/>
              </a:rPr>
              <a:t> </a:t>
            </a:r>
            <a:r>
              <a:rPr lang="en-US" sz="2400" dirty="0" err="1">
                <a:latin typeface="Times New Roman"/>
                <a:cs typeface="Times New Roman"/>
              </a:rPr>
              <a:t>tại</a:t>
            </a:r>
            <a:r>
              <a:rPr lang="en-US" sz="2400" dirty="0">
                <a:latin typeface="Times New Roman"/>
                <a:cs typeface="Times New Roman"/>
              </a:rPr>
              <a:t> </a:t>
            </a:r>
            <a:r>
              <a:rPr lang="en-US" sz="2400" dirty="0" err="1">
                <a:latin typeface="Times New Roman"/>
                <a:cs typeface="Times New Roman"/>
              </a:rPr>
              <a:t>hai</a:t>
            </a:r>
            <a:r>
              <a:rPr lang="en-US" sz="2400" dirty="0">
                <a:latin typeface="Times New Roman"/>
                <a:cs typeface="Times New Roman"/>
              </a:rPr>
              <a:t> </a:t>
            </a:r>
            <a:r>
              <a:rPr lang="en-US" sz="2400" dirty="0" err="1">
                <a:latin typeface="Times New Roman"/>
                <a:cs typeface="Times New Roman"/>
              </a:rPr>
              <a:t>thời</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khác</a:t>
            </a:r>
            <a:r>
              <a:rPr lang="en-US" sz="2400" dirty="0">
                <a:latin typeface="Times New Roman"/>
                <a:cs typeface="Times New Roman"/>
              </a:rPr>
              <a:t> </a:t>
            </a:r>
            <a:r>
              <a:rPr lang="en-US" sz="2400" dirty="0" err="1">
                <a:latin typeface="Times New Roman"/>
                <a:cs typeface="Times New Roman"/>
              </a:rPr>
              <a:t>nhau</a:t>
            </a:r>
            <a:r>
              <a:rPr lang="en-US" sz="2400" dirty="0">
                <a:latin typeface="Times New Roman"/>
                <a:cs typeface="Times New Roman"/>
              </a:rPr>
              <a:t> t, t’.</a:t>
            </a:r>
          </a:p>
        </p:txBody>
      </p:sp>
      <p:pic>
        <p:nvPicPr>
          <p:cNvPr id="2" name="Picture 2" descr="Diagram&#10;&#10;Description automatically generated">
            <a:extLst>
              <a:ext uri="{FF2B5EF4-FFF2-40B4-BE49-F238E27FC236}">
                <a16:creationId xmlns:a16="http://schemas.microsoft.com/office/drawing/2014/main" id="{8FF52A40-8CB6-5E9E-E7F5-1F35EF58C214}"/>
              </a:ext>
            </a:extLst>
          </p:cNvPr>
          <p:cNvPicPr>
            <a:picLocks noChangeAspect="1"/>
          </p:cNvPicPr>
          <p:nvPr/>
        </p:nvPicPr>
        <p:blipFill>
          <a:blip r:embed="rId2"/>
          <a:stretch>
            <a:fillRect/>
          </a:stretch>
        </p:blipFill>
        <p:spPr>
          <a:xfrm>
            <a:off x="2046194" y="568626"/>
            <a:ext cx="9198369" cy="4055291"/>
          </a:xfrm>
          <a:prstGeom prst="rect">
            <a:avLst/>
          </a:prstGeom>
        </p:spPr>
      </p:pic>
    </p:spTree>
    <p:extLst>
      <p:ext uri="{BB962C8B-B14F-4D97-AF65-F5344CB8AC3E}">
        <p14:creationId xmlns:p14="http://schemas.microsoft.com/office/powerpoint/2010/main" val="31018859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39" name="Rectangle: Rounded Corners 238">
            <a:extLst>
              <a:ext uri="{FF2B5EF4-FFF2-40B4-BE49-F238E27FC236}">
                <a16:creationId xmlns:a16="http://schemas.microsoft.com/office/drawing/2014/main" id="{AA9F7479-99B2-D055-ABA9-0233F830A315}"/>
              </a:ext>
            </a:extLst>
          </p:cNvPr>
          <p:cNvSpPr/>
          <p:nvPr/>
        </p:nvSpPr>
        <p:spPr>
          <a:xfrm>
            <a:off x="2701927" y="308053"/>
            <a:ext cx="1897577" cy="147757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500" b="1" dirty="0" err="1">
                <a:solidFill>
                  <a:schemeClr val="tx1"/>
                </a:solidFill>
                <a:latin typeface="Times New Roman"/>
                <a:cs typeface="Times New Roman"/>
              </a:rPr>
              <a:t>Sự</a:t>
            </a:r>
            <a:r>
              <a:rPr lang="en-US" sz="2500" b="1" dirty="0">
                <a:solidFill>
                  <a:schemeClr val="tx1"/>
                </a:solidFill>
                <a:latin typeface="Times New Roman"/>
                <a:cs typeface="Times New Roman"/>
              </a:rPr>
              <a:t> xuất hiện </a:t>
            </a:r>
            <a:r>
              <a:rPr lang="en-US" sz="2500" b="1" dirty="0" err="1">
                <a:solidFill>
                  <a:schemeClr val="tx1"/>
                </a:solidFill>
                <a:latin typeface="Times New Roman"/>
                <a:cs typeface="Times New Roman"/>
              </a:rPr>
              <a:t>của</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dữ</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liệu</a:t>
            </a:r>
            <a:r>
              <a:rPr lang="en-US" sz="2500" b="1" dirty="0">
                <a:solidFill>
                  <a:schemeClr val="tx1"/>
                </a:solidFill>
                <a:latin typeface="Times New Roman"/>
                <a:cs typeface="Times New Roman"/>
              </a:rPr>
              <a:t> IMU</a:t>
            </a: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828914" y="85391"/>
            <a:ext cx="6152028" cy="82050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Có</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thể</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biết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chính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xác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phép</a:t>
            </a:r>
            <a:r>
              <a:rPr lang="en-US" sz="2000" dirty="0">
                <a:solidFill>
                  <a:schemeClr val="tx1"/>
                </a:solidFill>
                <a:latin typeface="Times New Roman"/>
                <a:cs typeface="Times New Roman"/>
              </a:rPr>
              <a:t> quay R </a:t>
            </a:r>
            <a:r>
              <a:rPr lang="en-US" sz="2000" dirty="0" err="1">
                <a:solidFill>
                  <a:schemeClr val="tx1"/>
                </a:solidFill>
                <a:latin typeface="Times New Roman"/>
                <a:cs typeface="Times New Roman"/>
              </a:rPr>
              <a:t>trong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phép</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biến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đổi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Wt</a:t>
            </a: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828913" y="1042547"/>
            <a:ext cx="6152028" cy="84000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000" dirty="0" err="1">
                <a:solidFill>
                  <a:schemeClr val="tx1"/>
                </a:solidFill>
                <a:latin typeface="Times New Roman"/>
                <a:cs typeface="Times New Roman"/>
              </a:rPr>
              <a:t>Với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thông</a:t>
            </a:r>
            <a:r>
              <a:rPr lang="en-US" sz="2000" dirty="0">
                <a:solidFill>
                  <a:schemeClr val="tx1"/>
                </a:solidFill>
                <a:latin typeface="Times New Roman"/>
                <a:cs typeface="Times New Roman"/>
              </a:rPr>
              <a:t> tin </a:t>
            </a:r>
            <a:r>
              <a:rPr lang="en-US" sz="2000" dirty="0" err="1">
                <a:solidFill>
                  <a:schemeClr val="tx1"/>
                </a:solidFill>
                <a:latin typeface="Times New Roman"/>
                <a:cs typeface="Times New Roman"/>
              </a:rPr>
              <a:t>hình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ảnh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từ</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để</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ước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lượng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phép</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dịch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chuyển</a:t>
            </a:r>
            <a:r>
              <a:rPr lang="en-US" sz="2000" dirty="0">
                <a:solidFill>
                  <a:schemeClr val="tx1"/>
                </a:solidFill>
                <a:latin typeface="Times New Roman"/>
                <a:cs typeface="Times New Roman"/>
              </a:rPr>
              <a:t> T </a:t>
            </a:r>
            <a:r>
              <a:rPr lang="en-US" sz="2000" dirty="0" err="1">
                <a:solidFill>
                  <a:schemeClr val="tx1"/>
                </a:solidFill>
                <a:latin typeface="Times New Roman"/>
                <a:cs typeface="Times New Roman"/>
              </a:rPr>
              <a:t>khi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đã</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biết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phép</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xoay</a:t>
            </a:r>
            <a:r>
              <a:rPr lang="en-US" sz="2000" dirty="0">
                <a:solidFill>
                  <a:schemeClr val="tx1"/>
                </a:solidFill>
                <a:latin typeface="Times New Roman"/>
                <a:cs typeface="Times New Roman"/>
              </a:rPr>
              <a:t> R </a:t>
            </a:r>
            <a:r>
              <a:rPr lang="en-US" sz="2000" dirty="0" err="1">
                <a:solidFill>
                  <a:schemeClr val="tx1"/>
                </a:solidFill>
                <a:latin typeface="Times New Roman"/>
                <a:cs typeface="Times New Roman"/>
              </a:rPr>
              <a:t>từ</a:t>
            </a:r>
            <a:r>
              <a:rPr lang="en-US" sz="2000" dirty="0">
                <a:solidFill>
                  <a:schemeClr val="tx1"/>
                </a:solidFill>
                <a:latin typeface="Times New Roman"/>
                <a:cs typeface="Times New Roman"/>
              </a:rPr>
              <a:t> IMU</a:t>
            </a:r>
            <a:endParaRPr lang="en-US" sz="2000" dirty="0">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610152" y="349617"/>
            <a:ext cx="1198037" cy="7248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607532" y="1044789"/>
            <a:ext cx="1213173" cy="42949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95B20DFD-EDD3-A119-4A78-6BF57A62D722}"/>
              </a:ext>
            </a:extLst>
          </p:cNvPr>
          <p:cNvSpPr/>
          <p:nvPr/>
        </p:nvSpPr>
        <p:spPr>
          <a:xfrm>
            <a:off x="2701927" y="3712313"/>
            <a:ext cx="1501733" cy="147757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500" b="1" dirty="0">
                <a:solidFill>
                  <a:schemeClr val="tx1"/>
                </a:solidFill>
                <a:latin typeface="Times New Roman"/>
                <a:cs typeface="Times New Roman"/>
              </a:rPr>
              <a:t>Thông tin </a:t>
            </a:r>
            <a:r>
              <a:rPr lang="en-US" sz="2500" b="1" dirty="0" err="1">
                <a:solidFill>
                  <a:schemeClr val="tx1"/>
                </a:solidFill>
                <a:latin typeface="Times New Roman"/>
                <a:cs typeface="Times New Roman"/>
              </a:rPr>
              <a:t>hình</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ảnh</a:t>
            </a:r>
            <a:endParaRPr lang="en-US" sz="2500" b="1" dirty="0">
              <a:solidFill>
                <a:schemeClr val="tx1"/>
              </a:solidFill>
              <a:latin typeface="Times New Roman"/>
              <a:cs typeface="Times New Roman"/>
            </a:endParaRPr>
          </a:p>
        </p:txBody>
      </p:sp>
      <p:sp>
        <p:nvSpPr>
          <p:cNvPr id="4" name="Rectangle: Rounded Corners 3">
            <a:extLst>
              <a:ext uri="{FF2B5EF4-FFF2-40B4-BE49-F238E27FC236}">
                <a16:creationId xmlns:a16="http://schemas.microsoft.com/office/drawing/2014/main" id="{A94728E2-8951-838B-F2F9-E4649AC14A77}"/>
              </a:ext>
            </a:extLst>
          </p:cNvPr>
          <p:cNvSpPr/>
          <p:nvPr/>
        </p:nvSpPr>
        <p:spPr>
          <a:xfrm>
            <a:off x="5828914" y="2262533"/>
            <a:ext cx="6152028" cy="172104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Đến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từ</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chính</a:t>
            </a:r>
            <a:r>
              <a:rPr lang="en-US" sz="2000" dirty="0">
                <a:solidFill>
                  <a:schemeClr val="tx1"/>
                </a:solidFill>
                <a:latin typeface="Times New Roman"/>
                <a:cs typeface="Times New Roman"/>
              </a:rPr>
              <a:t> (25Hz)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phụ</a:t>
            </a:r>
            <a:r>
              <a:rPr lang="en-US" sz="2000" dirty="0">
                <a:solidFill>
                  <a:schemeClr val="tx1"/>
                </a:solidFill>
                <a:latin typeface="Times New Roman"/>
                <a:cs typeface="Times New Roman"/>
              </a:rPr>
              <a:t> (1Hz) </a:t>
            </a:r>
            <a:r>
              <a:rPr lang="en-US" sz="2000" dirty="0" err="1">
                <a:solidFill>
                  <a:schemeClr val="tx1"/>
                </a:solidFill>
                <a:latin typeface="Times New Roman"/>
                <a:cs typeface="Times New Roman"/>
              </a:rPr>
              <a:t>có</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tần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số</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khác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nhau</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nên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thông</a:t>
            </a:r>
            <a:r>
              <a:rPr lang="en-US" sz="2000" dirty="0">
                <a:solidFill>
                  <a:schemeClr val="tx1"/>
                </a:solidFill>
                <a:latin typeface="Times New Roman"/>
                <a:cs typeface="Times New Roman"/>
              </a:rPr>
              <a:t> tin </a:t>
            </a:r>
            <a:r>
              <a:rPr lang="en-US" sz="2000" dirty="0" err="1">
                <a:solidFill>
                  <a:schemeClr val="tx1"/>
                </a:solidFill>
                <a:latin typeface="Times New Roman"/>
                <a:cs typeface="Times New Roman"/>
              </a:rPr>
              <a:t>hình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ảnh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sẽ</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chia </a:t>
            </a:r>
            <a:r>
              <a:rPr lang="en-US" sz="2000" dirty="0" err="1">
                <a:solidFill>
                  <a:schemeClr val="tx1"/>
                </a:solidFill>
                <a:latin typeface="Times New Roman"/>
                <a:cs typeface="Times New Roman"/>
              </a:rPr>
              <a:t>thành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thống</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đơn</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chính</a:t>
            </a:r>
            <a:r>
              <a:rPr lang="en-US" sz="2000" dirty="0">
                <a:solidFill>
                  <a:schemeClr val="tx1"/>
                </a:solidFill>
                <a:latin typeface="Times New Roman"/>
                <a:cs typeface="Times New Roman"/>
              </a:rPr>
              <a:t> 25Hz) (monocular)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thống</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đồng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bộ</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camera 1Hz) (stereo)</a:t>
            </a:r>
            <a:endParaRPr lang="en-US" dirty="0">
              <a:solidFill>
                <a:schemeClr val="tx1"/>
              </a:solidFill>
            </a:endParaRPr>
          </a:p>
        </p:txBody>
      </p:sp>
      <p:sp>
        <p:nvSpPr>
          <p:cNvPr id="5" name="Rectangle: Rounded Corners 4">
            <a:extLst>
              <a:ext uri="{FF2B5EF4-FFF2-40B4-BE49-F238E27FC236}">
                <a16:creationId xmlns:a16="http://schemas.microsoft.com/office/drawing/2014/main" id="{D01398C6-E7A8-7650-EBAB-264FBD2EF959}"/>
              </a:ext>
            </a:extLst>
          </p:cNvPr>
          <p:cNvSpPr/>
          <p:nvPr/>
        </p:nvSpPr>
        <p:spPr>
          <a:xfrm>
            <a:off x="5828913" y="4123001"/>
            <a:ext cx="6152028" cy="82050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Vì</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thống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chủ</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yếu</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sử</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dụng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để</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tính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toán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thống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trên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sẽ</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có</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cách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tìm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khác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nhau</a:t>
            </a:r>
            <a:endParaRPr lang="en-US" dirty="0" err="1">
              <a:solidFill>
                <a:schemeClr val="tx1"/>
              </a:solidFill>
            </a:endParaRPr>
          </a:p>
        </p:txBody>
      </p:sp>
      <p:sp>
        <p:nvSpPr>
          <p:cNvPr id="6" name="Rectangle: Rounded Corners 5">
            <a:extLst>
              <a:ext uri="{FF2B5EF4-FFF2-40B4-BE49-F238E27FC236}">
                <a16:creationId xmlns:a16="http://schemas.microsoft.com/office/drawing/2014/main" id="{75F80DD6-E7F8-B1D6-F7B3-44E273C06B74}"/>
              </a:ext>
            </a:extLst>
          </p:cNvPr>
          <p:cNvSpPr/>
          <p:nvPr/>
        </p:nvSpPr>
        <p:spPr>
          <a:xfrm>
            <a:off x="5828914" y="5082924"/>
            <a:ext cx="6152028" cy="145385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Với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thống</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đồng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bộ</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là</a:t>
            </a:r>
            <a:r>
              <a:rPr lang="en-US" sz="2000" dirty="0">
                <a:solidFill>
                  <a:schemeClr val="tx1"/>
                </a:solidFill>
                <a:latin typeface="Times New Roman"/>
                <a:cs typeface="Times New Roman"/>
              </a:rPr>
              <a:t> so </a:t>
            </a:r>
            <a:r>
              <a:rPr lang="en-US" sz="2000" dirty="0" err="1">
                <a:solidFill>
                  <a:schemeClr val="tx1"/>
                </a:solidFill>
                <a:latin typeface="Times New Roman"/>
                <a:cs typeface="Times New Roman"/>
              </a:rPr>
              <a:t>khớp</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ảnh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cùng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thời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chính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phụ</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để</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tìm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cặp</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tương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ứng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thống</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đơn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theo</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vết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các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theo</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từng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thời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ở camera </a:t>
            </a:r>
            <a:r>
              <a:rPr lang="en-US" sz="2000" dirty="0" err="1">
                <a:solidFill>
                  <a:schemeClr val="tx1"/>
                </a:solidFill>
                <a:latin typeface="Times New Roman"/>
                <a:cs typeface="Times New Roman"/>
              </a:rPr>
              <a:t>chính</a:t>
            </a:r>
            <a:endParaRPr lang="en-US" dirty="0" err="1">
              <a:solidFill>
                <a:schemeClr val="tx1"/>
              </a:solidFill>
            </a:endParaRPr>
          </a:p>
        </p:txBody>
      </p:sp>
      <p:cxnSp>
        <p:nvCxnSpPr>
          <p:cNvPr id="7" name="Straight Arrow Connector 6">
            <a:extLst>
              <a:ext uri="{FF2B5EF4-FFF2-40B4-BE49-F238E27FC236}">
                <a16:creationId xmlns:a16="http://schemas.microsoft.com/office/drawing/2014/main" id="{AD13DCCB-66D5-F199-B570-5830BB2CF727}"/>
              </a:ext>
            </a:extLst>
          </p:cNvPr>
          <p:cNvCxnSpPr>
            <a:cxnSpLocks/>
          </p:cNvCxnSpPr>
          <p:nvPr/>
        </p:nvCxnSpPr>
        <p:spPr>
          <a:xfrm>
            <a:off x="4172103" y="4429256"/>
            <a:ext cx="1638705" cy="15279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B51B83A-ABC3-3F86-A759-960D9848BB2E}"/>
              </a:ext>
            </a:extLst>
          </p:cNvPr>
          <p:cNvCxnSpPr>
            <a:cxnSpLocks/>
          </p:cNvCxnSpPr>
          <p:nvPr/>
        </p:nvCxnSpPr>
        <p:spPr>
          <a:xfrm>
            <a:off x="4142414" y="4439152"/>
            <a:ext cx="1688185" cy="1721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F3C9767-8ED5-B1A8-46CD-C51883605EBE}"/>
              </a:ext>
            </a:extLst>
          </p:cNvPr>
          <p:cNvCxnSpPr>
            <a:cxnSpLocks/>
          </p:cNvCxnSpPr>
          <p:nvPr/>
        </p:nvCxnSpPr>
        <p:spPr>
          <a:xfrm flipV="1">
            <a:off x="4172103" y="2998281"/>
            <a:ext cx="1628810" cy="144087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88399D72-51B7-1664-7B65-A0B529C77366}"/>
              </a:ext>
            </a:extLst>
          </p:cNvPr>
          <p:cNvSpPr txBox="1">
            <a:spLocks/>
          </p:cNvSpPr>
          <p:nvPr/>
        </p:nvSpPr>
        <p:spPr>
          <a:xfrm rot="18960000">
            <a:off x="-398231" y="2712840"/>
            <a:ext cx="2946975" cy="745380"/>
          </a:xfrm>
          <a:prstGeom prst="rect">
            <a:avLst/>
          </a:prstGeom>
          <a:effectLst/>
        </p:spPr>
        <p:txBody>
          <a:bodyPr vert="horz" lIns="91440" tIns="45720" rIns="91440" bIns="45720" rtlCol="0" anchor="ctr">
            <a:normAutofit fontScale="90000"/>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Tree>
    <p:extLst>
      <p:ext uri="{BB962C8B-B14F-4D97-AF65-F5344CB8AC3E}">
        <p14:creationId xmlns:p14="http://schemas.microsoft.com/office/powerpoint/2010/main" val="976098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39" name="Rectangle: Rounded Corners 238">
            <a:extLst>
              <a:ext uri="{FF2B5EF4-FFF2-40B4-BE49-F238E27FC236}">
                <a16:creationId xmlns:a16="http://schemas.microsoft.com/office/drawing/2014/main" id="{AA9F7479-99B2-D055-ABA9-0233F830A315}"/>
              </a:ext>
            </a:extLst>
          </p:cNvPr>
          <p:cNvSpPr/>
          <p:nvPr/>
        </p:nvSpPr>
        <p:spPr>
          <a:xfrm>
            <a:off x="2711823" y="545560"/>
            <a:ext cx="2422070" cy="2150512"/>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b="1" err="1">
                <a:solidFill>
                  <a:schemeClr val="tx1"/>
                </a:solidFill>
                <a:latin typeface="Times New Roman"/>
                <a:cs typeface="Times New Roman"/>
              </a:rPr>
              <a:t>Hệ</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thống</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định</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vị</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và</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tái</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tạo</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bản</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đồ</a:t>
            </a:r>
            <a:r>
              <a:rPr lang="en-US" sz="2000" b="1">
                <a:solidFill>
                  <a:schemeClr val="tx1"/>
                </a:solidFill>
                <a:latin typeface="Times New Roman"/>
                <a:cs typeface="Times New Roman"/>
              </a:rPr>
              <a:t> (Simultaneous Localization and Mapping - SLAM)</a:t>
            </a:r>
            <a:endParaRPr lang="en-US" sz="2000">
              <a:solidFill>
                <a:schemeClr val="tx1"/>
              </a:solidFill>
            </a:endParaRP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828914" y="85391"/>
            <a:ext cx="6152028" cy="1038217"/>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Gồm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phần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chính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định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(Localization)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tạo</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bản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đồ</a:t>
            </a:r>
            <a:r>
              <a:rPr lang="en-US" sz="2000" dirty="0">
                <a:solidFill>
                  <a:schemeClr val="tx1"/>
                </a:solidFill>
                <a:latin typeface="Times New Roman"/>
                <a:cs typeface="Times New Roman"/>
              </a:rPr>
              <a:t> (Mapping) </a:t>
            </a: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thực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hiện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đồng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thời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mỗi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thời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t</a:t>
            </a:r>
            <a:endParaRPr lang="en-US" dirty="0">
              <a:solidFill>
                <a:schemeClr val="tx1"/>
              </a:solidFill>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838809" y="1289950"/>
            <a:ext cx="6152028" cy="84000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000" err="1">
                <a:solidFill>
                  <a:schemeClr val="tx1"/>
                </a:solidFill>
                <a:latin typeface="Times New Roman"/>
                <a:cs typeface="Times New Roman"/>
              </a:rPr>
              <a:t>Tại</a:t>
            </a:r>
            <a:r>
              <a:rPr lang="en-US" sz="2000">
                <a:solidFill>
                  <a:schemeClr val="tx1"/>
                </a:solidFill>
                <a:latin typeface="Times New Roman"/>
                <a:cs typeface="Times New Roman"/>
              </a:rPr>
              <a:t> </a:t>
            </a:r>
            <a:r>
              <a:rPr lang="en-US" sz="2000" err="1">
                <a:solidFill>
                  <a:schemeClr val="tx1"/>
                </a:solidFill>
                <a:latin typeface="Times New Roman"/>
                <a:cs typeface="Times New Roman"/>
              </a:rPr>
              <a:t>thời</a:t>
            </a:r>
            <a:r>
              <a:rPr lang="en-US" sz="2000">
                <a:solidFill>
                  <a:schemeClr val="tx1"/>
                </a:solidFill>
                <a:latin typeface="Times New Roman"/>
                <a:cs typeface="Times New Roman"/>
              </a:rPr>
              <a:t> </a:t>
            </a:r>
            <a:r>
              <a:rPr lang="en-US" sz="2000" err="1">
                <a:solidFill>
                  <a:schemeClr val="tx1"/>
                </a:solidFill>
                <a:latin typeface="Times New Roman"/>
                <a:cs typeface="Times New Roman"/>
              </a:rPr>
              <a:t>điểm</a:t>
            </a:r>
            <a:r>
              <a:rPr lang="en-US" sz="2000">
                <a:solidFill>
                  <a:schemeClr val="tx1"/>
                </a:solidFill>
                <a:latin typeface="Times New Roman"/>
                <a:cs typeface="Times New Roman"/>
              </a:rPr>
              <a:t> t, </a:t>
            </a:r>
            <a:r>
              <a:rPr lang="en-US" sz="2000" err="1">
                <a:solidFill>
                  <a:schemeClr val="tx1"/>
                </a:solidFill>
                <a:latin typeface="Times New Roman"/>
                <a:cs typeface="Times New Roman"/>
              </a:rPr>
              <a:t>việc</a:t>
            </a:r>
            <a:r>
              <a:rPr lang="en-US" sz="2000">
                <a:solidFill>
                  <a:schemeClr val="tx1"/>
                </a:solidFill>
                <a:latin typeface="Times New Roman"/>
                <a:cs typeface="Times New Roman"/>
              </a:rPr>
              <a:t> </a:t>
            </a:r>
            <a:r>
              <a:rPr lang="en-US" sz="2000" err="1">
                <a:solidFill>
                  <a:schemeClr val="tx1"/>
                </a:solidFill>
                <a:latin typeface="Times New Roman"/>
                <a:cs typeface="Times New Roman"/>
              </a:rPr>
              <a:t>định</a:t>
            </a:r>
            <a:r>
              <a:rPr lang="en-US" sz="2000">
                <a:solidFill>
                  <a:schemeClr val="tx1"/>
                </a:solidFill>
                <a:latin typeface="Times New Roman"/>
                <a:cs typeface="Times New Roman"/>
              </a:rPr>
              <a:t> </a:t>
            </a:r>
            <a:r>
              <a:rPr lang="en-US" sz="2000" err="1">
                <a:solidFill>
                  <a:schemeClr val="tx1"/>
                </a:solidFill>
                <a:latin typeface="Times New Roman"/>
                <a:cs typeface="Times New Roman"/>
              </a:rPr>
              <a:t>vị</a:t>
            </a:r>
            <a:r>
              <a:rPr lang="en-US" sz="2000">
                <a:solidFill>
                  <a:schemeClr val="tx1"/>
                </a:solidFill>
                <a:latin typeface="Times New Roman"/>
                <a:cs typeface="Times New Roman"/>
              </a:rPr>
              <a:t> </a:t>
            </a:r>
            <a:r>
              <a:rPr lang="en-US" sz="2000" err="1">
                <a:solidFill>
                  <a:schemeClr val="tx1"/>
                </a:solidFill>
                <a:latin typeface="Times New Roman"/>
                <a:cs typeface="Times New Roman"/>
              </a:rPr>
              <a:t>được</a:t>
            </a:r>
            <a:r>
              <a:rPr lang="en-US" sz="2000">
                <a:solidFill>
                  <a:schemeClr val="tx1"/>
                </a:solidFill>
                <a:latin typeface="Times New Roman"/>
                <a:cs typeface="Times New Roman"/>
              </a:rPr>
              <a:t> </a:t>
            </a:r>
            <a:r>
              <a:rPr lang="en-US" sz="2000" err="1">
                <a:solidFill>
                  <a:schemeClr val="tx1"/>
                </a:solidFill>
                <a:latin typeface="Times New Roman"/>
                <a:cs typeface="Times New Roman"/>
              </a:rPr>
              <a:t>thực</a:t>
            </a:r>
            <a:r>
              <a:rPr lang="en-US" sz="2000">
                <a:solidFill>
                  <a:schemeClr val="tx1"/>
                </a:solidFill>
                <a:latin typeface="Times New Roman"/>
                <a:cs typeface="Times New Roman"/>
              </a:rPr>
              <a:t> </a:t>
            </a:r>
            <a:r>
              <a:rPr lang="en-US" sz="2000" err="1">
                <a:solidFill>
                  <a:schemeClr val="tx1"/>
                </a:solidFill>
                <a:latin typeface="Times New Roman"/>
                <a:cs typeface="Times New Roman"/>
              </a:rPr>
              <a:t>hiện</a:t>
            </a:r>
            <a:r>
              <a:rPr lang="en-US" sz="2000">
                <a:solidFill>
                  <a:schemeClr val="tx1"/>
                </a:solidFill>
                <a:latin typeface="Times New Roman"/>
                <a:cs typeface="Times New Roman"/>
              </a:rPr>
              <a:t> </a:t>
            </a:r>
            <a:r>
              <a:rPr lang="en-US" sz="2000" err="1">
                <a:solidFill>
                  <a:schemeClr val="tx1"/>
                </a:solidFill>
                <a:latin typeface="Times New Roman"/>
                <a:cs typeface="Times New Roman"/>
              </a:rPr>
              <a:t>trước</a:t>
            </a:r>
            <a:r>
              <a:rPr lang="en-US" sz="2000">
                <a:solidFill>
                  <a:schemeClr val="tx1"/>
                </a:solidFill>
                <a:latin typeface="Times New Roman"/>
                <a:cs typeface="Times New Roman"/>
              </a:rPr>
              <a:t> </a:t>
            </a:r>
            <a:r>
              <a:rPr lang="en-US" sz="2000" err="1">
                <a:solidFill>
                  <a:schemeClr val="tx1"/>
                </a:solidFill>
                <a:latin typeface="Times New Roman"/>
                <a:cs typeface="Times New Roman"/>
              </a:rPr>
              <a:t>dựa</a:t>
            </a:r>
            <a:r>
              <a:rPr lang="en-US" sz="2000">
                <a:solidFill>
                  <a:schemeClr val="tx1"/>
                </a:solidFill>
                <a:latin typeface="Times New Roman"/>
                <a:cs typeface="Times New Roman"/>
              </a:rPr>
              <a:t> </a:t>
            </a:r>
            <a:r>
              <a:rPr lang="en-US" sz="2000" err="1">
                <a:solidFill>
                  <a:schemeClr val="tx1"/>
                </a:solidFill>
                <a:latin typeface="Times New Roman"/>
                <a:cs typeface="Times New Roman"/>
              </a:rPr>
              <a:t>trên</a:t>
            </a:r>
            <a:r>
              <a:rPr lang="en-US" sz="2000">
                <a:solidFill>
                  <a:schemeClr val="tx1"/>
                </a:solidFill>
                <a:latin typeface="Times New Roman"/>
                <a:cs typeface="Times New Roman"/>
              </a:rPr>
              <a:t> </a:t>
            </a:r>
            <a:r>
              <a:rPr lang="en-US" sz="2000" err="1">
                <a:solidFill>
                  <a:schemeClr val="tx1"/>
                </a:solidFill>
                <a:latin typeface="Times New Roman"/>
                <a:cs typeface="Times New Roman"/>
              </a:rPr>
              <a:t>việc</a:t>
            </a:r>
            <a:r>
              <a:rPr lang="en-US" sz="2000">
                <a:solidFill>
                  <a:schemeClr val="tx1"/>
                </a:solidFill>
                <a:latin typeface="Times New Roman"/>
                <a:cs typeface="Times New Roman"/>
              </a:rPr>
              <a:t> </a:t>
            </a:r>
            <a:r>
              <a:rPr lang="en-US" sz="2000" err="1">
                <a:solidFill>
                  <a:schemeClr val="tx1"/>
                </a:solidFill>
                <a:latin typeface="Times New Roman"/>
                <a:cs typeface="Times New Roman"/>
              </a:rPr>
              <a:t>tạo</a:t>
            </a:r>
            <a:r>
              <a:rPr lang="en-US" sz="2000">
                <a:solidFill>
                  <a:schemeClr val="tx1"/>
                </a:solidFill>
                <a:latin typeface="Times New Roman"/>
                <a:cs typeface="Times New Roman"/>
              </a:rPr>
              <a:t> </a:t>
            </a:r>
            <a:r>
              <a:rPr lang="en-US" sz="2000" err="1">
                <a:solidFill>
                  <a:schemeClr val="tx1"/>
                </a:solidFill>
                <a:latin typeface="Times New Roman"/>
                <a:cs typeface="Times New Roman"/>
              </a:rPr>
              <a:t>bản</a:t>
            </a:r>
            <a:r>
              <a:rPr lang="en-US" sz="2000">
                <a:solidFill>
                  <a:schemeClr val="tx1"/>
                </a:solidFill>
                <a:latin typeface="Times New Roman"/>
                <a:cs typeface="Times New Roman"/>
              </a:rPr>
              <a:t> </a:t>
            </a:r>
            <a:r>
              <a:rPr lang="en-US" sz="2000" err="1">
                <a:solidFill>
                  <a:schemeClr val="tx1"/>
                </a:solidFill>
                <a:latin typeface="Times New Roman"/>
                <a:cs typeface="Times New Roman"/>
              </a:rPr>
              <a:t>đồ</a:t>
            </a:r>
            <a:r>
              <a:rPr lang="en-US" sz="2000">
                <a:solidFill>
                  <a:schemeClr val="tx1"/>
                </a:solidFill>
                <a:latin typeface="Times New Roman"/>
                <a:cs typeface="Times New Roman"/>
              </a:rPr>
              <a:t> </a:t>
            </a:r>
            <a:r>
              <a:rPr lang="en-US" sz="2000" err="1">
                <a:solidFill>
                  <a:schemeClr val="tx1"/>
                </a:solidFill>
                <a:latin typeface="Times New Roman"/>
                <a:cs typeface="Times New Roman"/>
              </a:rPr>
              <a:t>thời</a:t>
            </a:r>
            <a:r>
              <a:rPr lang="en-US" sz="2000">
                <a:solidFill>
                  <a:schemeClr val="tx1"/>
                </a:solidFill>
                <a:latin typeface="Times New Roman"/>
                <a:cs typeface="Times New Roman"/>
              </a:rPr>
              <a:t> </a:t>
            </a:r>
            <a:r>
              <a:rPr lang="en-US" sz="2000" err="1">
                <a:solidFill>
                  <a:schemeClr val="tx1"/>
                </a:solidFill>
                <a:latin typeface="Times New Roman"/>
                <a:cs typeface="Times New Roman"/>
              </a:rPr>
              <a:t>điểm</a:t>
            </a:r>
            <a:r>
              <a:rPr lang="en-US" sz="2000">
                <a:solidFill>
                  <a:schemeClr val="tx1"/>
                </a:solidFill>
                <a:latin typeface="Times New Roman"/>
                <a:cs typeface="Times New Roman"/>
              </a:rPr>
              <a:t> t-1 </a:t>
            </a:r>
            <a:r>
              <a:rPr lang="en-US" sz="2000" err="1">
                <a:solidFill>
                  <a:schemeClr val="tx1"/>
                </a:solidFill>
                <a:latin typeface="Times New Roman"/>
                <a:cs typeface="Times New Roman"/>
              </a:rPr>
              <a:t>trước</a:t>
            </a:r>
            <a:r>
              <a:rPr lang="en-US" sz="2000">
                <a:solidFill>
                  <a:schemeClr val="tx1"/>
                </a:solidFill>
                <a:latin typeface="Times New Roman"/>
                <a:cs typeface="Times New Roman"/>
              </a:rPr>
              <a:t> </a:t>
            </a:r>
            <a:r>
              <a:rPr lang="en-US" sz="2000" err="1">
                <a:solidFill>
                  <a:schemeClr val="tx1"/>
                </a:solidFill>
                <a:latin typeface="Times New Roman"/>
                <a:cs typeface="Times New Roman"/>
              </a:rPr>
              <a:t>đó</a:t>
            </a:r>
            <a:endParaRPr lang="en-US" err="1">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5134645" y="379305"/>
            <a:ext cx="663648" cy="12691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flipV="1">
            <a:off x="5151817" y="1454488"/>
            <a:ext cx="668888" cy="1939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95B20DFD-EDD3-A119-4A78-6BF57A62D722}"/>
              </a:ext>
            </a:extLst>
          </p:cNvPr>
          <p:cNvSpPr/>
          <p:nvPr/>
        </p:nvSpPr>
        <p:spPr>
          <a:xfrm>
            <a:off x="2711823" y="3712313"/>
            <a:ext cx="1679862" cy="147757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500" b="1" dirty="0" err="1">
                <a:solidFill>
                  <a:schemeClr val="tx1"/>
                </a:solidFill>
                <a:latin typeface="Times New Roman"/>
                <a:cs typeface="Times New Roman"/>
              </a:rPr>
              <a:t>Gồm</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các</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bước</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chính</a:t>
            </a:r>
            <a:endParaRPr lang="en-US" dirty="0" err="1">
              <a:solidFill>
                <a:schemeClr val="tx1"/>
              </a:solidFill>
            </a:endParaRPr>
          </a:p>
        </p:txBody>
      </p:sp>
      <p:sp>
        <p:nvSpPr>
          <p:cNvPr id="4" name="Rectangle: Rounded Corners 3">
            <a:extLst>
              <a:ext uri="{FF2B5EF4-FFF2-40B4-BE49-F238E27FC236}">
                <a16:creationId xmlns:a16="http://schemas.microsoft.com/office/drawing/2014/main" id="{A94728E2-8951-838B-F2F9-E4649AC14A77}"/>
              </a:ext>
            </a:extLst>
          </p:cNvPr>
          <p:cNvSpPr/>
          <p:nvPr/>
        </p:nvSpPr>
        <p:spPr>
          <a:xfrm>
            <a:off x="5828914" y="2262533"/>
            <a:ext cx="6152028" cy="150333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a:solidFill>
                  <a:schemeClr val="tx1"/>
                </a:solidFill>
                <a:latin typeface="Times New Roman"/>
                <a:cs typeface="Times New Roman"/>
              </a:rPr>
              <a:t>Sau </a:t>
            </a:r>
            <a:r>
              <a:rPr lang="en-US" sz="2000" dirty="0" err="1">
                <a:solidFill>
                  <a:schemeClr val="tx1"/>
                </a:solidFill>
                <a:latin typeface="Times New Roman"/>
                <a:cs typeface="Times New Roman"/>
              </a:rPr>
              <a:t>khi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có</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của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thống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việc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tạo</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bản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đồ</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cho</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thời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hiện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tại</a:t>
            </a:r>
            <a:r>
              <a:rPr lang="en-US" sz="2000" dirty="0">
                <a:solidFill>
                  <a:schemeClr val="tx1"/>
                </a:solidFill>
                <a:latin typeface="Times New Roman"/>
                <a:cs typeface="Times New Roman"/>
              </a:rPr>
              <a:t> t </a:t>
            </a: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thực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hiện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Vì</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việc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định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thực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hiện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trước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nên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sẽ</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có</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một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dùng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để</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tạo</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bản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đồ</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khởi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động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cho</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thống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định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tạo</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bản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đồ</a:t>
            </a:r>
            <a:endParaRPr lang="en-US" dirty="0" err="1">
              <a:solidFill>
                <a:schemeClr val="tx1"/>
              </a:solidFill>
            </a:endParaRPr>
          </a:p>
        </p:txBody>
      </p:sp>
      <p:sp>
        <p:nvSpPr>
          <p:cNvPr id="5" name="Rectangle: Rounded Corners 4">
            <a:extLst>
              <a:ext uri="{FF2B5EF4-FFF2-40B4-BE49-F238E27FC236}">
                <a16:creationId xmlns:a16="http://schemas.microsoft.com/office/drawing/2014/main" id="{D01398C6-E7A8-7650-EBAB-264FBD2EF959}"/>
              </a:ext>
            </a:extLst>
          </p:cNvPr>
          <p:cNvSpPr/>
          <p:nvPr/>
        </p:nvSpPr>
        <p:spPr>
          <a:xfrm>
            <a:off x="5838809" y="3855806"/>
            <a:ext cx="3420704" cy="533517"/>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Phát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hiện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theo</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vết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endParaRPr lang="en-US" dirty="0" err="1">
              <a:solidFill>
                <a:schemeClr val="tx1"/>
              </a:solidFill>
            </a:endParaRPr>
          </a:p>
        </p:txBody>
      </p:sp>
      <p:sp>
        <p:nvSpPr>
          <p:cNvPr id="6" name="Rectangle: Rounded Corners 5">
            <a:extLst>
              <a:ext uri="{FF2B5EF4-FFF2-40B4-BE49-F238E27FC236}">
                <a16:creationId xmlns:a16="http://schemas.microsoft.com/office/drawing/2014/main" id="{75F80DD6-E7F8-B1D6-F7B3-44E273C06B74}"/>
              </a:ext>
            </a:extLst>
          </p:cNvPr>
          <p:cNvSpPr/>
          <p:nvPr/>
        </p:nvSpPr>
        <p:spPr>
          <a:xfrm>
            <a:off x="9262862" y="4479262"/>
            <a:ext cx="2144106" cy="493932"/>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ea typeface="+mn-lt"/>
                <a:cs typeface="Times New Roman"/>
              </a:rPr>
              <a:t>Khởi</a:t>
            </a:r>
            <a:r>
              <a:rPr lang="en-US" sz="2000" dirty="0">
                <a:solidFill>
                  <a:schemeClr val="tx1"/>
                </a:solidFill>
                <a:latin typeface="Times New Roman"/>
                <a:ea typeface="+mn-lt"/>
                <a:cs typeface="Times New Roman"/>
              </a:rPr>
              <a:t> </a:t>
            </a:r>
            <a:r>
              <a:rPr lang="en-US" sz="2000" dirty="0" err="1">
                <a:solidFill>
                  <a:schemeClr val="tx1"/>
                </a:solidFill>
                <a:latin typeface="Times New Roman"/>
                <a:ea typeface="+mn-lt"/>
                <a:cs typeface="Times New Roman"/>
              </a:rPr>
              <a:t>động</a:t>
            </a:r>
            <a:r>
              <a:rPr lang="en-US" sz="2000" dirty="0">
                <a:solidFill>
                  <a:schemeClr val="tx1"/>
                </a:solidFill>
                <a:latin typeface="Times New Roman"/>
                <a:ea typeface="+mn-lt"/>
                <a:cs typeface="Times New Roman"/>
              </a:rPr>
              <a:t> </a:t>
            </a:r>
            <a:r>
              <a:rPr lang="en-US" sz="2000" dirty="0" err="1">
                <a:solidFill>
                  <a:schemeClr val="tx1"/>
                </a:solidFill>
                <a:latin typeface="Times New Roman"/>
                <a:ea typeface="+mn-lt"/>
                <a:cs typeface="Times New Roman"/>
              </a:rPr>
              <a:t>bản</a:t>
            </a:r>
            <a:r>
              <a:rPr lang="en-US" sz="2000" dirty="0">
                <a:solidFill>
                  <a:schemeClr val="tx1"/>
                </a:solidFill>
                <a:latin typeface="Times New Roman"/>
                <a:ea typeface="+mn-lt"/>
                <a:cs typeface="Times New Roman"/>
              </a:rPr>
              <a:t> </a:t>
            </a:r>
            <a:r>
              <a:rPr lang="en-US" sz="2000" dirty="0" err="1">
                <a:solidFill>
                  <a:schemeClr val="tx1"/>
                </a:solidFill>
                <a:latin typeface="Times New Roman"/>
                <a:ea typeface="+mn-lt"/>
                <a:cs typeface="Times New Roman"/>
              </a:rPr>
              <a:t>đồ</a:t>
            </a:r>
            <a:endParaRPr lang="en-US" dirty="0" err="1">
              <a:solidFill>
                <a:schemeClr val="tx1"/>
              </a:solidFill>
            </a:endParaRPr>
          </a:p>
        </p:txBody>
      </p:sp>
      <p:cxnSp>
        <p:nvCxnSpPr>
          <p:cNvPr id="7" name="Straight Arrow Connector 6">
            <a:extLst>
              <a:ext uri="{FF2B5EF4-FFF2-40B4-BE49-F238E27FC236}">
                <a16:creationId xmlns:a16="http://schemas.microsoft.com/office/drawing/2014/main" id="{AD13DCCB-66D5-F199-B570-5830BB2CF727}"/>
              </a:ext>
            </a:extLst>
          </p:cNvPr>
          <p:cNvCxnSpPr>
            <a:cxnSpLocks/>
          </p:cNvCxnSpPr>
          <p:nvPr/>
        </p:nvCxnSpPr>
        <p:spPr>
          <a:xfrm>
            <a:off x="4399713" y="4498528"/>
            <a:ext cx="4864835" cy="2612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B51B83A-ABC3-3F86-A759-960D9848BB2E}"/>
              </a:ext>
            </a:extLst>
          </p:cNvPr>
          <p:cNvCxnSpPr>
            <a:cxnSpLocks/>
          </p:cNvCxnSpPr>
          <p:nvPr/>
        </p:nvCxnSpPr>
        <p:spPr>
          <a:xfrm flipV="1">
            <a:off x="4399712" y="4126436"/>
            <a:ext cx="1440783" cy="322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F3C9767-8ED5-B1A8-46CD-C51883605EBE}"/>
              </a:ext>
            </a:extLst>
          </p:cNvPr>
          <p:cNvCxnSpPr>
            <a:cxnSpLocks/>
          </p:cNvCxnSpPr>
          <p:nvPr/>
        </p:nvCxnSpPr>
        <p:spPr>
          <a:xfrm>
            <a:off x="5132025" y="1638556"/>
            <a:ext cx="658992" cy="13597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88399D72-51B7-1664-7B65-A0B529C77366}"/>
              </a:ext>
            </a:extLst>
          </p:cNvPr>
          <p:cNvSpPr txBox="1">
            <a:spLocks/>
          </p:cNvSpPr>
          <p:nvPr/>
        </p:nvSpPr>
        <p:spPr>
          <a:xfrm rot="18960000">
            <a:off x="-398231" y="2712840"/>
            <a:ext cx="2946975" cy="745380"/>
          </a:xfrm>
          <a:prstGeom prst="rect">
            <a:avLst/>
          </a:prstGeom>
          <a:effectLst/>
        </p:spPr>
        <p:txBody>
          <a:bodyPr vert="horz" lIns="91440" tIns="45720" rIns="91440" bIns="45720" rtlCol="0" anchor="ctr">
            <a:normAutofit fontScale="90000"/>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2" name="Rectangle: Rounded Corners 1">
            <a:extLst>
              <a:ext uri="{FF2B5EF4-FFF2-40B4-BE49-F238E27FC236}">
                <a16:creationId xmlns:a16="http://schemas.microsoft.com/office/drawing/2014/main" id="{69302B57-70D6-A42B-67C7-78DDA0AB19BC}"/>
              </a:ext>
            </a:extLst>
          </p:cNvPr>
          <p:cNvSpPr/>
          <p:nvPr/>
        </p:nvSpPr>
        <p:spPr>
          <a:xfrm>
            <a:off x="7550834" y="5053234"/>
            <a:ext cx="1639406" cy="474141"/>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a:solidFill>
                  <a:schemeClr val="tx1"/>
                </a:solidFill>
                <a:latin typeface="Times New Roman"/>
                <a:cs typeface="Times New Roman"/>
              </a:rPr>
              <a:t>Định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endParaRPr lang="en-US" dirty="0" err="1">
              <a:solidFill>
                <a:schemeClr val="tx1"/>
              </a:solidFill>
            </a:endParaRPr>
          </a:p>
        </p:txBody>
      </p:sp>
      <p:sp>
        <p:nvSpPr>
          <p:cNvPr id="13" name="Rectangle: Rounded Corners 12">
            <a:extLst>
              <a:ext uri="{FF2B5EF4-FFF2-40B4-BE49-F238E27FC236}">
                <a16:creationId xmlns:a16="http://schemas.microsoft.com/office/drawing/2014/main" id="{C011BA7B-77CE-DDE6-8E8D-AD347B1101BF}"/>
              </a:ext>
            </a:extLst>
          </p:cNvPr>
          <p:cNvSpPr/>
          <p:nvPr/>
        </p:nvSpPr>
        <p:spPr>
          <a:xfrm>
            <a:off x="7550835" y="5607417"/>
            <a:ext cx="2708185" cy="533517"/>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Cập</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nhật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bản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đồ</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lân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cận</a:t>
            </a:r>
            <a:endParaRPr lang="en-US" dirty="0" err="1">
              <a:solidFill>
                <a:schemeClr val="tx1"/>
              </a:solidFill>
            </a:endParaRPr>
          </a:p>
        </p:txBody>
      </p:sp>
      <p:sp>
        <p:nvSpPr>
          <p:cNvPr id="15" name="Rectangle: Rounded Corners 14">
            <a:extLst>
              <a:ext uri="{FF2B5EF4-FFF2-40B4-BE49-F238E27FC236}">
                <a16:creationId xmlns:a16="http://schemas.microsoft.com/office/drawing/2014/main" id="{FAE8C769-DF57-A8A0-9C4D-16F1B5E4462B}"/>
              </a:ext>
            </a:extLst>
          </p:cNvPr>
          <p:cNvSpPr/>
          <p:nvPr/>
        </p:nvSpPr>
        <p:spPr>
          <a:xfrm>
            <a:off x="6808626" y="6211079"/>
            <a:ext cx="2866523" cy="55330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Phát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hiện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phục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hồi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lỗi</a:t>
            </a:r>
            <a:r>
              <a:rPr lang="en-US" sz="2000" dirty="0">
                <a:solidFill>
                  <a:schemeClr val="tx1"/>
                </a:solidFill>
                <a:latin typeface="Times New Roman"/>
                <a:cs typeface="Times New Roman"/>
              </a:rPr>
              <a:t> </a:t>
            </a:r>
          </a:p>
        </p:txBody>
      </p:sp>
      <p:sp>
        <p:nvSpPr>
          <p:cNvPr id="17" name="Rectangle: Rounded Corners 16">
            <a:extLst>
              <a:ext uri="{FF2B5EF4-FFF2-40B4-BE49-F238E27FC236}">
                <a16:creationId xmlns:a16="http://schemas.microsoft.com/office/drawing/2014/main" id="{95E30A74-09A1-D2DC-A175-C722D7D46BCE}"/>
              </a:ext>
            </a:extLst>
          </p:cNvPr>
          <p:cNvSpPr/>
          <p:nvPr/>
        </p:nvSpPr>
        <p:spPr>
          <a:xfrm>
            <a:off x="3255925" y="5805338"/>
            <a:ext cx="3014964" cy="56320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Kết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hợp</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định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bằng</a:t>
            </a:r>
            <a:r>
              <a:rPr lang="en-US" sz="2000" dirty="0">
                <a:solidFill>
                  <a:schemeClr val="tx1"/>
                </a:solidFill>
                <a:latin typeface="Times New Roman"/>
                <a:cs typeface="Times New Roman"/>
              </a:rPr>
              <a:t> IMU </a:t>
            </a:r>
            <a:endParaRPr lang="en-US" dirty="0">
              <a:solidFill>
                <a:schemeClr val="tx1"/>
              </a:solidFill>
            </a:endParaRPr>
          </a:p>
        </p:txBody>
      </p:sp>
      <p:cxnSp>
        <p:nvCxnSpPr>
          <p:cNvPr id="21" name="Straight Arrow Connector 20">
            <a:extLst>
              <a:ext uri="{FF2B5EF4-FFF2-40B4-BE49-F238E27FC236}">
                <a16:creationId xmlns:a16="http://schemas.microsoft.com/office/drawing/2014/main" id="{FD0AF9E7-F531-3956-DD82-6B966543EF7D}"/>
              </a:ext>
            </a:extLst>
          </p:cNvPr>
          <p:cNvCxnSpPr>
            <a:cxnSpLocks/>
          </p:cNvCxnSpPr>
          <p:nvPr/>
        </p:nvCxnSpPr>
        <p:spPr>
          <a:xfrm>
            <a:off x="4399712" y="4548009"/>
            <a:ext cx="3142912" cy="7758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74B15C5-56A9-D896-5B44-3F43FC96D5F5}"/>
              </a:ext>
            </a:extLst>
          </p:cNvPr>
          <p:cNvCxnSpPr>
            <a:cxnSpLocks/>
          </p:cNvCxnSpPr>
          <p:nvPr/>
        </p:nvCxnSpPr>
        <p:spPr>
          <a:xfrm>
            <a:off x="4419504" y="4548009"/>
            <a:ext cx="2766860" cy="16764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CF6E3D4-5645-302A-A595-EB847ACFE292}"/>
              </a:ext>
            </a:extLst>
          </p:cNvPr>
          <p:cNvCxnSpPr>
            <a:cxnSpLocks/>
          </p:cNvCxnSpPr>
          <p:nvPr/>
        </p:nvCxnSpPr>
        <p:spPr>
          <a:xfrm>
            <a:off x="4399712" y="4548009"/>
            <a:ext cx="3142912" cy="13597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5EC9BD4-2296-295D-41AB-B750E5C3C6B9}"/>
              </a:ext>
            </a:extLst>
          </p:cNvPr>
          <p:cNvCxnSpPr>
            <a:cxnSpLocks/>
          </p:cNvCxnSpPr>
          <p:nvPr/>
        </p:nvCxnSpPr>
        <p:spPr>
          <a:xfrm>
            <a:off x="4379920" y="4567801"/>
            <a:ext cx="411588" cy="12211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9313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39" name="Rectangle: Rounded Corners 238">
            <a:extLst>
              <a:ext uri="{FF2B5EF4-FFF2-40B4-BE49-F238E27FC236}">
                <a16:creationId xmlns:a16="http://schemas.microsoft.com/office/drawing/2014/main" id="{AA9F7479-99B2-D055-ABA9-0233F830A315}"/>
              </a:ext>
            </a:extLst>
          </p:cNvPr>
          <p:cNvSpPr/>
          <p:nvPr/>
        </p:nvSpPr>
        <p:spPr>
          <a:xfrm>
            <a:off x="2484213" y="4038883"/>
            <a:ext cx="2095499" cy="1042147"/>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dirty="0" err="1">
                <a:solidFill>
                  <a:schemeClr val="tx1"/>
                </a:solidFill>
                <a:latin typeface="Times New Roman"/>
                <a:cs typeface="Times New Roman"/>
              </a:rPr>
              <a:t>Cách</a:t>
            </a:r>
            <a:r>
              <a:rPr lang="en-US" sz="3000" b="1" dirty="0">
                <a:solidFill>
                  <a:schemeClr val="tx1"/>
                </a:solidFill>
                <a:latin typeface="Times New Roman"/>
                <a:cs typeface="Times New Roman"/>
              </a:rPr>
              <a:t> </a:t>
            </a:r>
            <a:r>
              <a:rPr lang="en-US" sz="3000" b="1" dirty="0" err="1">
                <a:solidFill>
                  <a:schemeClr val="tx1"/>
                </a:solidFill>
                <a:latin typeface="Times New Roman"/>
                <a:cs typeface="Times New Roman"/>
              </a:rPr>
              <a:t>thực</a:t>
            </a:r>
            <a:r>
              <a:rPr lang="en-US" sz="3000" b="1" dirty="0">
                <a:solidFill>
                  <a:schemeClr val="tx1"/>
                </a:solidFill>
                <a:latin typeface="Times New Roman"/>
                <a:cs typeface="Times New Roman"/>
              </a:rPr>
              <a:t> </a:t>
            </a:r>
            <a:r>
              <a:rPr lang="en-US" sz="3000" b="1" dirty="0" err="1">
                <a:solidFill>
                  <a:schemeClr val="tx1"/>
                </a:solidFill>
                <a:latin typeface="Times New Roman"/>
                <a:cs typeface="Times New Roman"/>
              </a:rPr>
              <a:t>hiện</a:t>
            </a:r>
            <a:endParaRPr lang="en-US" sz="3000" b="1" dirty="0">
              <a:solidFill>
                <a:schemeClr val="tx1"/>
              </a:solidFill>
              <a:latin typeface="Times New Roman"/>
              <a:cs typeface="Times New Roman"/>
            </a:endParaRP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551823" y="2579208"/>
            <a:ext cx="6152028" cy="1854937"/>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dirty="0" err="1">
                <a:solidFill>
                  <a:schemeClr val="tx1"/>
                </a:solidFill>
                <a:latin typeface="Times New Roman"/>
                <a:cs typeface="Times New Roman"/>
              </a:rPr>
              <a:t>cần</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đối</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chiếu</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hệ</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tọa</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độ</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của</a:t>
            </a:r>
            <a:r>
              <a:rPr lang="en-US" sz="2500" dirty="0">
                <a:solidFill>
                  <a:schemeClr val="tx1"/>
                </a:solidFill>
                <a:latin typeface="Times New Roman"/>
                <a:cs typeface="Times New Roman"/>
              </a:rPr>
              <a:t> 2 frame </a:t>
            </a:r>
            <a:r>
              <a:rPr lang="en-US" sz="2500" dirty="0" err="1">
                <a:solidFill>
                  <a:schemeClr val="tx1"/>
                </a:solidFill>
                <a:latin typeface="Times New Roman"/>
                <a:cs typeface="Times New Roman"/>
              </a:rPr>
              <a:t>ảnh</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tại</a:t>
            </a:r>
            <a:r>
              <a:rPr lang="en-US" sz="2500" dirty="0">
                <a:solidFill>
                  <a:schemeClr val="tx1"/>
                </a:solidFill>
                <a:latin typeface="Times New Roman"/>
                <a:cs typeface="Times New Roman"/>
              </a:rPr>
              <a:t> 2 </a:t>
            </a:r>
            <a:r>
              <a:rPr lang="en-US" sz="2500" dirty="0" err="1">
                <a:solidFill>
                  <a:schemeClr val="tx1"/>
                </a:solidFill>
                <a:latin typeface="Times New Roman"/>
                <a:cs typeface="Times New Roman"/>
              </a:rPr>
              <a:t>thời</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điểm</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trên</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để</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tìm</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ra</a:t>
            </a:r>
            <a:r>
              <a:rPr lang="en-US" sz="2500" dirty="0">
                <a:solidFill>
                  <a:schemeClr val="tx1"/>
                </a:solidFill>
                <a:latin typeface="Times New Roman"/>
                <a:cs typeface="Times New Roman"/>
              </a:rPr>
              <a:t> 6 </a:t>
            </a:r>
            <a:r>
              <a:rPr lang="en-US" sz="2500" dirty="0" err="1">
                <a:solidFill>
                  <a:schemeClr val="tx1"/>
                </a:solidFill>
                <a:latin typeface="Times New Roman"/>
                <a:cs typeface="Times New Roman"/>
              </a:rPr>
              <a:t>ẩn</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số</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để</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có</a:t>
            </a:r>
            <a:r>
              <a:rPr lang="en-US" sz="2500" dirty="0">
                <a:solidFill>
                  <a:schemeClr val="tx1"/>
                </a:solidFill>
                <a:latin typeface="Times New Roman"/>
                <a:cs typeface="Times New Roman"/>
              </a:rPr>
              <a:t> 6 </a:t>
            </a:r>
            <a:r>
              <a:rPr lang="en-US" sz="2500" dirty="0" err="1">
                <a:solidFill>
                  <a:schemeClr val="tx1"/>
                </a:solidFill>
                <a:latin typeface="Times New Roman"/>
                <a:cs typeface="Times New Roman"/>
              </a:rPr>
              <a:t>phương</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trình</a:t>
            </a:r>
            <a:r>
              <a:rPr lang="en-US" sz="2500" dirty="0">
                <a:solidFill>
                  <a:schemeClr val="tx1"/>
                </a:solidFill>
                <a:latin typeface="Times New Roman"/>
                <a:cs typeface="Times New Roman"/>
              </a:rPr>
              <a:t> (3 </a:t>
            </a:r>
            <a:r>
              <a:rPr lang="en-US" sz="2500" dirty="0" err="1">
                <a:solidFill>
                  <a:schemeClr val="tx1"/>
                </a:solidFill>
                <a:latin typeface="Times New Roman"/>
                <a:cs typeface="Times New Roman"/>
              </a:rPr>
              <a:t>cho</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phép</a:t>
            </a:r>
            <a:r>
              <a:rPr lang="en-US" sz="2500" dirty="0">
                <a:solidFill>
                  <a:schemeClr val="tx1"/>
                </a:solidFill>
                <a:latin typeface="Times New Roman"/>
                <a:cs typeface="Times New Roman"/>
              </a:rPr>
              <a:t> quay </a:t>
            </a:r>
            <a:r>
              <a:rPr lang="en-US" sz="2500" dirty="0" err="1">
                <a:solidFill>
                  <a:schemeClr val="tx1"/>
                </a:solidFill>
                <a:latin typeface="Times New Roman"/>
                <a:cs typeface="Times New Roman"/>
              </a:rPr>
              <a:t>và</a:t>
            </a:r>
            <a:r>
              <a:rPr lang="en-US" sz="2500" dirty="0">
                <a:solidFill>
                  <a:schemeClr val="tx1"/>
                </a:solidFill>
                <a:latin typeface="Times New Roman"/>
                <a:cs typeface="Times New Roman"/>
              </a:rPr>
              <a:t> 3 </a:t>
            </a:r>
            <a:r>
              <a:rPr lang="en-US" sz="2500" dirty="0" err="1">
                <a:solidFill>
                  <a:schemeClr val="tx1"/>
                </a:solidFill>
                <a:latin typeface="Times New Roman"/>
                <a:cs typeface="Times New Roman"/>
              </a:rPr>
              <a:t>cho</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phép</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tịnh</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tiến</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để</a:t>
            </a:r>
            <a:r>
              <a:rPr lang="en-US" sz="2500" dirty="0">
                <a:solidFill>
                  <a:schemeClr val="tx1"/>
                </a:solidFill>
                <a:latin typeface="Times New Roman"/>
                <a:cs typeface="Times New Roman"/>
              </a:rPr>
              <a:t> giải ra </a:t>
            </a:r>
            <a:r>
              <a:rPr lang="en-US" sz="2500" dirty="0" err="1">
                <a:solidFill>
                  <a:schemeClr val="tx1"/>
                </a:solidFill>
                <a:latin typeface="Times New Roman"/>
                <a:cs typeface="Times New Roman"/>
              </a:rPr>
              <a:t>các</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tập</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điểm</a:t>
            </a:r>
            <a:r>
              <a:rPr lang="en-US" sz="2500" dirty="0">
                <a:solidFill>
                  <a:schemeClr val="tx1"/>
                </a:solidFill>
                <a:latin typeface="Times New Roman"/>
                <a:cs typeface="Times New Roman"/>
              </a:rPr>
              <a:t> </a:t>
            </a:r>
            <a:r>
              <a:rPr lang="en-US" sz="2500" dirty="0" err="1">
                <a:solidFill>
                  <a:schemeClr val="tx1"/>
                </a:solidFill>
                <a:latin typeface="Times New Roman"/>
                <a:cs typeface="Times New Roman"/>
              </a:rPr>
              <a:t>trên</a:t>
            </a: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611199" y="4834355"/>
            <a:ext cx="4677510" cy="145850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err="1">
                <a:solidFill>
                  <a:schemeClr val="tx1"/>
                </a:solidFill>
                <a:latin typeface="Times New Roman"/>
                <a:cs typeface="Times New Roman"/>
              </a:rPr>
              <a:t>Nhưng</a:t>
            </a:r>
            <a:r>
              <a:rPr lang="en-US" sz="2500">
                <a:solidFill>
                  <a:schemeClr val="tx1"/>
                </a:solidFill>
                <a:latin typeface="Times New Roman"/>
                <a:cs typeface="Times New Roman"/>
              </a:rPr>
              <a:t> </a:t>
            </a:r>
            <a:r>
              <a:rPr lang="en-US" sz="2500" err="1">
                <a:solidFill>
                  <a:schemeClr val="tx1"/>
                </a:solidFill>
                <a:latin typeface="Times New Roman"/>
                <a:cs typeface="Times New Roman"/>
              </a:rPr>
              <a:t>với</a:t>
            </a:r>
            <a:r>
              <a:rPr lang="en-US" sz="2500">
                <a:solidFill>
                  <a:schemeClr val="tx1"/>
                </a:solidFill>
                <a:latin typeface="Times New Roman"/>
                <a:cs typeface="Times New Roman"/>
              </a:rPr>
              <a:t> IMU ta </a:t>
            </a:r>
            <a:r>
              <a:rPr lang="en-US" sz="2500" err="1">
                <a:solidFill>
                  <a:schemeClr val="tx1"/>
                </a:solidFill>
                <a:latin typeface="Times New Roman"/>
                <a:cs typeface="Times New Roman"/>
              </a:rPr>
              <a:t>đã</a:t>
            </a:r>
            <a:r>
              <a:rPr lang="en-US" sz="2500">
                <a:solidFill>
                  <a:schemeClr val="tx1"/>
                </a:solidFill>
                <a:latin typeface="Times New Roman"/>
                <a:cs typeface="Times New Roman"/>
              </a:rPr>
              <a:t> </a:t>
            </a:r>
            <a:r>
              <a:rPr lang="en-US" sz="2500" err="1">
                <a:solidFill>
                  <a:schemeClr val="tx1"/>
                </a:solidFill>
                <a:latin typeface="Times New Roman"/>
                <a:cs typeface="Times New Roman"/>
              </a:rPr>
              <a:t>biết</a:t>
            </a:r>
            <a:r>
              <a:rPr lang="en-US" sz="2500">
                <a:solidFill>
                  <a:schemeClr val="tx1"/>
                </a:solidFill>
                <a:latin typeface="Times New Roman"/>
                <a:cs typeface="Times New Roman"/>
              </a:rPr>
              <a:t> </a:t>
            </a:r>
            <a:r>
              <a:rPr lang="en-US" sz="2500" err="1">
                <a:solidFill>
                  <a:schemeClr val="tx1"/>
                </a:solidFill>
                <a:latin typeface="Times New Roman"/>
                <a:cs typeface="Times New Roman"/>
              </a:rPr>
              <a:t>được</a:t>
            </a:r>
            <a:r>
              <a:rPr lang="en-US" sz="2500">
                <a:solidFill>
                  <a:schemeClr val="tx1"/>
                </a:solidFill>
                <a:latin typeface="Times New Roman"/>
                <a:cs typeface="Times New Roman"/>
              </a:rPr>
              <a:t> </a:t>
            </a:r>
            <a:r>
              <a:rPr lang="en-US" sz="2500" err="1">
                <a:solidFill>
                  <a:schemeClr val="tx1"/>
                </a:solidFill>
                <a:latin typeface="Times New Roman"/>
                <a:cs typeface="Times New Roman"/>
              </a:rPr>
              <a:t>phép</a:t>
            </a:r>
            <a:r>
              <a:rPr lang="en-US" sz="2500">
                <a:solidFill>
                  <a:schemeClr val="tx1"/>
                </a:solidFill>
                <a:latin typeface="Times New Roman"/>
                <a:cs typeface="Times New Roman"/>
              </a:rPr>
              <a:t> quay </a:t>
            </a:r>
            <a:r>
              <a:rPr lang="en-US" sz="2500" err="1">
                <a:solidFill>
                  <a:schemeClr val="tx1"/>
                </a:solidFill>
                <a:latin typeface="Times New Roman"/>
                <a:cs typeface="Times New Roman"/>
              </a:rPr>
              <a:t>nên</a:t>
            </a:r>
            <a:r>
              <a:rPr lang="en-US" sz="2500">
                <a:solidFill>
                  <a:schemeClr val="tx1"/>
                </a:solidFill>
                <a:latin typeface="Times New Roman"/>
                <a:cs typeface="Times New Roman"/>
              </a:rPr>
              <a:t> ta </a:t>
            </a:r>
            <a:r>
              <a:rPr lang="en-US" sz="2500" err="1">
                <a:solidFill>
                  <a:schemeClr val="tx1"/>
                </a:solidFill>
                <a:latin typeface="Times New Roman"/>
                <a:cs typeface="Times New Roman"/>
              </a:rPr>
              <a:t>chỉ</a:t>
            </a:r>
            <a:r>
              <a:rPr lang="en-US" sz="2500">
                <a:solidFill>
                  <a:schemeClr val="tx1"/>
                </a:solidFill>
                <a:latin typeface="Times New Roman"/>
                <a:cs typeface="Times New Roman"/>
              </a:rPr>
              <a:t> </a:t>
            </a:r>
            <a:r>
              <a:rPr lang="en-US" sz="2500" err="1">
                <a:solidFill>
                  <a:schemeClr val="tx1"/>
                </a:solidFill>
                <a:latin typeface="Times New Roman"/>
                <a:cs typeface="Times New Roman"/>
              </a:rPr>
              <a:t>cần</a:t>
            </a:r>
            <a:r>
              <a:rPr lang="en-US" sz="2500">
                <a:solidFill>
                  <a:schemeClr val="tx1"/>
                </a:solidFill>
                <a:latin typeface="Times New Roman"/>
                <a:cs typeface="Times New Roman"/>
              </a:rPr>
              <a:t> </a:t>
            </a:r>
            <a:r>
              <a:rPr lang="en-US" sz="2500" err="1">
                <a:solidFill>
                  <a:schemeClr val="tx1"/>
                </a:solidFill>
                <a:latin typeface="Times New Roman"/>
                <a:cs typeface="Times New Roman"/>
              </a:rPr>
              <a:t>tính</a:t>
            </a:r>
            <a:r>
              <a:rPr lang="en-US" sz="2500">
                <a:solidFill>
                  <a:schemeClr val="tx1"/>
                </a:solidFill>
                <a:latin typeface="Times New Roman"/>
                <a:cs typeface="Times New Roman"/>
              </a:rPr>
              <a:t> </a:t>
            </a:r>
            <a:r>
              <a:rPr lang="en-US" sz="2500" err="1">
                <a:solidFill>
                  <a:schemeClr val="tx1"/>
                </a:solidFill>
                <a:latin typeface="Times New Roman"/>
                <a:cs typeface="Times New Roman"/>
              </a:rPr>
              <a:t>cho</a:t>
            </a:r>
            <a:r>
              <a:rPr lang="en-US" sz="2500">
                <a:solidFill>
                  <a:schemeClr val="tx1"/>
                </a:solidFill>
                <a:latin typeface="Times New Roman"/>
                <a:cs typeface="Times New Roman"/>
              </a:rPr>
              <a:t> </a:t>
            </a:r>
            <a:r>
              <a:rPr lang="en-US" sz="2500" err="1">
                <a:solidFill>
                  <a:schemeClr val="tx1"/>
                </a:solidFill>
                <a:latin typeface="Times New Roman"/>
                <a:cs typeface="Times New Roman"/>
              </a:rPr>
              <a:t>phép</a:t>
            </a:r>
            <a:r>
              <a:rPr lang="en-US" sz="2500">
                <a:solidFill>
                  <a:schemeClr val="tx1"/>
                </a:solidFill>
                <a:latin typeface="Times New Roman"/>
                <a:cs typeface="Times New Roman"/>
              </a:rPr>
              <a:t> </a:t>
            </a:r>
            <a:r>
              <a:rPr lang="en-US" sz="2500" err="1">
                <a:solidFill>
                  <a:schemeClr val="tx1"/>
                </a:solidFill>
                <a:latin typeface="Times New Roman"/>
                <a:cs typeface="Times New Roman"/>
              </a:rPr>
              <a:t>tịnh</a:t>
            </a:r>
            <a:r>
              <a:rPr lang="en-US" sz="2500">
                <a:solidFill>
                  <a:schemeClr val="tx1"/>
                </a:solidFill>
                <a:latin typeface="Times New Roman"/>
                <a:cs typeface="Times New Roman"/>
              </a:rPr>
              <a:t> </a:t>
            </a:r>
            <a:r>
              <a:rPr lang="en-US" sz="2500" err="1">
                <a:solidFill>
                  <a:schemeClr val="tx1"/>
                </a:solidFill>
                <a:latin typeface="Times New Roman"/>
                <a:cs typeface="Times New Roman"/>
              </a:rPr>
              <a:t>tiến</a:t>
            </a:r>
            <a:endParaRPr lang="en-US" err="1">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580463" y="3447097"/>
            <a:ext cx="990221" cy="11207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567948" y="4538116"/>
            <a:ext cx="1015251" cy="9242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9" name="Straight Arrow Connector 248">
            <a:extLst>
              <a:ext uri="{FF2B5EF4-FFF2-40B4-BE49-F238E27FC236}">
                <a16:creationId xmlns:a16="http://schemas.microsoft.com/office/drawing/2014/main" id="{A7452365-8BAB-4C5C-F834-E11F76BC9BFF}"/>
              </a:ext>
            </a:extLst>
          </p:cNvPr>
          <p:cNvCxnSpPr>
            <a:cxnSpLocks/>
          </p:cNvCxnSpPr>
          <p:nvPr/>
        </p:nvCxnSpPr>
        <p:spPr>
          <a:xfrm>
            <a:off x="2195502" y="708323"/>
            <a:ext cx="771195" cy="96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6994CF6-587D-7327-04D0-FDCCC1C1F884}"/>
              </a:ext>
            </a:extLst>
          </p:cNvPr>
          <p:cNvSpPr txBox="1"/>
          <p:nvPr/>
        </p:nvSpPr>
        <p:spPr>
          <a:xfrm>
            <a:off x="2996044" y="504700"/>
            <a:ext cx="9067305"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500" dirty="0" err="1">
                <a:latin typeface="Times  New Roman"/>
              </a:rPr>
              <a:t>Để</a:t>
            </a:r>
            <a:r>
              <a:rPr lang="en-US" sz="2500" dirty="0">
                <a:latin typeface="Times  New Roman"/>
              </a:rPr>
              <a:t> </a:t>
            </a:r>
            <a:r>
              <a:rPr lang="en-US" sz="2500" dirty="0" err="1">
                <a:latin typeface="Times  New Roman"/>
              </a:rPr>
              <a:t>biết</a:t>
            </a:r>
            <a:r>
              <a:rPr lang="en-US" sz="2500" dirty="0">
                <a:latin typeface="Times  New Roman"/>
              </a:rPr>
              <a:t> </a:t>
            </a:r>
            <a:r>
              <a:rPr lang="en-US" sz="2500" dirty="0" err="1">
                <a:latin typeface="Times  New Roman"/>
              </a:rPr>
              <a:t>vị</a:t>
            </a:r>
            <a:r>
              <a:rPr lang="en-US" sz="2500" dirty="0">
                <a:latin typeface="Times  New Roman"/>
              </a:rPr>
              <a:t> </a:t>
            </a:r>
            <a:r>
              <a:rPr lang="en-US" sz="2500" dirty="0" err="1">
                <a:latin typeface="Times  New Roman"/>
              </a:rPr>
              <a:t>trí</a:t>
            </a:r>
            <a:r>
              <a:rPr lang="en-US" sz="2500" dirty="0">
                <a:latin typeface="Times  New Roman"/>
              </a:rPr>
              <a:t> </a:t>
            </a:r>
            <a:r>
              <a:rPr lang="en-US" sz="2500" dirty="0" err="1">
                <a:latin typeface="Times  New Roman"/>
              </a:rPr>
              <a:t>hiện</a:t>
            </a:r>
            <a:r>
              <a:rPr lang="en-US" sz="2500" dirty="0">
                <a:latin typeface="Times  New Roman"/>
              </a:rPr>
              <a:t> </a:t>
            </a:r>
            <a:r>
              <a:rPr lang="en-US" sz="2500" dirty="0" err="1">
                <a:latin typeface="Times  New Roman"/>
              </a:rPr>
              <a:t>tại</a:t>
            </a:r>
            <a:r>
              <a:rPr lang="en-US" sz="2500" dirty="0">
                <a:latin typeface="Times  New Roman"/>
              </a:rPr>
              <a:t> </a:t>
            </a:r>
            <a:r>
              <a:rPr lang="en-US" sz="2500" dirty="0" err="1">
                <a:latin typeface="Times  New Roman"/>
              </a:rPr>
              <a:t>để</a:t>
            </a:r>
            <a:r>
              <a:rPr lang="en-US" sz="2500" dirty="0">
                <a:latin typeface="Times  New Roman"/>
              </a:rPr>
              <a:t> </a:t>
            </a:r>
            <a:r>
              <a:rPr lang="en-US" sz="2500" dirty="0" err="1">
                <a:latin typeface="Times  New Roman"/>
              </a:rPr>
              <a:t>biết</a:t>
            </a:r>
            <a:r>
              <a:rPr lang="en-US" sz="2500" dirty="0">
                <a:latin typeface="Times  New Roman"/>
              </a:rPr>
              <a:t> </a:t>
            </a:r>
            <a:r>
              <a:rPr lang="en-US" sz="2500" dirty="0" err="1">
                <a:latin typeface="Times  New Roman"/>
              </a:rPr>
              <a:t>vị</a:t>
            </a:r>
            <a:r>
              <a:rPr lang="en-US" sz="2500" dirty="0">
                <a:latin typeface="Times  New Roman"/>
              </a:rPr>
              <a:t> </a:t>
            </a:r>
            <a:r>
              <a:rPr lang="en-US" sz="2500" dirty="0" err="1">
                <a:latin typeface="Times  New Roman"/>
              </a:rPr>
              <a:t>trí</a:t>
            </a:r>
            <a:r>
              <a:rPr lang="en-US" sz="2500" dirty="0">
                <a:latin typeface="Times  New Roman"/>
              </a:rPr>
              <a:t> </a:t>
            </a:r>
            <a:r>
              <a:rPr lang="en-US" sz="2500" dirty="0" err="1">
                <a:latin typeface="Times  New Roman"/>
              </a:rPr>
              <a:t>hiện</a:t>
            </a:r>
            <a:r>
              <a:rPr lang="en-US" sz="2500" dirty="0">
                <a:latin typeface="Times  New Roman"/>
              </a:rPr>
              <a:t> </a:t>
            </a:r>
            <a:r>
              <a:rPr lang="en-US" sz="2500" dirty="0" err="1">
                <a:latin typeface="Times  New Roman"/>
              </a:rPr>
              <a:t>tại</a:t>
            </a:r>
            <a:r>
              <a:rPr lang="en-US" sz="2500" dirty="0">
                <a:latin typeface="Times  New Roman"/>
              </a:rPr>
              <a:t> </a:t>
            </a:r>
            <a:r>
              <a:rPr lang="en-US" sz="2500" dirty="0" err="1">
                <a:latin typeface="Times  New Roman"/>
              </a:rPr>
              <a:t>của</a:t>
            </a:r>
            <a:r>
              <a:rPr lang="en-US" sz="2500" dirty="0">
                <a:latin typeface="Times  New Roman"/>
              </a:rPr>
              <a:t> </a:t>
            </a:r>
            <a:r>
              <a:rPr lang="en-US" sz="2500" dirty="0" err="1">
                <a:latin typeface="Times  New Roman"/>
              </a:rPr>
              <a:t>vật</a:t>
            </a:r>
            <a:r>
              <a:rPr lang="en-US" sz="2500" dirty="0">
                <a:latin typeface="Times  New Roman"/>
              </a:rPr>
              <a:t> ta </a:t>
            </a:r>
            <a:r>
              <a:rPr lang="en-US" sz="2500" dirty="0" err="1">
                <a:latin typeface="Times  New Roman"/>
              </a:rPr>
              <a:t>cần</a:t>
            </a:r>
            <a:r>
              <a:rPr lang="en-US" sz="2500" dirty="0">
                <a:latin typeface="Times  New Roman"/>
              </a:rPr>
              <a:t> </a:t>
            </a:r>
            <a:r>
              <a:rPr lang="en-US" sz="2500" dirty="0" err="1">
                <a:latin typeface="Times  New Roman"/>
              </a:rPr>
              <a:t>biết</a:t>
            </a:r>
            <a:r>
              <a:rPr lang="en-US" sz="2500" dirty="0">
                <a:latin typeface="Times  New Roman"/>
              </a:rPr>
              <a:t> </a:t>
            </a:r>
            <a:r>
              <a:rPr lang="en-US" sz="2500" dirty="0" err="1">
                <a:latin typeface="Times  New Roman"/>
              </a:rPr>
              <a:t>phép</a:t>
            </a:r>
            <a:r>
              <a:rPr lang="en-US" sz="2500" dirty="0">
                <a:latin typeface="Times  New Roman"/>
              </a:rPr>
              <a:t> </a:t>
            </a:r>
            <a:r>
              <a:rPr lang="en-US" sz="2500" dirty="0" err="1">
                <a:latin typeface="Times  New Roman"/>
              </a:rPr>
              <a:t>biến</a:t>
            </a:r>
            <a:r>
              <a:rPr lang="en-US" sz="2500" dirty="0">
                <a:latin typeface="Times  New Roman"/>
              </a:rPr>
              <a:t> </a:t>
            </a:r>
            <a:r>
              <a:rPr lang="en-US" sz="2500" dirty="0" err="1">
                <a:latin typeface="Times  New Roman"/>
              </a:rPr>
              <a:t>đổi</a:t>
            </a:r>
            <a:r>
              <a:rPr lang="en-US" sz="2500" dirty="0">
                <a:latin typeface="Times  New Roman"/>
              </a:rPr>
              <a:t> </a:t>
            </a:r>
            <a:r>
              <a:rPr lang="en-US" sz="2500" dirty="0" err="1">
                <a:latin typeface="Times  New Roman"/>
              </a:rPr>
              <a:t>từ</a:t>
            </a:r>
            <a:r>
              <a:rPr lang="en-US" sz="2500" dirty="0">
                <a:latin typeface="Times  New Roman"/>
              </a:rPr>
              <a:t> </a:t>
            </a:r>
            <a:r>
              <a:rPr lang="en-US" sz="2500" dirty="0" err="1">
                <a:latin typeface="Times  New Roman"/>
              </a:rPr>
              <a:t>điểm</a:t>
            </a:r>
            <a:r>
              <a:rPr lang="en-US" sz="2500" dirty="0">
                <a:latin typeface="Times  New Roman"/>
              </a:rPr>
              <a:t> p </a:t>
            </a:r>
            <a:r>
              <a:rPr lang="en-US" sz="2500" dirty="0" err="1">
                <a:latin typeface="Times  New Roman"/>
              </a:rPr>
              <a:t>tại</a:t>
            </a:r>
            <a:r>
              <a:rPr lang="en-US" sz="2500" dirty="0">
                <a:latin typeface="Times  New Roman"/>
              </a:rPr>
              <a:t> </a:t>
            </a:r>
            <a:r>
              <a:rPr lang="en-US" sz="2500" dirty="0" err="1">
                <a:latin typeface="Times  New Roman"/>
              </a:rPr>
              <a:t>hệ</a:t>
            </a:r>
            <a:r>
              <a:rPr lang="en-US" sz="2500" dirty="0">
                <a:latin typeface="Times  New Roman"/>
              </a:rPr>
              <a:t> </a:t>
            </a:r>
            <a:r>
              <a:rPr lang="en-US" sz="2500" dirty="0" err="1">
                <a:latin typeface="Times  New Roman"/>
              </a:rPr>
              <a:t>tọa</a:t>
            </a:r>
            <a:r>
              <a:rPr lang="en-US" sz="2500" dirty="0">
                <a:latin typeface="Times  New Roman"/>
              </a:rPr>
              <a:t> </a:t>
            </a:r>
            <a:r>
              <a:rPr lang="en-US" sz="2500" dirty="0" err="1">
                <a:latin typeface="Times  New Roman"/>
              </a:rPr>
              <a:t>độ</a:t>
            </a:r>
            <a:r>
              <a:rPr lang="en-US" sz="2500" dirty="0">
                <a:latin typeface="Times  New Roman"/>
              </a:rPr>
              <a:t> t sang p’ </a:t>
            </a:r>
            <a:r>
              <a:rPr lang="en-US" sz="2500" dirty="0" err="1">
                <a:latin typeface="Times  New Roman"/>
              </a:rPr>
              <a:t>tại</a:t>
            </a:r>
            <a:r>
              <a:rPr lang="en-US" sz="2500" dirty="0">
                <a:latin typeface="Times  New Roman"/>
              </a:rPr>
              <a:t> </a:t>
            </a:r>
            <a:r>
              <a:rPr lang="en-US" sz="2500" dirty="0" err="1">
                <a:latin typeface="Times  New Roman"/>
              </a:rPr>
              <a:t>hệ</a:t>
            </a:r>
            <a:r>
              <a:rPr lang="en-US" sz="2500" dirty="0">
                <a:latin typeface="Times  New Roman"/>
              </a:rPr>
              <a:t> </a:t>
            </a:r>
            <a:r>
              <a:rPr lang="en-US" sz="2500" dirty="0" err="1">
                <a:latin typeface="Times  New Roman"/>
              </a:rPr>
              <a:t>tọa</a:t>
            </a:r>
            <a:r>
              <a:rPr lang="en-US" sz="2500" dirty="0">
                <a:latin typeface="Times  New Roman"/>
              </a:rPr>
              <a:t> </a:t>
            </a:r>
            <a:r>
              <a:rPr lang="en-US" sz="2500" dirty="0" err="1">
                <a:latin typeface="Times  New Roman"/>
              </a:rPr>
              <a:t>độ</a:t>
            </a:r>
            <a:r>
              <a:rPr lang="en-US" sz="2500" dirty="0">
                <a:latin typeface="Times  New Roman"/>
              </a:rPr>
              <a:t> t’</a:t>
            </a:r>
          </a:p>
        </p:txBody>
      </p:sp>
    </p:spTree>
    <p:extLst>
      <p:ext uri="{BB962C8B-B14F-4D97-AF65-F5344CB8AC3E}">
        <p14:creationId xmlns:p14="http://schemas.microsoft.com/office/powerpoint/2010/main" val="1015977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510206-8362-6387-F903-4FAF8DB44895}"/>
              </a:ext>
            </a:extLst>
          </p:cNvPr>
          <p:cNvSpPr>
            <a:spLocks noGrp="1"/>
          </p:cNvSpPr>
          <p:nvPr>
            <p:ph idx="1"/>
          </p:nvPr>
        </p:nvSpPr>
        <p:spPr>
          <a:xfrm>
            <a:off x="47264" y="745322"/>
            <a:ext cx="11837042" cy="6111841"/>
          </a:xfrm>
        </p:spPr>
        <p:txBody>
          <a:bodyPr vert="horz" lIns="91440" tIns="45720" rIns="91440" bIns="45720" rtlCol="0" anchor="t">
            <a:normAutofit/>
          </a:bodyPr>
          <a:lstStyle/>
          <a:p>
            <a:pPr lvl="1"/>
            <a:endParaRPr lang="en-US">
              <a:cs typeface="Calibri"/>
            </a:endParaRPr>
          </a:p>
          <a:p>
            <a:pPr marL="457200" lvl="2" indent="0">
              <a:buNone/>
            </a:pPr>
            <a:endParaRPr lang="en-US">
              <a:ea typeface="Calibri"/>
              <a:cs typeface="Calibri"/>
            </a:endParaRPr>
          </a:p>
          <a:p>
            <a:pPr lvl="1"/>
            <a:endParaRPr lang="en-US">
              <a:ea typeface="Calibri"/>
              <a:cs typeface="Calibri"/>
            </a:endParaRPr>
          </a:p>
          <a:p>
            <a:pPr lvl="1"/>
            <a:endParaRPr lang="en-US">
              <a:ea typeface="Calibri"/>
              <a:cs typeface="Calibri"/>
            </a:endParaRPr>
          </a:p>
        </p:txBody>
      </p:sp>
      <p:sp>
        <p:nvSpPr>
          <p:cNvPr id="5" name="TextBox 4">
            <a:extLst>
              <a:ext uri="{FF2B5EF4-FFF2-40B4-BE49-F238E27FC236}">
                <a16:creationId xmlns:a16="http://schemas.microsoft.com/office/drawing/2014/main" id="{F92725C5-1DD5-31C2-7D3E-4381C4AD7052}"/>
              </a:ext>
            </a:extLst>
          </p:cNvPr>
          <p:cNvSpPr txBox="1"/>
          <p:nvPr/>
        </p:nvSpPr>
        <p:spPr>
          <a:xfrm>
            <a:off x="3268338" y="3008661"/>
            <a:ext cx="5807744" cy="861774"/>
          </a:xfrm>
          <a:prstGeom prst="rect">
            <a:avLst/>
          </a:prstGeom>
          <a:noFill/>
        </p:spPr>
        <p:txBody>
          <a:bodyPr wrap="square">
            <a:spAutoFit/>
          </a:bodyPr>
          <a:lstStyle/>
          <a:p>
            <a:r>
              <a:rPr lang="en-US" sz="5000" b="1" err="1">
                <a:latin typeface="Times New Roman" panose="02020603050405020304" pitchFamily="18" charset="0"/>
                <a:ea typeface="Calibri Light"/>
                <a:cs typeface="Times New Roman" panose="02020603050405020304" pitchFamily="18" charset="0"/>
              </a:rPr>
              <a:t>Động</a:t>
            </a:r>
            <a:r>
              <a:rPr lang="en-US" sz="5000" b="1">
                <a:latin typeface="Times New Roman" panose="02020603050405020304" pitchFamily="18" charset="0"/>
                <a:ea typeface="Calibri Light"/>
                <a:cs typeface="Times New Roman" panose="02020603050405020304" pitchFamily="18" charset="0"/>
              </a:rPr>
              <a:t> </a:t>
            </a:r>
            <a:r>
              <a:rPr lang="en-US" sz="5000" b="1" err="1">
                <a:latin typeface="Times New Roman" panose="02020603050405020304" pitchFamily="18" charset="0"/>
                <a:ea typeface="Calibri Light"/>
                <a:cs typeface="Times New Roman" panose="02020603050405020304" pitchFamily="18" charset="0"/>
              </a:rPr>
              <a:t>lực</a:t>
            </a:r>
            <a:r>
              <a:rPr lang="en-US" sz="5000" b="1">
                <a:latin typeface="Times New Roman" panose="02020603050405020304" pitchFamily="18" charset="0"/>
                <a:ea typeface="Calibri Light"/>
                <a:cs typeface="Times New Roman" panose="02020603050405020304" pitchFamily="18" charset="0"/>
              </a:rPr>
              <a:t> </a:t>
            </a:r>
            <a:r>
              <a:rPr lang="en-US" sz="5000" b="1" err="1">
                <a:latin typeface="Times New Roman" panose="02020603050405020304" pitchFamily="18" charset="0"/>
                <a:ea typeface="Calibri Light"/>
                <a:cs typeface="Times New Roman" panose="02020603050405020304" pitchFamily="18" charset="0"/>
              </a:rPr>
              <a:t>nghiên</a:t>
            </a:r>
            <a:r>
              <a:rPr lang="en-US" sz="5000" b="1">
                <a:latin typeface="Times New Roman" panose="02020603050405020304" pitchFamily="18" charset="0"/>
                <a:ea typeface="Calibri Light"/>
                <a:cs typeface="Times New Roman" panose="02020603050405020304" pitchFamily="18" charset="0"/>
              </a:rPr>
              <a:t> </a:t>
            </a:r>
            <a:r>
              <a:rPr lang="en-US" sz="5000" b="1" err="1">
                <a:latin typeface="Times New Roman" panose="02020603050405020304" pitchFamily="18" charset="0"/>
                <a:ea typeface="Calibri Light"/>
                <a:cs typeface="Times New Roman" panose="02020603050405020304" pitchFamily="18" charset="0"/>
              </a:rPr>
              <a:t>cứu</a:t>
            </a:r>
            <a:endParaRPr lang="en-US" sz="5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11618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4512C-829D-473F-AAEE-741986E21530}"/>
              </a:ext>
            </a:extLst>
          </p:cNvPr>
          <p:cNvSpPr txBox="1"/>
          <p:nvPr/>
        </p:nvSpPr>
        <p:spPr>
          <a:xfrm>
            <a:off x="1574401" y="76046"/>
            <a:ext cx="9811161" cy="40011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just"/>
            <a:r>
              <a:rPr lang="en-US" sz="2000">
                <a:latin typeface="Times New Roman"/>
                <a:cs typeface="Times New Roman"/>
              </a:rPr>
              <a:t>Ở </a:t>
            </a:r>
            <a:r>
              <a:rPr lang="en-US" sz="2000" err="1">
                <a:latin typeface="Times New Roman"/>
                <a:cs typeface="Times New Roman"/>
              </a:rPr>
              <a:t>phần</a:t>
            </a:r>
            <a:r>
              <a:rPr lang="en-US" sz="2000">
                <a:latin typeface="Times New Roman"/>
                <a:cs typeface="Times New Roman"/>
              </a:rPr>
              <a:t> </a:t>
            </a:r>
            <a:r>
              <a:rPr lang="en-US" sz="2000" err="1">
                <a:latin typeface="Times New Roman"/>
                <a:cs typeface="Times New Roman"/>
              </a:rPr>
              <a:t>này</a:t>
            </a:r>
            <a:r>
              <a:rPr lang="en-US" sz="2000">
                <a:latin typeface="Times New Roman"/>
                <a:cs typeface="Times New Roman"/>
              </a:rPr>
              <a:t> ta </a:t>
            </a:r>
            <a:r>
              <a:rPr lang="en-US" sz="2000" err="1">
                <a:latin typeface="Times New Roman"/>
                <a:cs typeface="Times New Roman"/>
              </a:rPr>
              <a:t>dùng</a:t>
            </a:r>
            <a:r>
              <a:rPr lang="en-US" sz="2000">
                <a:latin typeface="Times New Roman"/>
                <a:cs typeface="Times New Roman"/>
              </a:rPr>
              <a:t> 2 camera 1 </a:t>
            </a:r>
            <a:r>
              <a:rPr lang="en-US" sz="2000" err="1">
                <a:latin typeface="Times New Roman"/>
                <a:cs typeface="Times New Roman"/>
              </a:rPr>
              <a:t>phụ</a:t>
            </a:r>
            <a:r>
              <a:rPr lang="en-US" sz="2000">
                <a:latin typeface="Times New Roman"/>
                <a:cs typeface="Times New Roman"/>
              </a:rPr>
              <a:t> 1 frame/s </a:t>
            </a:r>
            <a:r>
              <a:rPr lang="en-US" sz="2000" err="1">
                <a:latin typeface="Times New Roman"/>
                <a:cs typeface="Times New Roman"/>
              </a:rPr>
              <a:t>và</a:t>
            </a:r>
            <a:r>
              <a:rPr lang="en-US" sz="2000">
                <a:latin typeface="Times New Roman"/>
                <a:cs typeface="Times New Roman"/>
              </a:rPr>
              <a:t> 1 </a:t>
            </a:r>
            <a:r>
              <a:rPr lang="en-US" sz="2000" err="1">
                <a:latin typeface="Times New Roman"/>
                <a:cs typeface="Times New Roman"/>
              </a:rPr>
              <a:t>chính</a:t>
            </a:r>
            <a:r>
              <a:rPr lang="en-US" sz="2000">
                <a:latin typeface="Times New Roman"/>
                <a:cs typeface="Times New Roman"/>
              </a:rPr>
              <a:t> 25 frame/s </a:t>
            </a:r>
            <a:r>
              <a:rPr lang="en-US" sz="2000" err="1">
                <a:latin typeface="Times New Roman"/>
                <a:cs typeface="Times New Roman"/>
              </a:rPr>
              <a:t>như</a:t>
            </a:r>
            <a:r>
              <a:rPr lang="en-US" sz="2000">
                <a:latin typeface="Times New Roman"/>
                <a:cs typeface="Times New Roman"/>
              </a:rPr>
              <a:t> </a:t>
            </a:r>
            <a:r>
              <a:rPr lang="en-US" sz="2000" err="1">
                <a:latin typeface="Times New Roman"/>
                <a:cs typeface="Times New Roman"/>
              </a:rPr>
              <a:t>hình</a:t>
            </a:r>
            <a:endParaRPr lang="en-US" sz="2000" err="1"/>
          </a:p>
        </p:txBody>
      </p:sp>
      <p:pic>
        <p:nvPicPr>
          <p:cNvPr id="3" name="Picture 4" descr="Diagram&#10;&#10;Description automatically generated">
            <a:extLst>
              <a:ext uri="{FF2B5EF4-FFF2-40B4-BE49-F238E27FC236}">
                <a16:creationId xmlns:a16="http://schemas.microsoft.com/office/drawing/2014/main" id="{A8562982-9582-BDD7-5FD1-B958108ABFC2}"/>
              </a:ext>
            </a:extLst>
          </p:cNvPr>
          <p:cNvPicPr>
            <a:picLocks noChangeAspect="1"/>
          </p:cNvPicPr>
          <p:nvPr/>
        </p:nvPicPr>
        <p:blipFill>
          <a:blip r:embed="rId2"/>
          <a:stretch>
            <a:fillRect/>
          </a:stretch>
        </p:blipFill>
        <p:spPr>
          <a:xfrm>
            <a:off x="4141694" y="536079"/>
            <a:ext cx="5130052" cy="4015312"/>
          </a:xfrm>
          <a:prstGeom prst="rect">
            <a:avLst/>
          </a:prstGeom>
        </p:spPr>
      </p:pic>
      <p:sp>
        <p:nvSpPr>
          <p:cNvPr id="7" name="TextBox 6">
            <a:extLst>
              <a:ext uri="{FF2B5EF4-FFF2-40B4-BE49-F238E27FC236}">
                <a16:creationId xmlns:a16="http://schemas.microsoft.com/office/drawing/2014/main" id="{7269A9B2-0033-ADC2-F350-FACF13C2A94A}"/>
              </a:ext>
            </a:extLst>
          </p:cNvPr>
          <p:cNvSpPr txBox="1"/>
          <p:nvPr/>
        </p:nvSpPr>
        <p:spPr>
          <a:xfrm>
            <a:off x="1798519" y="4797488"/>
            <a:ext cx="9811161" cy="1938992"/>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just"/>
            <a:r>
              <a:rPr lang="en-US" sz="2000" err="1">
                <a:latin typeface="Times New Roman"/>
                <a:cs typeface="Times New Roman"/>
              </a:rPr>
              <a:t>Phát</a:t>
            </a:r>
            <a:r>
              <a:rPr lang="en-US" sz="2000">
                <a:latin typeface="Times New Roman"/>
                <a:cs typeface="Times New Roman"/>
              </a:rPr>
              <a:t> </a:t>
            </a:r>
            <a:r>
              <a:rPr lang="en-US" sz="2000" err="1">
                <a:latin typeface="Times New Roman"/>
                <a:cs typeface="Times New Roman"/>
              </a:rPr>
              <a:t>hiện</a:t>
            </a:r>
            <a:r>
              <a:rPr lang="en-US" sz="2000">
                <a:latin typeface="Times New Roman"/>
                <a:cs typeface="Times New Roman"/>
              </a:rPr>
              <a:t> </a:t>
            </a:r>
            <a:r>
              <a:rPr lang="en-US" sz="2000" err="1">
                <a:latin typeface="Times New Roman"/>
                <a:cs typeface="Times New Roman"/>
              </a:rPr>
              <a:t>và</a:t>
            </a:r>
            <a:r>
              <a:rPr lang="en-US" sz="2000">
                <a:latin typeface="Times New Roman"/>
                <a:cs typeface="Times New Roman"/>
              </a:rPr>
              <a:t> </a:t>
            </a:r>
            <a:r>
              <a:rPr lang="en-US" sz="2000" err="1">
                <a:latin typeface="Times New Roman"/>
                <a:cs typeface="Times New Roman"/>
              </a:rPr>
              <a:t>theo</a:t>
            </a:r>
            <a:r>
              <a:rPr lang="en-US" sz="2000">
                <a:latin typeface="Times New Roman"/>
                <a:cs typeface="Times New Roman"/>
              </a:rPr>
              <a:t> </a:t>
            </a:r>
            <a:r>
              <a:rPr lang="en-US" sz="2000" err="1">
                <a:latin typeface="Times New Roman"/>
                <a:cs typeface="Times New Roman"/>
              </a:rPr>
              <a:t>vết</a:t>
            </a:r>
            <a:r>
              <a:rPr lang="en-US" sz="2000">
                <a:latin typeface="Times New Roman"/>
                <a:cs typeface="Times New Roman"/>
              </a:rPr>
              <a:t> </a:t>
            </a:r>
            <a:r>
              <a:rPr lang="en-US" sz="2000" err="1">
                <a:latin typeface="Times New Roman"/>
                <a:cs typeface="Times New Roman"/>
              </a:rPr>
              <a:t>đặc</a:t>
            </a:r>
            <a:r>
              <a:rPr lang="en-US" sz="2000">
                <a:latin typeface="Times New Roman"/>
                <a:cs typeface="Times New Roman"/>
              </a:rPr>
              <a:t> </a:t>
            </a:r>
            <a:r>
              <a:rPr lang="en-US" sz="2000" err="1">
                <a:latin typeface="Times New Roman"/>
                <a:cs typeface="Times New Roman"/>
              </a:rPr>
              <a:t>trưng</a:t>
            </a:r>
            <a:r>
              <a:rPr lang="en-US" sz="2000">
                <a:latin typeface="Times New Roman"/>
                <a:cs typeface="Times New Roman"/>
              </a:rPr>
              <a:t> </a:t>
            </a:r>
            <a:r>
              <a:rPr lang="en-US" sz="2000" err="1">
                <a:latin typeface="Times New Roman"/>
                <a:cs typeface="Times New Roman"/>
              </a:rPr>
              <a:t>của</a:t>
            </a:r>
            <a:r>
              <a:rPr lang="en-US" sz="2000">
                <a:latin typeface="Times New Roman"/>
                <a:cs typeface="Times New Roman"/>
              </a:rPr>
              <a:t> 2 camera </a:t>
            </a:r>
            <a:r>
              <a:rPr lang="en-US" sz="2000" err="1">
                <a:latin typeface="Times New Roman"/>
                <a:cs typeface="Times New Roman"/>
              </a:rPr>
              <a:t>từng</a:t>
            </a:r>
            <a:r>
              <a:rPr lang="en-US" sz="2000">
                <a:latin typeface="Times New Roman"/>
                <a:cs typeface="Times New Roman"/>
              </a:rPr>
              <a:t> </a:t>
            </a:r>
            <a:r>
              <a:rPr lang="en-US" sz="2000" err="1">
                <a:latin typeface="Times New Roman"/>
                <a:cs typeface="Times New Roman"/>
              </a:rPr>
              <a:t>thời</a:t>
            </a:r>
            <a:r>
              <a:rPr lang="en-US" sz="2000">
                <a:latin typeface="Times New Roman"/>
                <a:cs typeface="Times New Roman"/>
              </a:rPr>
              <a:t> </a:t>
            </a:r>
            <a:r>
              <a:rPr lang="en-US" sz="2000" err="1">
                <a:latin typeface="Times New Roman"/>
                <a:cs typeface="Times New Roman"/>
              </a:rPr>
              <a:t>điểm</a:t>
            </a:r>
            <a:endParaRPr lang="en-US" sz="2000" dirty="0" err="1">
              <a:latin typeface="Times New Roman"/>
              <a:cs typeface="Times New Roman"/>
            </a:endParaRPr>
          </a:p>
          <a:p>
            <a:pPr algn="just"/>
            <a:r>
              <a:rPr lang="en-US" sz="2000" dirty="0" err="1">
                <a:latin typeface="Times New Roman"/>
                <a:cs typeface="Times New Roman"/>
              </a:rPr>
              <a:t>Để</a:t>
            </a:r>
            <a:r>
              <a:rPr lang="en-US" sz="2000" dirty="0">
                <a:latin typeface="Times New Roman"/>
                <a:cs typeface="Times New Roman"/>
              </a:rPr>
              <a:t> </a:t>
            </a:r>
            <a:r>
              <a:rPr lang="en-US" sz="2000" dirty="0" err="1">
                <a:latin typeface="Times New Roman"/>
                <a:cs typeface="Times New Roman"/>
              </a:rPr>
              <a:t>phát</a:t>
            </a:r>
            <a:r>
              <a:rPr lang="en-US" sz="2000" dirty="0">
                <a:latin typeface="Times New Roman"/>
                <a:cs typeface="Times New Roman"/>
              </a:rPr>
              <a:t> </a:t>
            </a:r>
            <a:r>
              <a:rPr lang="en-US" sz="2000" dirty="0" err="1">
                <a:latin typeface="Times New Roman"/>
                <a:cs typeface="Times New Roman"/>
              </a:rPr>
              <a:t>hiện</a:t>
            </a:r>
            <a:r>
              <a:rPr lang="en-US" sz="2000" dirty="0">
                <a:latin typeface="Times New Roman"/>
                <a:cs typeface="Times New Roman"/>
              </a:rPr>
              <a:t> </a:t>
            </a:r>
            <a:r>
              <a:rPr lang="en-US" sz="2000" dirty="0" err="1">
                <a:latin typeface="Times New Roman"/>
                <a:cs typeface="Times New Roman"/>
              </a:rPr>
              <a:t>đặc</a:t>
            </a:r>
            <a:r>
              <a:rPr lang="en-US" sz="2000" dirty="0">
                <a:latin typeface="Times New Roman"/>
                <a:cs typeface="Times New Roman"/>
              </a:rPr>
              <a:t> </a:t>
            </a:r>
            <a:r>
              <a:rPr lang="en-US" sz="2000" dirty="0" err="1">
                <a:latin typeface="Times New Roman"/>
                <a:cs typeface="Times New Roman"/>
              </a:rPr>
              <a:t>trưng</a:t>
            </a:r>
            <a:r>
              <a:rPr lang="en-US" sz="2000" dirty="0">
                <a:latin typeface="Times New Roman"/>
                <a:cs typeface="Times New Roman"/>
              </a:rPr>
              <a:t> ta </a:t>
            </a:r>
            <a:r>
              <a:rPr lang="en-US" sz="2000" dirty="0" err="1">
                <a:latin typeface="Times New Roman"/>
                <a:cs typeface="Times New Roman"/>
              </a:rPr>
              <a:t>sẽ</a:t>
            </a:r>
            <a:r>
              <a:rPr lang="en-US" sz="2000" dirty="0">
                <a:latin typeface="Times New Roman"/>
                <a:cs typeface="Times New Roman"/>
              </a:rPr>
              <a:t> </a:t>
            </a:r>
            <a:r>
              <a:rPr lang="en-US" sz="2000" dirty="0" err="1">
                <a:latin typeface="Times New Roman"/>
                <a:cs typeface="Times New Roman"/>
              </a:rPr>
              <a:t>dùng</a:t>
            </a:r>
            <a:r>
              <a:rPr lang="en-US" sz="2000" dirty="0">
                <a:latin typeface="Times New Roman"/>
                <a:cs typeface="Times New Roman"/>
              </a:rPr>
              <a:t> </a:t>
            </a:r>
            <a:r>
              <a:rPr lang="en-US" sz="2000" dirty="0" err="1">
                <a:latin typeface="Times New Roman"/>
                <a:cs typeface="Times New Roman"/>
              </a:rPr>
              <a:t>đặc</a:t>
            </a:r>
            <a:r>
              <a:rPr lang="en-US" sz="2000" dirty="0">
                <a:latin typeface="Times New Roman"/>
                <a:cs typeface="Times New Roman"/>
              </a:rPr>
              <a:t> </a:t>
            </a:r>
            <a:r>
              <a:rPr lang="en-US" sz="2000" dirty="0" err="1">
                <a:latin typeface="Times New Roman"/>
                <a:cs typeface="Times New Roman"/>
              </a:rPr>
              <a:t>chưng</a:t>
            </a:r>
            <a:r>
              <a:rPr lang="en-US" sz="2000" dirty="0">
                <a:latin typeface="Times New Roman"/>
                <a:cs typeface="Times New Roman"/>
              </a:rPr>
              <a:t> </a:t>
            </a:r>
            <a:r>
              <a:rPr lang="en-US" sz="2000" dirty="0" err="1">
                <a:latin typeface="Times New Roman"/>
                <a:cs typeface="Times New Roman"/>
              </a:rPr>
              <a:t>góc</a:t>
            </a:r>
            <a:r>
              <a:rPr lang="en-US" sz="2000" dirty="0">
                <a:latin typeface="Times New Roman"/>
                <a:cs typeface="Times New Roman"/>
              </a:rPr>
              <a:t> Shi-Tomasi </a:t>
            </a:r>
            <a:r>
              <a:rPr lang="en-US" sz="2000" dirty="0" err="1">
                <a:latin typeface="Times New Roman"/>
                <a:cs typeface="Times New Roman"/>
              </a:rPr>
              <a:t>để</a:t>
            </a:r>
            <a:r>
              <a:rPr lang="en-US" sz="2000" dirty="0">
                <a:latin typeface="Times New Roman"/>
                <a:cs typeface="Times New Roman"/>
              </a:rPr>
              <a:t> </a:t>
            </a:r>
            <a:r>
              <a:rPr lang="en-US" sz="2000" dirty="0" err="1">
                <a:latin typeface="Times New Roman"/>
                <a:cs typeface="Times New Roman"/>
              </a:rPr>
              <a:t>tiết</a:t>
            </a:r>
            <a:r>
              <a:rPr lang="en-US" sz="2000" dirty="0">
                <a:latin typeface="Times New Roman"/>
                <a:cs typeface="Times New Roman"/>
              </a:rPr>
              <a:t> </a:t>
            </a:r>
            <a:r>
              <a:rPr lang="en-US" sz="2000" dirty="0" err="1">
                <a:latin typeface="Times New Roman"/>
                <a:cs typeface="Times New Roman"/>
              </a:rPr>
              <a:t>kiệm</a:t>
            </a:r>
            <a:r>
              <a:rPr lang="en-US" sz="2000" dirty="0">
                <a:latin typeface="Times New Roman"/>
                <a:cs typeface="Times New Roman"/>
              </a:rPr>
              <a:t> chi </a:t>
            </a:r>
            <a:r>
              <a:rPr lang="en-US" sz="2000" dirty="0" err="1">
                <a:latin typeface="Times New Roman"/>
                <a:cs typeface="Times New Roman"/>
              </a:rPr>
              <a:t>phí</a:t>
            </a:r>
            <a:r>
              <a:rPr lang="en-US" sz="2000" dirty="0">
                <a:latin typeface="Times New Roman"/>
                <a:cs typeface="Times New Roman"/>
              </a:rPr>
              <a:t> </a:t>
            </a:r>
            <a:r>
              <a:rPr lang="en-US" sz="2000" dirty="0" err="1">
                <a:latin typeface="Times New Roman"/>
                <a:cs typeface="Times New Roman"/>
              </a:rPr>
              <a:t>hơn</a:t>
            </a:r>
            <a:r>
              <a:rPr lang="en-US" sz="2000" dirty="0">
                <a:latin typeface="Times New Roman"/>
                <a:cs typeface="Times New Roman"/>
              </a:rPr>
              <a:t> so </a:t>
            </a:r>
            <a:r>
              <a:rPr lang="en-US" sz="2000" dirty="0" err="1">
                <a:latin typeface="Times New Roman"/>
                <a:cs typeface="Times New Roman"/>
              </a:rPr>
              <a:t>với</a:t>
            </a:r>
            <a:r>
              <a:rPr lang="en-US" sz="2000" dirty="0">
                <a:latin typeface="Times New Roman"/>
                <a:cs typeface="Times New Roman"/>
              </a:rPr>
              <a:t> </a:t>
            </a:r>
            <a:r>
              <a:rPr lang="en-US" sz="2000" dirty="0" err="1">
                <a:latin typeface="Times New Roman"/>
                <a:cs typeface="Times New Roman"/>
              </a:rPr>
              <a:t>các</a:t>
            </a:r>
            <a:r>
              <a:rPr lang="en-US" sz="2000" dirty="0">
                <a:latin typeface="Times New Roman"/>
                <a:cs typeface="Times New Roman"/>
              </a:rPr>
              <a:t> </a:t>
            </a:r>
            <a:r>
              <a:rPr lang="en-US" sz="2000" dirty="0" err="1">
                <a:latin typeface="Times New Roman"/>
                <a:cs typeface="Times New Roman"/>
              </a:rPr>
              <a:t>đặc</a:t>
            </a:r>
            <a:r>
              <a:rPr lang="en-US" sz="2000" dirty="0">
                <a:latin typeface="Times New Roman"/>
                <a:cs typeface="Times New Roman"/>
              </a:rPr>
              <a:t> </a:t>
            </a:r>
            <a:r>
              <a:rPr lang="en-US" sz="2000" dirty="0" err="1">
                <a:latin typeface="Times New Roman"/>
                <a:cs typeface="Times New Roman"/>
              </a:rPr>
              <a:t>chưng</a:t>
            </a:r>
            <a:r>
              <a:rPr lang="en-US" sz="2000" dirty="0">
                <a:latin typeface="Times New Roman"/>
                <a:cs typeface="Times New Roman"/>
              </a:rPr>
              <a:t> SIFT, SURF… </a:t>
            </a:r>
            <a:r>
              <a:rPr lang="en-US" sz="2000" dirty="0" err="1">
                <a:latin typeface="Times New Roman"/>
                <a:cs typeface="Times New Roman"/>
              </a:rPr>
              <a:t>mà</a:t>
            </a:r>
            <a:r>
              <a:rPr lang="en-US" sz="2000" dirty="0">
                <a:latin typeface="Times New Roman"/>
                <a:cs typeface="Times New Roman"/>
              </a:rPr>
              <a:t> </a:t>
            </a:r>
            <a:r>
              <a:rPr lang="en-US" sz="2000" dirty="0" err="1">
                <a:latin typeface="Times New Roman"/>
                <a:cs typeface="Times New Roman"/>
              </a:rPr>
              <a:t>vẫn</a:t>
            </a:r>
            <a:r>
              <a:rPr lang="en-US" sz="2000" dirty="0">
                <a:latin typeface="Times New Roman"/>
                <a:cs typeface="Times New Roman"/>
              </a:rPr>
              <a:t> </a:t>
            </a:r>
            <a:r>
              <a:rPr lang="en-US" sz="2000" dirty="0" err="1">
                <a:latin typeface="Times New Roman"/>
                <a:cs typeface="Times New Roman"/>
              </a:rPr>
              <a:t>đảm</a:t>
            </a:r>
            <a:r>
              <a:rPr lang="en-US" sz="2000" dirty="0">
                <a:latin typeface="Times New Roman"/>
                <a:cs typeface="Times New Roman"/>
              </a:rPr>
              <a:t> </a:t>
            </a:r>
            <a:r>
              <a:rPr lang="en-US" sz="2000" dirty="0" err="1">
                <a:latin typeface="Times New Roman"/>
                <a:cs typeface="Times New Roman"/>
              </a:rPr>
              <a:t>bảo</a:t>
            </a:r>
            <a:r>
              <a:rPr lang="en-US" sz="2000" dirty="0">
                <a:latin typeface="Times New Roman"/>
                <a:cs typeface="Times New Roman"/>
              </a:rPr>
              <a:t> </a:t>
            </a:r>
            <a:r>
              <a:rPr lang="en-US" sz="2000" dirty="0" err="1">
                <a:latin typeface="Times New Roman"/>
                <a:cs typeface="Times New Roman"/>
              </a:rPr>
              <a:t>tính</a:t>
            </a:r>
            <a:r>
              <a:rPr lang="en-US" sz="2000" dirty="0">
                <a:latin typeface="Times New Roman"/>
                <a:cs typeface="Times New Roman"/>
              </a:rPr>
              <a:t> </a:t>
            </a:r>
            <a:r>
              <a:rPr lang="en-US" sz="2000" dirty="0" err="1">
                <a:latin typeface="Times New Roman"/>
                <a:cs typeface="Times New Roman"/>
              </a:rPr>
              <a:t>bất</a:t>
            </a:r>
            <a:r>
              <a:rPr lang="en-US" sz="2000" dirty="0">
                <a:latin typeface="Times New Roman"/>
                <a:cs typeface="Times New Roman"/>
              </a:rPr>
              <a:t> </a:t>
            </a:r>
            <a:r>
              <a:rPr lang="en-US" sz="2000" dirty="0" err="1">
                <a:latin typeface="Times New Roman"/>
                <a:cs typeface="Times New Roman"/>
              </a:rPr>
              <a:t>biến</a:t>
            </a:r>
            <a:r>
              <a:rPr lang="en-US" sz="2000" dirty="0">
                <a:latin typeface="Times New Roman"/>
                <a:cs typeface="Times New Roman"/>
              </a:rPr>
              <a:t> </a:t>
            </a:r>
            <a:r>
              <a:rPr lang="en-US" sz="2000" dirty="0" err="1">
                <a:latin typeface="Times New Roman"/>
                <a:cs typeface="Times New Roman"/>
              </a:rPr>
              <a:t>với</a:t>
            </a:r>
            <a:r>
              <a:rPr lang="en-US" sz="2000" dirty="0">
                <a:latin typeface="Times New Roman"/>
                <a:cs typeface="Times New Roman"/>
              </a:rPr>
              <a:t> </a:t>
            </a:r>
            <a:r>
              <a:rPr lang="en-US" sz="2000" dirty="0" err="1">
                <a:latin typeface="Times New Roman"/>
                <a:cs typeface="Times New Roman"/>
              </a:rPr>
              <a:t>một</a:t>
            </a:r>
            <a:r>
              <a:rPr lang="en-US" sz="2000" dirty="0">
                <a:latin typeface="Times New Roman"/>
                <a:cs typeface="Times New Roman"/>
              </a:rPr>
              <a:t> </a:t>
            </a:r>
            <a:r>
              <a:rPr lang="en-US" sz="2000" dirty="0" err="1">
                <a:latin typeface="Times New Roman"/>
                <a:cs typeface="Times New Roman"/>
              </a:rPr>
              <a:t>số</a:t>
            </a:r>
            <a:r>
              <a:rPr lang="en-US" sz="2000" dirty="0">
                <a:latin typeface="Times New Roman"/>
                <a:cs typeface="Times New Roman"/>
              </a:rPr>
              <a:t> </a:t>
            </a:r>
            <a:r>
              <a:rPr lang="en-US" sz="2000" dirty="0" err="1">
                <a:latin typeface="Times New Roman"/>
                <a:cs typeface="Times New Roman"/>
              </a:rPr>
              <a:t>phép</a:t>
            </a:r>
            <a:r>
              <a:rPr lang="en-US" sz="2000" dirty="0">
                <a:latin typeface="Times New Roman"/>
                <a:cs typeface="Times New Roman"/>
              </a:rPr>
              <a:t> affine. </a:t>
            </a:r>
            <a:r>
              <a:rPr lang="en-US" sz="2000" dirty="0" err="1">
                <a:latin typeface="Times New Roman"/>
                <a:cs typeface="Times New Roman"/>
              </a:rPr>
              <a:t>Và</a:t>
            </a:r>
            <a:r>
              <a:rPr lang="en-US" sz="2000" dirty="0">
                <a:latin typeface="Times New Roman"/>
                <a:cs typeface="Times New Roman"/>
              </a:rPr>
              <a:t> </a:t>
            </a:r>
            <a:r>
              <a:rPr lang="en-US" sz="2000" dirty="0" err="1">
                <a:latin typeface="Times New Roman"/>
                <a:cs typeface="Times New Roman"/>
              </a:rPr>
              <a:t>sau</a:t>
            </a:r>
            <a:r>
              <a:rPr lang="en-US" sz="2000" dirty="0">
                <a:latin typeface="Times New Roman"/>
                <a:cs typeface="Times New Roman"/>
              </a:rPr>
              <a:t> </a:t>
            </a:r>
            <a:r>
              <a:rPr lang="en-US" sz="2000" dirty="0" err="1">
                <a:latin typeface="Times New Roman"/>
                <a:cs typeface="Times New Roman"/>
              </a:rPr>
              <a:t>đó</a:t>
            </a:r>
            <a:r>
              <a:rPr lang="en-US" sz="2000" dirty="0">
                <a:latin typeface="Times New Roman"/>
                <a:cs typeface="Times New Roman"/>
              </a:rPr>
              <a:t> ta </a:t>
            </a:r>
            <a:r>
              <a:rPr lang="en-US" sz="2000" dirty="0" err="1">
                <a:latin typeface="Times New Roman"/>
                <a:cs typeface="Times New Roman"/>
              </a:rPr>
              <a:t>sẽ</a:t>
            </a:r>
            <a:r>
              <a:rPr lang="en-US" sz="2000" dirty="0">
                <a:latin typeface="Times New Roman"/>
                <a:cs typeface="Times New Roman"/>
              </a:rPr>
              <a:t> </a:t>
            </a:r>
            <a:r>
              <a:rPr lang="en-US" sz="2000" dirty="0" err="1">
                <a:latin typeface="Times New Roman"/>
                <a:cs typeface="Times New Roman"/>
              </a:rPr>
              <a:t>mô</a:t>
            </a:r>
            <a:r>
              <a:rPr lang="en-US" sz="2000" dirty="0">
                <a:latin typeface="Times New Roman"/>
                <a:cs typeface="Times New Roman"/>
              </a:rPr>
              <a:t> </a:t>
            </a:r>
            <a:r>
              <a:rPr lang="en-US" sz="2000" dirty="0" err="1">
                <a:latin typeface="Times New Roman"/>
                <a:cs typeface="Times New Roman"/>
              </a:rPr>
              <a:t>tả</a:t>
            </a:r>
            <a:r>
              <a:rPr lang="en-US" sz="2000" dirty="0">
                <a:latin typeface="Times New Roman"/>
                <a:cs typeface="Times New Roman"/>
              </a:rPr>
              <a:t> </a:t>
            </a:r>
            <a:r>
              <a:rPr lang="en-US" sz="2000" dirty="0" err="1">
                <a:latin typeface="Times New Roman"/>
                <a:cs typeface="Times New Roman"/>
              </a:rPr>
              <a:t>vùng</a:t>
            </a:r>
            <a:r>
              <a:rPr lang="en-US" sz="2000" dirty="0">
                <a:latin typeface="Times New Roman"/>
                <a:cs typeface="Times New Roman"/>
              </a:rPr>
              <a:t> </a:t>
            </a:r>
            <a:r>
              <a:rPr lang="en-US" sz="2000" dirty="0" err="1">
                <a:latin typeface="Times New Roman"/>
                <a:cs typeface="Times New Roman"/>
              </a:rPr>
              <a:t>xung</a:t>
            </a:r>
            <a:r>
              <a:rPr lang="en-US" sz="2000" dirty="0">
                <a:latin typeface="Times New Roman"/>
                <a:cs typeface="Times New Roman"/>
              </a:rPr>
              <a:t> </a:t>
            </a:r>
            <a:r>
              <a:rPr lang="en-US" sz="2000" dirty="0" err="1">
                <a:latin typeface="Times New Roman"/>
                <a:cs typeface="Times New Roman"/>
              </a:rPr>
              <a:t>quanh</a:t>
            </a:r>
            <a:r>
              <a:rPr lang="en-US" sz="2000" dirty="0">
                <a:latin typeface="Times New Roman"/>
                <a:cs typeface="Times New Roman"/>
              </a:rPr>
              <a:t> </a:t>
            </a:r>
            <a:r>
              <a:rPr lang="en-US" sz="2000" dirty="0" err="1">
                <a:latin typeface="Times New Roman"/>
                <a:cs typeface="Times New Roman"/>
              </a:rPr>
              <a:t>đặc</a:t>
            </a:r>
            <a:r>
              <a:rPr lang="en-US" sz="2000" dirty="0">
                <a:latin typeface="Times New Roman"/>
                <a:cs typeface="Times New Roman"/>
              </a:rPr>
              <a:t> </a:t>
            </a:r>
            <a:r>
              <a:rPr lang="en-US" sz="2000" dirty="0" err="1">
                <a:latin typeface="Times New Roman"/>
                <a:cs typeface="Times New Roman"/>
              </a:rPr>
              <a:t>chưng</a:t>
            </a:r>
            <a:r>
              <a:rPr lang="en-US" sz="2000" dirty="0">
                <a:latin typeface="Times New Roman"/>
                <a:cs typeface="Times New Roman"/>
              </a:rPr>
              <a:t> </a:t>
            </a:r>
            <a:r>
              <a:rPr lang="en-US" sz="2000" dirty="0" err="1">
                <a:latin typeface="Times New Roman"/>
                <a:cs typeface="Times New Roman"/>
              </a:rPr>
              <a:t>bằng</a:t>
            </a:r>
            <a:r>
              <a:rPr lang="en-US" sz="2000" dirty="0">
                <a:latin typeface="Times New Roman"/>
                <a:cs typeface="Times New Roman"/>
              </a:rPr>
              <a:t> </a:t>
            </a:r>
            <a:r>
              <a:rPr lang="en-US" sz="2000" dirty="0" err="1">
                <a:latin typeface="Times New Roman"/>
                <a:cs typeface="Times New Roman"/>
              </a:rPr>
              <a:t>các</a:t>
            </a:r>
            <a:r>
              <a:rPr lang="en-US" sz="2000" dirty="0">
                <a:latin typeface="Times New Roman"/>
                <a:cs typeface="Times New Roman"/>
              </a:rPr>
              <a:t> </a:t>
            </a:r>
            <a:r>
              <a:rPr lang="en-US" sz="2000" dirty="0" err="1">
                <a:latin typeface="Times New Roman"/>
                <a:cs typeface="Times New Roman"/>
              </a:rPr>
              <a:t>chuỗi</a:t>
            </a:r>
            <a:r>
              <a:rPr lang="en-US" sz="2000" dirty="0">
                <a:latin typeface="Times New Roman"/>
                <a:cs typeface="Times New Roman"/>
              </a:rPr>
              <a:t> bit (BRIEF </a:t>
            </a:r>
            <a:r>
              <a:rPr lang="en-US" sz="2000" dirty="0" err="1">
                <a:latin typeface="Times New Roman"/>
                <a:cs typeface="Times New Roman"/>
              </a:rPr>
              <a:t>escription</a:t>
            </a:r>
            <a:r>
              <a:rPr lang="en-US" sz="2000" dirty="0">
                <a:latin typeface="Times New Roman"/>
                <a:cs typeface="Times New Roman"/>
              </a:rPr>
              <a:t>) </a:t>
            </a:r>
            <a:r>
              <a:rPr lang="en-US" sz="2000" dirty="0" err="1">
                <a:latin typeface="Times New Roman"/>
                <a:cs typeface="Times New Roman"/>
              </a:rPr>
              <a:t>và</a:t>
            </a:r>
            <a:r>
              <a:rPr lang="en-US" sz="2000" dirty="0">
                <a:latin typeface="Times New Roman"/>
                <a:cs typeface="Times New Roman"/>
              </a:rPr>
              <a:t> BRIEF </a:t>
            </a:r>
            <a:r>
              <a:rPr lang="en-US" sz="2000" dirty="0" err="1">
                <a:latin typeface="Times New Roman"/>
                <a:cs typeface="Times New Roman"/>
              </a:rPr>
              <a:t>cũng</a:t>
            </a:r>
            <a:r>
              <a:rPr lang="en-US" sz="2000" dirty="0">
                <a:latin typeface="Times New Roman"/>
                <a:cs typeface="Times New Roman"/>
              </a:rPr>
              <a:t> </a:t>
            </a:r>
            <a:r>
              <a:rPr lang="en-US" sz="2000" dirty="0" err="1">
                <a:latin typeface="Times New Roman"/>
                <a:cs typeface="Times New Roman"/>
              </a:rPr>
              <a:t>bất</a:t>
            </a:r>
            <a:r>
              <a:rPr lang="en-US" sz="2000" dirty="0">
                <a:latin typeface="Times New Roman"/>
                <a:cs typeface="Times New Roman"/>
              </a:rPr>
              <a:t> </a:t>
            </a:r>
            <a:r>
              <a:rPr lang="en-US" sz="2000" dirty="0" err="1">
                <a:latin typeface="Times New Roman"/>
                <a:cs typeface="Times New Roman"/>
              </a:rPr>
              <a:t>biến</a:t>
            </a:r>
            <a:r>
              <a:rPr lang="en-US" sz="2000" dirty="0">
                <a:latin typeface="Times New Roman"/>
                <a:cs typeface="Times New Roman"/>
              </a:rPr>
              <a:t> </a:t>
            </a:r>
            <a:r>
              <a:rPr lang="en-US" sz="2000" dirty="0" err="1">
                <a:latin typeface="Times New Roman"/>
                <a:cs typeface="Times New Roman"/>
              </a:rPr>
              <a:t>với</a:t>
            </a:r>
            <a:r>
              <a:rPr lang="en-US" sz="2000" dirty="0">
                <a:latin typeface="Times New Roman"/>
                <a:cs typeface="Times New Roman"/>
              </a:rPr>
              <a:t> </a:t>
            </a:r>
            <a:r>
              <a:rPr lang="en-US" sz="2000" dirty="0" err="1">
                <a:latin typeface="Times New Roman"/>
                <a:cs typeface="Times New Roman"/>
              </a:rPr>
              <a:t>các</a:t>
            </a:r>
            <a:r>
              <a:rPr lang="en-US" sz="2000" dirty="0">
                <a:latin typeface="Times New Roman"/>
                <a:cs typeface="Times New Roman"/>
              </a:rPr>
              <a:t> </a:t>
            </a:r>
            <a:r>
              <a:rPr lang="en-US" sz="2000" dirty="0" err="1">
                <a:latin typeface="Times New Roman"/>
                <a:cs typeface="Times New Roman"/>
              </a:rPr>
              <a:t>phép</a:t>
            </a:r>
            <a:r>
              <a:rPr lang="en-US" sz="2000" dirty="0">
                <a:latin typeface="Times New Roman"/>
                <a:cs typeface="Times New Roman"/>
              </a:rPr>
              <a:t> affine.</a:t>
            </a:r>
            <a:endParaRPr lang="en-US" sz="2000" dirty="0"/>
          </a:p>
          <a:p>
            <a:pPr algn="just"/>
            <a:endParaRPr lang="en-US" sz="2000" dirty="0">
              <a:latin typeface="Times New Roman"/>
              <a:cs typeface="Times New Roman"/>
            </a:endParaRPr>
          </a:p>
        </p:txBody>
      </p:sp>
    </p:spTree>
    <p:extLst>
      <p:ext uri="{BB962C8B-B14F-4D97-AF65-F5344CB8AC3E}">
        <p14:creationId xmlns:p14="http://schemas.microsoft.com/office/powerpoint/2010/main" val="40047902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4512C-829D-473F-AAEE-741986E21530}"/>
              </a:ext>
            </a:extLst>
          </p:cNvPr>
          <p:cNvSpPr txBox="1"/>
          <p:nvPr/>
        </p:nvSpPr>
        <p:spPr>
          <a:xfrm>
            <a:off x="2123490" y="4360921"/>
            <a:ext cx="9811161" cy="2677656"/>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just"/>
            <a:r>
              <a:rPr lang="en-US" sz="2400" dirty="0" err="1">
                <a:latin typeface="Times New Roman"/>
                <a:cs typeface="Times New Roman"/>
              </a:rPr>
              <a:t>Các</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màu</a:t>
            </a:r>
            <a:r>
              <a:rPr lang="en-US" sz="2400" dirty="0">
                <a:latin typeface="Times New Roman"/>
                <a:cs typeface="Times New Roman"/>
              </a:rPr>
              <a:t> </a:t>
            </a:r>
            <a:r>
              <a:rPr lang="en-US" sz="2400" dirty="0" err="1">
                <a:latin typeface="Times New Roman"/>
                <a:cs typeface="Times New Roman"/>
              </a:rPr>
              <a:t>xanh</a:t>
            </a:r>
            <a:r>
              <a:rPr lang="en-US" sz="2400" dirty="0">
                <a:latin typeface="Times New Roman"/>
                <a:cs typeface="Times New Roman"/>
              </a:rPr>
              <a:t> </a:t>
            </a:r>
            <a:r>
              <a:rPr lang="en-US" sz="2400" dirty="0" err="1">
                <a:latin typeface="Times New Roman"/>
                <a:cs typeface="Times New Roman"/>
              </a:rPr>
              <a:t>là</a:t>
            </a:r>
            <a:r>
              <a:rPr lang="en-US" sz="2400" dirty="0">
                <a:latin typeface="Times New Roman"/>
                <a:cs typeface="Times New Roman"/>
              </a:rPr>
              <a:t> </a:t>
            </a:r>
            <a:r>
              <a:rPr lang="en-US" sz="2400" dirty="0" err="1">
                <a:latin typeface="Times New Roman"/>
                <a:cs typeface="Times New Roman"/>
              </a:rPr>
              <a:t>đặc</a:t>
            </a:r>
            <a:r>
              <a:rPr lang="en-US" sz="2400" dirty="0">
                <a:latin typeface="Times New Roman"/>
                <a:cs typeface="Times New Roman"/>
              </a:rPr>
              <a:t> </a:t>
            </a:r>
            <a:r>
              <a:rPr lang="en-US" sz="2400" dirty="0" err="1">
                <a:latin typeface="Times New Roman"/>
                <a:cs typeface="Times New Roman"/>
              </a:rPr>
              <a:t>trưng</a:t>
            </a:r>
            <a:r>
              <a:rPr lang="en-US" sz="2400" dirty="0">
                <a:latin typeface="Times New Roman"/>
                <a:cs typeface="Times New Roman"/>
              </a:rPr>
              <a:t> </a:t>
            </a:r>
            <a:r>
              <a:rPr lang="en-US" sz="2400" dirty="0" err="1">
                <a:latin typeface="Times New Roman"/>
                <a:cs typeface="Times New Roman"/>
              </a:rPr>
              <a:t>góc</a:t>
            </a:r>
            <a:r>
              <a:rPr lang="en-US" sz="2400" dirty="0">
                <a:latin typeface="Times New Roman"/>
                <a:cs typeface="Times New Roman"/>
              </a:rPr>
              <a:t> Shi-</a:t>
            </a:r>
            <a:r>
              <a:rPr lang="en-US" sz="2400" dirty="0" err="1">
                <a:latin typeface="Times New Roman"/>
                <a:cs typeface="Times New Roman"/>
              </a:rPr>
              <a:t>Tomasi</a:t>
            </a:r>
            <a:r>
              <a:rPr lang="en-US" sz="2400" dirty="0">
                <a:latin typeface="Times New Roman"/>
                <a:cs typeface="Times New Roman"/>
              </a:rPr>
              <a:t> </a:t>
            </a:r>
            <a:r>
              <a:rPr lang="en-US" sz="2400" dirty="0" err="1">
                <a:latin typeface="Times New Roman"/>
                <a:cs typeface="Times New Roman"/>
              </a:rPr>
              <a:t>tại</a:t>
            </a:r>
            <a:r>
              <a:rPr lang="en-US" sz="2400" dirty="0">
                <a:latin typeface="Times New Roman"/>
                <a:cs typeface="Times New Roman"/>
              </a:rPr>
              <a:t> camera </a:t>
            </a:r>
            <a:r>
              <a:rPr lang="en-US" sz="2400" dirty="0" err="1">
                <a:latin typeface="Times New Roman"/>
                <a:cs typeface="Times New Roman"/>
              </a:rPr>
              <a:t>chính</a:t>
            </a:r>
            <a:r>
              <a:rPr lang="en-US" sz="2400" dirty="0">
                <a:latin typeface="Times New Roman"/>
                <a:cs typeface="Times New Roman"/>
              </a:rPr>
              <a:t> </a:t>
            </a:r>
            <a:r>
              <a:rPr lang="en-US" sz="2400" dirty="0" err="1">
                <a:latin typeface="Times New Roman"/>
                <a:cs typeface="Times New Roman"/>
              </a:rPr>
              <a:t>và</a:t>
            </a:r>
            <a:r>
              <a:rPr lang="en-US" sz="2400" dirty="0">
                <a:latin typeface="Times New Roman"/>
                <a:cs typeface="Times New Roman"/>
              </a:rPr>
              <a:t> </a:t>
            </a:r>
            <a:r>
              <a:rPr lang="en-US" sz="2400" dirty="0" err="1">
                <a:latin typeface="Times New Roman"/>
                <a:cs typeface="Times New Roman"/>
              </a:rPr>
              <a:t>phụ</a:t>
            </a:r>
            <a:r>
              <a:rPr lang="en-US" sz="2400" dirty="0">
                <a:latin typeface="Times New Roman"/>
                <a:cs typeface="Times New Roman"/>
              </a:rPr>
              <a:t> </a:t>
            </a:r>
            <a:r>
              <a:rPr lang="en-US" sz="2400" dirty="0" err="1">
                <a:latin typeface="Times New Roman"/>
                <a:cs typeface="Times New Roman"/>
              </a:rPr>
              <a:t>cùng</a:t>
            </a:r>
            <a:r>
              <a:rPr lang="en-US" sz="2400" dirty="0">
                <a:latin typeface="Times New Roman"/>
                <a:cs typeface="Times New Roman"/>
              </a:rPr>
              <a:t> </a:t>
            </a:r>
            <a:r>
              <a:rPr lang="en-US" sz="2400" dirty="0" err="1">
                <a:latin typeface="Times New Roman"/>
                <a:cs typeface="Times New Roman"/>
              </a:rPr>
              <a:t>thời</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t. </a:t>
            </a:r>
            <a:r>
              <a:rPr lang="en-US" sz="2400" dirty="0" err="1">
                <a:latin typeface="Times New Roman"/>
                <a:cs typeface="Times New Roman"/>
              </a:rPr>
              <a:t>Điều</a:t>
            </a:r>
            <a:r>
              <a:rPr lang="en-US" sz="2400" dirty="0">
                <a:latin typeface="Times New Roman"/>
                <a:cs typeface="Times New Roman"/>
              </a:rPr>
              <a:t> </a:t>
            </a:r>
            <a:r>
              <a:rPr lang="en-US" sz="2400" dirty="0" err="1">
                <a:latin typeface="Times New Roman"/>
                <a:cs typeface="Times New Roman"/>
              </a:rPr>
              <a:t>kiện</a:t>
            </a:r>
            <a:r>
              <a:rPr lang="en-US" sz="2400" dirty="0">
                <a:latin typeface="Times New Roman"/>
                <a:cs typeface="Times New Roman"/>
              </a:rPr>
              <a:t> </a:t>
            </a:r>
            <a:r>
              <a:rPr lang="en-US" sz="2400" dirty="0" err="1">
                <a:latin typeface="Times New Roman"/>
                <a:cs typeface="Times New Roman"/>
              </a:rPr>
              <a:t>ràng</a:t>
            </a:r>
            <a:r>
              <a:rPr lang="en-US" sz="2400" dirty="0">
                <a:latin typeface="Times New Roman"/>
                <a:cs typeface="Times New Roman"/>
              </a:rPr>
              <a:t> </a:t>
            </a:r>
            <a:r>
              <a:rPr lang="en-US" sz="2400" dirty="0" err="1">
                <a:latin typeface="Times New Roman"/>
                <a:cs typeface="Times New Roman"/>
              </a:rPr>
              <a:t>buộc</a:t>
            </a:r>
            <a:r>
              <a:rPr lang="en-US" sz="2400" dirty="0">
                <a:latin typeface="Times New Roman"/>
                <a:cs typeface="Times New Roman"/>
              </a:rPr>
              <a:t> </a:t>
            </a:r>
            <a:r>
              <a:rPr lang="en-US" sz="2400" dirty="0" err="1">
                <a:latin typeface="Times New Roman"/>
                <a:cs typeface="Times New Roman"/>
              </a:rPr>
              <a:t>để</a:t>
            </a:r>
            <a:r>
              <a:rPr lang="en-US" sz="2400" dirty="0">
                <a:latin typeface="Times New Roman"/>
                <a:cs typeface="Times New Roman"/>
              </a:rPr>
              <a:t> </a:t>
            </a:r>
            <a:r>
              <a:rPr lang="en-US" sz="2400" dirty="0" err="1">
                <a:latin typeface="Times New Roman"/>
                <a:cs typeface="Times New Roman"/>
              </a:rPr>
              <a:t>thỏa</a:t>
            </a:r>
            <a:r>
              <a:rPr lang="en-US" sz="2400" dirty="0">
                <a:latin typeface="Times New Roman"/>
                <a:cs typeface="Times New Roman"/>
              </a:rPr>
              <a:t> </a:t>
            </a:r>
            <a:r>
              <a:rPr lang="en-US" sz="2400" dirty="0" err="1">
                <a:latin typeface="Times New Roman"/>
                <a:cs typeface="Times New Roman"/>
              </a:rPr>
              <a:t>mãn</a:t>
            </a:r>
            <a:r>
              <a:rPr lang="en-US" sz="2400" dirty="0">
                <a:latin typeface="Times New Roman"/>
                <a:cs typeface="Times New Roman"/>
              </a:rPr>
              <a:t> </a:t>
            </a:r>
            <a:r>
              <a:rPr lang="en-US" sz="2400" dirty="0" err="1">
                <a:latin typeface="Times New Roman"/>
                <a:cs typeface="Times New Roman"/>
              </a:rPr>
              <a:t>cặp</a:t>
            </a:r>
            <a:r>
              <a:rPr lang="en-US" sz="2400" dirty="0">
                <a:latin typeface="Times New Roman"/>
                <a:cs typeface="Times New Roman"/>
              </a:rPr>
              <a:t> </a:t>
            </a:r>
            <a:r>
              <a:rPr lang="en-US" sz="2400" dirty="0" err="1">
                <a:latin typeface="Times New Roman"/>
                <a:cs typeface="Times New Roman"/>
              </a:rPr>
              <a:t>tương</a:t>
            </a:r>
            <a:r>
              <a:rPr lang="en-US" sz="2400" dirty="0">
                <a:latin typeface="Times New Roman"/>
                <a:cs typeface="Times New Roman"/>
              </a:rPr>
              <a:t> </a:t>
            </a:r>
            <a:r>
              <a:rPr lang="en-US" sz="2400" dirty="0" err="1">
                <a:latin typeface="Times New Roman"/>
                <a:cs typeface="Times New Roman"/>
              </a:rPr>
              <a:t>đồng</a:t>
            </a:r>
            <a:r>
              <a:rPr lang="en-US" sz="2400" dirty="0">
                <a:latin typeface="Times New Roman"/>
                <a:cs typeface="Times New Roman"/>
              </a:rPr>
              <a:t> </a:t>
            </a:r>
            <a:r>
              <a:rPr lang="en-US" sz="2400" dirty="0" err="1">
                <a:latin typeface="Times New Roman"/>
                <a:cs typeface="Times New Roman"/>
              </a:rPr>
              <a:t>epipolar</a:t>
            </a:r>
            <a:r>
              <a:rPr lang="en-US" sz="2400" dirty="0">
                <a:latin typeface="Times New Roman"/>
                <a:cs typeface="Times New Roman"/>
              </a:rPr>
              <a:t> </a:t>
            </a:r>
            <a:r>
              <a:rPr lang="en-US" sz="2400" dirty="0" err="1">
                <a:latin typeface="Times New Roman"/>
                <a:cs typeface="Times New Roman"/>
              </a:rPr>
              <a:t>là</a:t>
            </a:r>
            <a:r>
              <a:rPr lang="en-US" sz="2400" dirty="0">
                <a:latin typeface="Times New Roman"/>
                <a:cs typeface="Times New Roman"/>
              </a:rPr>
              <a:t> </a:t>
            </a:r>
            <a:r>
              <a:rPr lang="en-US" sz="2400" dirty="0" err="1">
                <a:latin typeface="Times New Roman"/>
                <a:cs typeface="Times New Roman"/>
              </a:rPr>
              <a:t>một</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phải</a:t>
            </a:r>
            <a:r>
              <a:rPr lang="en-US" sz="2400" dirty="0">
                <a:latin typeface="Times New Roman"/>
                <a:cs typeface="Times New Roman"/>
              </a:rPr>
              <a:t> </a:t>
            </a:r>
            <a:r>
              <a:rPr lang="en-US" sz="2400" dirty="0" err="1">
                <a:latin typeface="Times New Roman"/>
                <a:cs typeface="Times New Roman"/>
              </a:rPr>
              <a:t>nằm</a:t>
            </a:r>
            <a:r>
              <a:rPr lang="en-US" sz="2400" dirty="0">
                <a:latin typeface="Times New Roman"/>
                <a:cs typeface="Times New Roman"/>
              </a:rPr>
              <a:t> </a:t>
            </a:r>
            <a:r>
              <a:rPr lang="en-US" sz="2400" dirty="0" err="1">
                <a:latin typeface="Times New Roman"/>
                <a:cs typeface="Times New Roman"/>
              </a:rPr>
              <a:t>trên</a:t>
            </a:r>
            <a:r>
              <a:rPr lang="en-US" sz="2400" dirty="0">
                <a:latin typeface="Times New Roman"/>
                <a:cs typeface="Times New Roman"/>
              </a:rPr>
              <a:t> </a:t>
            </a:r>
            <a:r>
              <a:rPr lang="en-US" sz="2400" dirty="0" err="1">
                <a:latin typeface="Times New Roman"/>
                <a:cs typeface="Times New Roman"/>
              </a:rPr>
              <a:t>đường</a:t>
            </a:r>
            <a:r>
              <a:rPr lang="en-US" sz="2400" dirty="0">
                <a:latin typeface="Times New Roman"/>
                <a:cs typeface="Times New Roman"/>
              </a:rPr>
              <a:t> </a:t>
            </a:r>
            <a:r>
              <a:rPr lang="en-US" sz="2400" dirty="0" err="1">
                <a:latin typeface="Times New Roman"/>
                <a:cs typeface="Times New Roman"/>
              </a:rPr>
              <a:t>thẳng</a:t>
            </a:r>
            <a:r>
              <a:rPr lang="en-US" sz="2400" dirty="0">
                <a:latin typeface="Times New Roman"/>
                <a:cs typeface="Times New Roman"/>
              </a:rPr>
              <a:t> </a:t>
            </a:r>
            <a:r>
              <a:rPr lang="en-US" sz="2400" dirty="0" err="1">
                <a:latin typeface="Times New Roman"/>
                <a:cs typeface="Times New Roman"/>
              </a:rPr>
              <a:t>epipolar</a:t>
            </a:r>
            <a:r>
              <a:rPr lang="en-US" sz="2400" dirty="0">
                <a:latin typeface="Times New Roman"/>
                <a:cs typeface="Times New Roman"/>
              </a:rPr>
              <a:t> line </a:t>
            </a:r>
            <a:r>
              <a:rPr lang="en-US" sz="2400" dirty="0" err="1">
                <a:latin typeface="Times New Roman"/>
                <a:cs typeface="Times New Roman"/>
              </a:rPr>
              <a:t>tương</a:t>
            </a:r>
            <a:r>
              <a:rPr lang="en-US" sz="2400" dirty="0">
                <a:latin typeface="Times New Roman"/>
                <a:cs typeface="Times New Roman"/>
              </a:rPr>
              <a:t> </a:t>
            </a:r>
            <a:r>
              <a:rPr lang="en-US" sz="2400" dirty="0" err="1">
                <a:latin typeface="Times New Roman"/>
                <a:cs typeface="Times New Roman"/>
              </a:rPr>
              <a:t>ứng</a:t>
            </a:r>
            <a:r>
              <a:rPr lang="en-US" sz="2400" dirty="0">
                <a:latin typeface="Times New Roman"/>
                <a:cs typeface="Times New Roman"/>
              </a:rPr>
              <a:t> </a:t>
            </a:r>
            <a:r>
              <a:rPr lang="en-US" sz="2400" dirty="0" err="1">
                <a:latin typeface="Times New Roman"/>
                <a:cs typeface="Times New Roman"/>
              </a:rPr>
              <a:t>với</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tương</a:t>
            </a:r>
            <a:r>
              <a:rPr lang="en-US" sz="2400" dirty="0">
                <a:latin typeface="Times New Roman"/>
                <a:cs typeface="Times New Roman"/>
              </a:rPr>
              <a:t> </a:t>
            </a:r>
            <a:r>
              <a:rPr lang="en-US" sz="2400" dirty="0" err="1">
                <a:latin typeface="Times New Roman"/>
                <a:cs typeface="Times New Roman"/>
              </a:rPr>
              <a:t>đồng</a:t>
            </a:r>
            <a:r>
              <a:rPr lang="en-US" sz="2400" dirty="0">
                <a:latin typeface="Times New Roman"/>
                <a:cs typeface="Times New Roman"/>
              </a:rPr>
              <a:t>. I2</a:t>
            </a:r>
            <a:r>
              <a:rPr lang="en-US" sz="2400" baseline="-25000" dirty="0">
                <a:latin typeface="Times New Roman"/>
                <a:cs typeface="Times New Roman"/>
              </a:rPr>
              <a:t>p1</a:t>
            </a:r>
            <a:r>
              <a:rPr lang="en-US" sz="2400" dirty="0">
                <a:latin typeface="Times New Roman"/>
                <a:cs typeface="Times New Roman"/>
              </a:rPr>
              <a:t> </a:t>
            </a:r>
            <a:r>
              <a:rPr lang="en-US" sz="2400" dirty="0" err="1">
                <a:latin typeface="Times New Roman"/>
                <a:cs typeface="Times New Roman"/>
              </a:rPr>
              <a:t>nằm</a:t>
            </a:r>
            <a:r>
              <a:rPr lang="en-US" sz="2400" dirty="0">
                <a:latin typeface="Times New Roman"/>
                <a:cs typeface="Times New Roman"/>
              </a:rPr>
              <a:t> </a:t>
            </a:r>
            <a:r>
              <a:rPr lang="en-US" sz="2400" dirty="0" err="1">
                <a:latin typeface="Times New Roman"/>
                <a:cs typeface="Times New Roman"/>
              </a:rPr>
              <a:t>trên</a:t>
            </a:r>
            <a:r>
              <a:rPr lang="en-US" sz="2400" dirty="0">
                <a:latin typeface="Times New Roman"/>
                <a:cs typeface="Times New Roman"/>
              </a:rPr>
              <a:t> </a:t>
            </a:r>
            <a:r>
              <a:rPr lang="en-US" sz="2400" dirty="0" err="1">
                <a:latin typeface="Times New Roman"/>
                <a:cs typeface="Times New Roman"/>
              </a:rPr>
              <a:t>đường</a:t>
            </a:r>
            <a:r>
              <a:rPr lang="en-US" sz="2400" dirty="0">
                <a:latin typeface="Times New Roman"/>
                <a:cs typeface="Times New Roman"/>
              </a:rPr>
              <a:t> </a:t>
            </a:r>
            <a:r>
              <a:rPr lang="en-US" sz="2400" dirty="0" err="1">
                <a:latin typeface="Times New Roman"/>
                <a:cs typeface="Times New Roman"/>
              </a:rPr>
              <a:t>thẳng</a:t>
            </a:r>
            <a:r>
              <a:rPr lang="en-US" sz="2400" dirty="0">
                <a:latin typeface="Times New Roman"/>
                <a:cs typeface="Times New Roman"/>
              </a:rPr>
              <a:t> </a:t>
            </a:r>
            <a:r>
              <a:rPr lang="en-US" sz="2400" dirty="0" err="1">
                <a:latin typeface="Times New Roman"/>
                <a:cs typeface="Times New Roman"/>
              </a:rPr>
              <a:t>epipolar</a:t>
            </a:r>
            <a:r>
              <a:rPr lang="en-US" sz="2400" dirty="0">
                <a:latin typeface="Times New Roman"/>
                <a:cs typeface="Times New Roman"/>
              </a:rPr>
              <a:t> L1’ (</a:t>
            </a:r>
            <a:r>
              <a:rPr lang="en-US" sz="2400" dirty="0" err="1">
                <a:latin typeface="Times New Roman"/>
                <a:cs typeface="Times New Roman"/>
              </a:rPr>
              <a:t>màu</a:t>
            </a:r>
            <a:r>
              <a:rPr lang="en-US" sz="2400" dirty="0">
                <a:latin typeface="Times New Roman"/>
                <a:cs typeface="Times New Roman"/>
              </a:rPr>
              <a:t> cam) </a:t>
            </a:r>
            <a:r>
              <a:rPr lang="en-US" sz="2400" dirty="0" err="1">
                <a:latin typeface="Times New Roman"/>
                <a:cs typeface="Times New Roman"/>
              </a:rPr>
              <a:t>tương</a:t>
            </a:r>
            <a:r>
              <a:rPr lang="en-US" sz="2400" dirty="0">
                <a:latin typeface="Times New Roman"/>
                <a:cs typeface="Times New Roman"/>
              </a:rPr>
              <a:t> </a:t>
            </a:r>
            <a:r>
              <a:rPr lang="en-US" sz="2400" dirty="0" err="1">
                <a:latin typeface="Times New Roman"/>
                <a:cs typeface="Times New Roman"/>
              </a:rPr>
              <a:t>ứng</a:t>
            </a:r>
            <a:r>
              <a:rPr lang="en-US" sz="2400" dirty="0">
                <a:latin typeface="Times New Roman"/>
                <a:cs typeface="Times New Roman"/>
              </a:rPr>
              <a:t> </a:t>
            </a:r>
            <a:r>
              <a:rPr lang="en-US" sz="2400" dirty="0" err="1">
                <a:latin typeface="Times New Roman"/>
                <a:cs typeface="Times New Roman"/>
              </a:rPr>
              <a:t>với</a:t>
            </a:r>
            <a:r>
              <a:rPr lang="en-US" sz="2400" dirty="0">
                <a:latin typeface="Times New Roman"/>
                <a:cs typeface="Times New Roman"/>
              </a:rPr>
              <a:t> I</a:t>
            </a:r>
            <a:r>
              <a:rPr lang="en-US" sz="2400" baseline="-25000" dirty="0">
                <a:latin typeface="Times New Roman"/>
                <a:cs typeface="Times New Roman"/>
              </a:rPr>
              <a:t>p1</a:t>
            </a:r>
            <a:r>
              <a:rPr lang="en-US" sz="2400" dirty="0">
                <a:latin typeface="Times New Roman"/>
                <a:cs typeface="Times New Roman"/>
              </a:rPr>
              <a:t> </a:t>
            </a:r>
            <a:r>
              <a:rPr lang="en-US" sz="2400" dirty="0" err="1">
                <a:latin typeface="Times New Roman"/>
                <a:cs typeface="Times New Roman"/>
              </a:rPr>
              <a:t>nên</a:t>
            </a:r>
            <a:r>
              <a:rPr lang="en-US" sz="2400" dirty="0">
                <a:latin typeface="Times New Roman"/>
                <a:cs typeface="Times New Roman"/>
              </a:rPr>
              <a:t> I</a:t>
            </a:r>
            <a:r>
              <a:rPr lang="en-US" sz="2400" baseline="-25000" dirty="0">
                <a:latin typeface="Times New Roman"/>
                <a:cs typeface="Times New Roman"/>
              </a:rPr>
              <a:t>p1</a:t>
            </a:r>
            <a:r>
              <a:rPr lang="en-US" sz="2400" dirty="0">
                <a:latin typeface="Times New Roman"/>
                <a:cs typeface="Times New Roman"/>
              </a:rPr>
              <a:t> </a:t>
            </a:r>
            <a:r>
              <a:rPr lang="en-US" sz="2400" dirty="0" err="1">
                <a:latin typeface="Times New Roman"/>
                <a:cs typeface="Times New Roman"/>
              </a:rPr>
              <a:t>và</a:t>
            </a:r>
            <a:r>
              <a:rPr lang="en-US" sz="2400" dirty="0">
                <a:latin typeface="Times New Roman"/>
                <a:cs typeface="Times New Roman"/>
              </a:rPr>
              <a:t> I2</a:t>
            </a:r>
            <a:r>
              <a:rPr lang="en-US" sz="2400" baseline="-25000" dirty="0">
                <a:latin typeface="Times New Roman"/>
                <a:cs typeface="Times New Roman"/>
              </a:rPr>
              <a:t>p1</a:t>
            </a:r>
            <a:r>
              <a:rPr lang="en-US" sz="2400" dirty="0">
                <a:latin typeface="Times New Roman"/>
                <a:cs typeface="Times New Roman"/>
              </a:rPr>
              <a:t> </a:t>
            </a:r>
            <a:r>
              <a:rPr lang="en-US" sz="2400" dirty="0" err="1">
                <a:latin typeface="Times New Roman"/>
                <a:cs typeface="Times New Roman"/>
              </a:rPr>
              <a:t>thỏa</a:t>
            </a:r>
            <a:r>
              <a:rPr lang="en-US" sz="2400" dirty="0">
                <a:latin typeface="Times New Roman"/>
                <a:cs typeface="Times New Roman"/>
              </a:rPr>
              <a:t> </a:t>
            </a:r>
            <a:r>
              <a:rPr lang="en-US" sz="2400" dirty="0" err="1">
                <a:latin typeface="Times New Roman"/>
                <a:cs typeface="Times New Roman"/>
              </a:rPr>
              <a:t>mãn</a:t>
            </a:r>
            <a:r>
              <a:rPr lang="en-US" sz="2400" dirty="0">
                <a:latin typeface="Times New Roman"/>
                <a:cs typeface="Times New Roman"/>
              </a:rPr>
              <a:t> </a:t>
            </a:r>
            <a:r>
              <a:rPr lang="en-US" sz="2400" dirty="0" err="1">
                <a:latin typeface="Times New Roman"/>
                <a:cs typeface="Times New Roman"/>
              </a:rPr>
              <a:t>điều</a:t>
            </a:r>
            <a:r>
              <a:rPr lang="en-US" sz="2400" dirty="0">
                <a:latin typeface="Times New Roman"/>
                <a:cs typeface="Times New Roman"/>
              </a:rPr>
              <a:t> </a:t>
            </a:r>
            <a:r>
              <a:rPr lang="en-US" sz="2400" dirty="0" err="1">
                <a:latin typeface="Times New Roman"/>
                <a:cs typeface="Times New Roman"/>
              </a:rPr>
              <a:t>kiện</a:t>
            </a:r>
            <a:r>
              <a:rPr lang="en-US" sz="2400" dirty="0">
                <a:latin typeface="Times New Roman"/>
                <a:cs typeface="Times New Roman"/>
              </a:rPr>
              <a:t> </a:t>
            </a:r>
            <a:r>
              <a:rPr lang="en-US" sz="2400" dirty="0" err="1">
                <a:latin typeface="Times New Roman"/>
                <a:cs typeface="Times New Roman"/>
              </a:rPr>
              <a:t>cặp</a:t>
            </a:r>
            <a:r>
              <a:rPr lang="en-US" sz="2400" dirty="0">
                <a:latin typeface="Times New Roman"/>
                <a:cs typeface="Times New Roman"/>
              </a:rPr>
              <a:t> </a:t>
            </a:r>
            <a:r>
              <a:rPr lang="en-US" sz="2400" dirty="0" err="1">
                <a:latin typeface="Times New Roman"/>
                <a:cs typeface="Times New Roman"/>
              </a:rPr>
              <a:t>tương</a:t>
            </a:r>
            <a:r>
              <a:rPr lang="en-US" sz="2400" dirty="0">
                <a:latin typeface="Times New Roman"/>
                <a:cs typeface="Times New Roman"/>
              </a:rPr>
              <a:t> </a:t>
            </a:r>
            <a:r>
              <a:rPr lang="en-US" sz="2400" dirty="0" err="1">
                <a:latin typeface="Times New Roman"/>
                <a:cs typeface="Times New Roman"/>
              </a:rPr>
              <a:t>đồng</a:t>
            </a:r>
            <a:r>
              <a:rPr lang="en-US" sz="2400" dirty="0">
                <a:latin typeface="Times New Roman"/>
                <a:cs typeface="Times New Roman"/>
              </a:rPr>
              <a:t>. Trong </a:t>
            </a:r>
            <a:r>
              <a:rPr lang="en-US" sz="2400" dirty="0" err="1">
                <a:latin typeface="Times New Roman"/>
                <a:cs typeface="Times New Roman"/>
              </a:rPr>
              <a:t>khi</a:t>
            </a:r>
            <a:r>
              <a:rPr lang="en-US" sz="2400" dirty="0">
                <a:latin typeface="Times New Roman"/>
                <a:cs typeface="Times New Roman"/>
              </a:rPr>
              <a:t> </a:t>
            </a:r>
            <a:r>
              <a:rPr lang="en-US" sz="2400" dirty="0" err="1">
                <a:latin typeface="Times New Roman"/>
                <a:cs typeface="Times New Roman"/>
              </a:rPr>
              <a:t>đó</a:t>
            </a:r>
            <a:r>
              <a:rPr lang="en-US" sz="2400" dirty="0">
                <a:latin typeface="Times New Roman"/>
                <a:cs typeface="Times New Roman"/>
              </a:rPr>
              <a:t> I2</a:t>
            </a:r>
            <a:r>
              <a:rPr lang="en-US" sz="2400" baseline="-25000" dirty="0">
                <a:latin typeface="Times New Roman"/>
                <a:cs typeface="Times New Roman"/>
              </a:rPr>
              <a:t>p2</a:t>
            </a:r>
            <a:r>
              <a:rPr lang="en-US" sz="2400" dirty="0">
                <a:latin typeface="Times New Roman"/>
                <a:cs typeface="Times New Roman"/>
              </a:rPr>
              <a:t> </a:t>
            </a:r>
            <a:r>
              <a:rPr lang="en-US" sz="2400" dirty="0" err="1">
                <a:latin typeface="Times New Roman"/>
                <a:cs typeface="Times New Roman"/>
              </a:rPr>
              <a:t>không</a:t>
            </a:r>
            <a:r>
              <a:rPr lang="en-US" sz="2400" dirty="0">
                <a:latin typeface="Times New Roman"/>
                <a:cs typeface="Times New Roman"/>
              </a:rPr>
              <a:t> </a:t>
            </a:r>
            <a:r>
              <a:rPr lang="en-US" sz="2400" dirty="0" err="1">
                <a:latin typeface="Times New Roman"/>
                <a:cs typeface="Times New Roman"/>
              </a:rPr>
              <a:t>nằm</a:t>
            </a:r>
            <a:r>
              <a:rPr lang="en-US" sz="2400" dirty="0">
                <a:latin typeface="Times New Roman"/>
                <a:cs typeface="Times New Roman"/>
              </a:rPr>
              <a:t> </a:t>
            </a:r>
            <a:r>
              <a:rPr lang="en-US" sz="2400" dirty="0" err="1">
                <a:latin typeface="Times New Roman"/>
                <a:cs typeface="Times New Roman"/>
              </a:rPr>
              <a:t>trên</a:t>
            </a:r>
            <a:r>
              <a:rPr lang="en-US" sz="2400" dirty="0">
                <a:latin typeface="Times New Roman"/>
                <a:cs typeface="Times New Roman"/>
              </a:rPr>
              <a:t> L2’ </a:t>
            </a:r>
            <a:r>
              <a:rPr lang="en-US" sz="2400" dirty="0" err="1">
                <a:latin typeface="Times New Roman"/>
                <a:cs typeface="Times New Roman"/>
              </a:rPr>
              <a:t>là</a:t>
            </a:r>
            <a:r>
              <a:rPr lang="en-US" sz="2400" dirty="0">
                <a:latin typeface="Times New Roman"/>
                <a:cs typeface="Times New Roman"/>
              </a:rPr>
              <a:t> </a:t>
            </a:r>
            <a:r>
              <a:rPr lang="en-US" sz="2400" dirty="0" err="1">
                <a:latin typeface="Times New Roman"/>
                <a:cs typeface="Times New Roman"/>
              </a:rPr>
              <a:t>epipolar</a:t>
            </a:r>
            <a:r>
              <a:rPr lang="en-US" sz="2400" dirty="0">
                <a:latin typeface="Times New Roman"/>
                <a:cs typeface="Times New Roman"/>
              </a:rPr>
              <a:t> </a:t>
            </a:r>
            <a:r>
              <a:rPr lang="en-US" sz="2400" dirty="0" err="1">
                <a:latin typeface="Times New Roman"/>
                <a:cs typeface="Times New Roman"/>
              </a:rPr>
              <a:t>tương</a:t>
            </a:r>
            <a:r>
              <a:rPr lang="en-US" sz="2400" dirty="0">
                <a:latin typeface="Times New Roman"/>
                <a:cs typeface="Times New Roman"/>
              </a:rPr>
              <a:t> </a:t>
            </a:r>
            <a:r>
              <a:rPr lang="en-US" sz="2400" dirty="0" err="1">
                <a:latin typeface="Times New Roman"/>
                <a:cs typeface="Times New Roman"/>
              </a:rPr>
              <a:t>ứng</a:t>
            </a:r>
            <a:r>
              <a:rPr lang="en-US" sz="2400" dirty="0">
                <a:latin typeface="Times New Roman"/>
                <a:cs typeface="Times New Roman"/>
              </a:rPr>
              <a:t> </a:t>
            </a:r>
            <a:r>
              <a:rPr lang="en-US" sz="2400" dirty="0" err="1">
                <a:latin typeface="Times New Roman"/>
                <a:cs typeface="Times New Roman"/>
              </a:rPr>
              <a:t>của</a:t>
            </a:r>
            <a:r>
              <a:rPr lang="en-US" sz="2400" dirty="0">
                <a:latin typeface="Times New Roman"/>
                <a:cs typeface="Times New Roman"/>
              </a:rPr>
              <a:t> I</a:t>
            </a:r>
            <a:r>
              <a:rPr lang="en-US" sz="2400" baseline="-25000" dirty="0">
                <a:latin typeface="Times New Roman"/>
                <a:cs typeface="Times New Roman"/>
              </a:rPr>
              <a:t>p2</a:t>
            </a:r>
            <a:r>
              <a:rPr lang="en-US" sz="2400" dirty="0">
                <a:latin typeface="Times New Roman"/>
                <a:cs typeface="Times New Roman"/>
              </a:rPr>
              <a:t> </a:t>
            </a:r>
            <a:r>
              <a:rPr lang="en-US" sz="2400" dirty="0" err="1">
                <a:latin typeface="Times New Roman"/>
                <a:cs typeface="Times New Roman"/>
              </a:rPr>
              <a:t>nên</a:t>
            </a:r>
            <a:r>
              <a:rPr lang="en-US" sz="2400" dirty="0">
                <a:latin typeface="Times New Roman"/>
                <a:cs typeface="Times New Roman"/>
              </a:rPr>
              <a:t> </a:t>
            </a:r>
            <a:r>
              <a:rPr lang="en-US" sz="2400" dirty="0" err="1">
                <a:latin typeface="Times New Roman"/>
                <a:cs typeface="Times New Roman"/>
              </a:rPr>
              <a:t>không</a:t>
            </a:r>
            <a:r>
              <a:rPr lang="en-US" sz="2400" dirty="0">
                <a:latin typeface="Times New Roman"/>
                <a:cs typeface="Times New Roman"/>
              </a:rPr>
              <a:t> </a:t>
            </a:r>
            <a:r>
              <a:rPr lang="en-US" sz="2400" dirty="0" err="1">
                <a:latin typeface="Times New Roman"/>
                <a:cs typeface="Times New Roman"/>
              </a:rPr>
              <a:t>phải</a:t>
            </a:r>
            <a:r>
              <a:rPr lang="en-US" sz="2400" dirty="0">
                <a:latin typeface="Times New Roman"/>
                <a:cs typeface="Times New Roman"/>
              </a:rPr>
              <a:t> </a:t>
            </a:r>
            <a:r>
              <a:rPr lang="en-US" sz="2400" dirty="0" err="1">
                <a:latin typeface="Times New Roman"/>
                <a:cs typeface="Times New Roman"/>
              </a:rPr>
              <a:t>là</a:t>
            </a:r>
            <a:r>
              <a:rPr lang="en-US" sz="2400" dirty="0">
                <a:latin typeface="Times New Roman"/>
                <a:cs typeface="Times New Roman"/>
              </a:rPr>
              <a:t> </a:t>
            </a:r>
            <a:r>
              <a:rPr lang="en-US" sz="2400" dirty="0" err="1">
                <a:latin typeface="Times New Roman"/>
                <a:cs typeface="Times New Roman"/>
              </a:rPr>
              <a:t>cặp</a:t>
            </a:r>
            <a:r>
              <a:rPr lang="en-US" sz="2400" dirty="0">
                <a:latin typeface="Times New Roman"/>
                <a:cs typeface="Times New Roman"/>
              </a:rPr>
              <a:t> </a:t>
            </a:r>
            <a:r>
              <a:rPr lang="en-US" sz="2400" dirty="0" err="1">
                <a:latin typeface="Times New Roman"/>
                <a:cs typeface="Times New Roman"/>
              </a:rPr>
              <a:t>tương</a:t>
            </a:r>
            <a:r>
              <a:rPr lang="en-US" sz="2400" dirty="0">
                <a:latin typeface="Times New Roman"/>
                <a:cs typeface="Times New Roman"/>
              </a:rPr>
              <a:t> </a:t>
            </a:r>
            <a:r>
              <a:rPr lang="en-US" sz="2400" dirty="0" err="1">
                <a:latin typeface="Times New Roman"/>
                <a:cs typeface="Times New Roman"/>
              </a:rPr>
              <a:t>đồng</a:t>
            </a:r>
            <a:endParaRPr lang="en-US" dirty="0"/>
          </a:p>
          <a:p>
            <a:pPr algn="just"/>
            <a:endParaRPr lang="en-US" sz="2400" dirty="0">
              <a:latin typeface="Times New Roman"/>
              <a:cs typeface="Times New Roman"/>
            </a:endParaRPr>
          </a:p>
        </p:txBody>
      </p:sp>
      <p:pic>
        <p:nvPicPr>
          <p:cNvPr id="2" name="Picture 4" descr="Diagram&#10;&#10;Description automatically generated">
            <a:extLst>
              <a:ext uri="{FF2B5EF4-FFF2-40B4-BE49-F238E27FC236}">
                <a16:creationId xmlns:a16="http://schemas.microsoft.com/office/drawing/2014/main" id="{C6B45545-D967-22E9-9904-474CFCCA1A59}"/>
              </a:ext>
            </a:extLst>
          </p:cNvPr>
          <p:cNvPicPr>
            <a:picLocks noChangeAspect="1"/>
          </p:cNvPicPr>
          <p:nvPr/>
        </p:nvPicPr>
        <p:blipFill>
          <a:blip r:embed="rId2"/>
          <a:stretch>
            <a:fillRect/>
          </a:stretch>
        </p:blipFill>
        <p:spPr>
          <a:xfrm>
            <a:off x="3592605" y="110992"/>
            <a:ext cx="6710082" cy="4204340"/>
          </a:xfrm>
          <a:prstGeom prst="rect">
            <a:avLst/>
          </a:prstGeom>
        </p:spPr>
      </p:pic>
    </p:spTree>
    <p:extLst>
      <p:ext uri="{BB962C8B-B14F-4D97-AF65-F5344CB8AC3E}">
        <p14:creationId xmlns:p14="http://schemas.microsoft.com/office/powerpoint/2010/main" val="22369069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39" name="Rectangle: Rounded Corners 238">
            <a:extLst>
              <a:ext uri="{FF2B5EF4-FFF2-40B4-BE49-F238E27FC236}">
                <a16:creationId xmlns:a16="http://schemas.microsoft.com/office/drawing/2014/main" id="{AA9F7479-99B2-D055-ABA9-0233F830A315}"/>
              </a:ext>
            </a:extLst>
          </p:cNvPr>
          <p:cNvSpPr/>
          <p:nvPr/>
        </p:nvSpPr>
        <p:spPr>
          <a:xfrm>
            <a:off x="2395148" y="2554469"/>
            <a:ext cx="1897577" cy="147757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500" b="1" dirty="0">
                <a:solidFill>
                  <a:schemeClr val="tx1"/>
                </a:solidFill>
                <a:latin typeface="Times New Roman"/>
                <a:cs typeface="Times New Roman"/>
              </a:rPr>
              <a:t>Sau </a:t>
            </a:r>
            <a:r>
              <a:rPr lang="en-US" sz="2500" b="1" dirty="0" err="1">
                <a:solidFill>
                  <a:schemeClr val="tx1"/>
                </a:solidFill>
                <a:latin typeface="Times New Roman"/>
                <a:cs typeface="Times New Roman"/>
              </a:rPr>
              <a:t>khi</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có</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được</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đặc</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trưng</a:t>
            </a:r>
            <a:r>
              <a:rPr lang="en-US" sz="2500" b="1" dirty="0">
                <a:solidFill>
                  <a:schemeClr val="tx1"/>
                </a:solidFill>
                <a:latin typeface="Times New Roman"/>
                <a:cs typeface="Times New Roman"/>
              </a:rPr>
              <a:t> </a:t>
            </a: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830223" y="303105"/>
            <a:ext cx="6140823" cy="1044621"/>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Đối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sánh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thông</a:t>
            </a:r>
            <a:r>
              <a:rPr lang="en-US" sz="2000" dirty="0">
                <a:solidFill>
                  <a:schemeClr val="tx1"/>
                </a:solidFill>
                <a:latin typeface="Times New Roman"/>
                <a:cs typeface="Times New Roman"/>
              </a:rPr>
              <a:t> qua </a:t>
            </a:r>
            <a:r>
              <a:rPr lang="en-US" sz="2000" dirty="0" err="1">
                <a:solidFill>
                  <a:schemeClr val="tx1"/>
                </a:solidFill>
                <a:latin typeface="Times New Roman"/>
                <a:cs typeface="Times New Roman"/>
              </a:rPr>
              <a:t>tìm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kiếm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láng</a:t>
            </a:r>
            <a:endParaRPr lang="en-US" sz="2000" dirty="0">
              <a:solidFill>
                <a:schemeClr val="tx1"/>
              </a:solidFill>
              <a:latin typeface="Times New Roman"/>
              <a:cs typeface="Times New Roman"/>
            </a:endParaRPr>
          </a:p>
          <a:p>
            <a:pPr algn="just"/>
            <a:r>
              <a:rPr lang="en-US" sz="2000" dirty="0" err="1">
                <a:solidFill>
                  <a:schemeClr val="tx1"/>
                </a:solidFill>
                <a:latin typeface="Times New Roman"/>
                <a:cs typeface="Times New Roman"/>
              </a:rPr>
              <a:t>giềng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gần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nhất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dựa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trên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khoảng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cách</a:t>
            </a:r>
            <a:r>
              <a:rPr lang="en-US" sz="2000" dirty="0">
                <a:solidFill>
                  <a:schemeClr val="tx1"/>
                </a:solidFill>
                <a:latin typeface="Times New Roman"/>
                <a:cs typeface="Times New Roman"/>
              </a:rPr>
              <a:t> Hamming </a:t>
            </a:r>
            <a:r>
              <a:rPr lang="en-US" sz="2000" dirty="0" err="1">
                <a:solidFill>
                  <a:schemeClr val="tx1"/>
                </a:solidFill>
                <a:latin typeface="Times New Roman"/>
                <a:cs typeface="Times New Roman"/>
              </a:rPr>
              <a:t>của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các</a:t>
            </a:r>
            <a:r>
              <a:rPr lang="en-US" sz="2000" dirty="0">
                <a:solidFill>
                  <a:schemeClr val="tx1"/>
                </a:solidFill>
                <a:latin typeface="Times New Roman"/>
                <a:cs typeface="Times New Roman"/>
              </a:rPr>
              <a:t> vector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endParaRPr lang="en-US" dirty="0" err="1">
              <a:solidFill>
                <a:schemeClr val="tx1"/>
              </a:solidFill>
            </a:endParaRPr>
          </a:p>
          <a:p>
            <a:pPr algn="just"/>
            <a:endParaRPr lang="en-US" sz="2000" dirty="0">
              <a:solidFill>
                <a:schemeClr val="tx1"/>
              </a:solidFill>
              <a:latin typeface="Times New Roman"/>
              <a:cs typeface="Times New Roman"/>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842738" y="1715336"/>
            <a:ext cx="6152028" cy="84000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000" dirty="0">
                <a:solidFill>
                  <a:schemeClr val="tx1"/>
                </a:solidFill>
                <a:latin typeface="Times New Roman"/>
                <a:cs typeface="Times New Roman"/>
              </a:rPr>
              <a:t>Hai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của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cùng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một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3D </a:t>
            </a:r>
            <a:r>
              <a:rPr lang="en-US" sz="2000" dirty="0" err="1">
                <a:solidFill>
                  <a:schemeClr val="tx1"/>
                </a:solidFill>
                <a:latin typeface="Times New Roman"/>
                <a:cs typeface="Times New Roman"/>
              </a:rPr>
              <a:t>lên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mặt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phẳng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ảnh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thì</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thỏa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mãn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giới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hạn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Epipolar</a:t>
            </a:r>
            <a:r>
              <a:rPr lang="en-US" sz="2000" dirty="0">
                <a:solidFill>
                  <a:schemeClr val="tx1"/>
                </a:solidFill>
                <a:latin typeface="Times New Roman"/>
                <a:cs typeface="Times New Roman"/>
              </a:rPr>
              <a:t>: (I</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F(I2</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 0</a:t>
            </a:r>
            <a:endParaRPr lang="en-US" dirty="0">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273685" y="794941"/>
            <a:ext cx="1564192" cy="25160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271064" y="3320893"/>
            <a:ext cx="1569432" cy="26561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a16="http://schemas.microsoft.com/office/drawing/2014/main" id="{A94728E2-8951-838B-F2F9-E4649AC14A77}"/>
              </a:ext>
            </a:extLst>
          </p:cNvPr>
          <p:cNvSpPr/>
          <p:nvPr/>
        </p:nvSpPr>
        <p:spPr>
          <a:xfrm>
            <a:off x="5838810" y="2885988"/>
            <a:ext cx="6152028" cy="204762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Với</a:t>
            </a:r>
            <a:r>
              <a:rPr lang="en-US" sz="2000" dirty="0">
                <a:solidFill>
                  <a:schemeClr val="tx1"/>
                </a:solidFill>
                <a:latin typeface="Times New Roman"/>
                <a:cs typeface="Times New Roman"/>
              </a:rPr>
              <a:t> F </a:t>
            </a:r>
            <a:r>
              <a:rPr lang="en-US" sz="2000" dirty="0" err="1">
                <a:solidFill>
                  <a:schemeClr val="tx1"/>
                </a:solidFill>
                <a:latin typeface="Times New Roman"/>
                <a:cs typeface="Times New Roman"/>
              </a:rPr>
              <a:t>là</a:t>
            </a:r>
            <a:r>
              <a:rPr lang="en-US" sz="2000" dirty="0">
                <a:solidFill>
                  <a:schemeClr val="tx1"/>
                </a:solidFill>
                <a:latin typeface="Times New Roman"/>
                <a:cs typeface="Times New Roman"/>
              </a:rPr>
              <a:t> fundamental matrix, I</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I2</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tương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ứng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pixel </a:t>
            </a:r>
            <a:r>
              <a:rPr lang="en-US" sz="2000" dirty="0" err="1">
                <a:solidFill>
                  <a:schemeClr val="tx1"/>
                </a:solidFill>
                <a:latin typeface="Times New Roman"/>
                <a:cs typeface="Times New Roman"/>
              </a:rPr>
              <a:t>của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ảnh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từ</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với</a:t>
            </a:r>
            <a:r>
              <a:rPr lang="en-US" sz="2000" dirty="0">
                <a:solidFill>
                  <a:schemeClr val="tx1"/>
                </a:solidFill>
                <a:latin typeface="Times New Roman"/>
                <a:cs typeface="Times New Roman"/>
              </a:rPr>
              <a:t> ý </a:t>
            </a:r>
            <a:r>
              <a:rPr lang="en-US" sz="2000" dirty="0" err="1">
                <a:solidFill>
                  <a:schemeClr val="tx1"/>
                </a:solidFill>
                <a:latin typeface="Times New Roman"/>
                <a:cs typeface="Times New Roman"/>
              </a:rPr>
              <a:t>nghĩa</a:t>
            </a:r>
            <a:r>
              <a:rPr lang="en-US" sz="2000" dirty="0">
                <a:solidFill>
                  <a:schemeClr val="tx1"/>
                </a:solidFill>
                <a:latin typeface="Times New Roman"/>
                <a:cs typeface="Times New Roman"/>
              </a:rPr>
              <a:t> (I</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F </a:t>
            </a:r>
            <a:r>
              <a:rPr lang="en-US" sz="2000" dirty="0" err="1">
                <a:solidFill>
                  <a:schemeClr val="tx1"/>
                </a:solidFill>
                <a:latin typeface="Times New Roman"/>
                <a:cs typeface="Times New Roman"/>
              </a:rPr>
              <a:t>là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epipolar</a:t>
            </a:r>
            <a:r>
              <a:rPr lang="en-US" sz="2000" dirty="0">
                <a:solidFill>
                  <a:schemeClr val="tx1"/>
                </a:solidFill>
                <a:latin typeface="Times New Roman"/>
                <a:cs typeface="Times New Roman"/>
              </a:rPr>
              <a:t> line L1’ </a:t>
            </a:r>
            <a:r>
              <a:rPr lang="en-US" sz="2000" dirty="0" err="1">
                <a:solidFill>
                  <a:schemeClr val="tx1"/>
                </a:solidFill>
                <a:latin typeface="Times New Roman"/>
                <a:cs typeface="Times New Roman"/>
              </a:rPr>
              <a:t>trên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mặt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phẳng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ảnh</a:t>
            </a:r>
            <a:r>
              <a:rPr lang="en-US" sz="2000" dirty="0">
                <a:solidFill>
                  <a:schemeClr val="tx1"/>
                </a:solidFill>
                <a:latin typeface="Times New Roman"/>
                <a:cs typeface="Times New Roman"/>
              </a:rPr>
              <a:t> camera </a:t>
            </a:r>
            <a:r>
              <a:rPr lang="en-US" sz="2000" dirty="0" err="1">
                <a:solidFill>
                  <a:schemeClr val="tx1"/>
                </a:solidFill>
                <a:latin typeface="Times New Roman"/>
                <a:cs typeface="Times New Roman"/>
              </a:rPr>
              <a:t>phụ</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mà</a:t>
            </a:r>
            <a:r>
              <a:rPr lang="en-US" sz="2000" dirty="0">
                <a:solidFill>
                  <a:schemeClr val="tx1"/>
                </a:solidFill>
                <a:latin typeface="Times New Roman"/>
                <a:cs typeface="Times New Roman"/>
              </a:rPr>
              <a:t> I2</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sẽ</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nằm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trên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đường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thẳng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này</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nếu</a:t>
            </a:r>
            <a:r>
              <a:rPr lang="en-US" sz="2000" dirty="0">
                <a:solidFill>
                  <a:schemeClr val="tx1"/>
                </a:solidFill>
                <a:latin typeface="Times New Roman"/>
                <a:cs typeface="Times New Roman"/>
              </a:rPr>
              <a:t> I2</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không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thuộc</a:t>
            </a:r>
            <a:r>
              <a:rPr lang="en-US" sz="2000" dirty="0">
                <a:solidFill>
                  <a:schemeClr val="tx1"/>
                </a:solidFill>
                <a:latin typeface="Times New Roman"/>
                <a:cs typeface="Times New Roman"/>
              </a:rPr>
              <a:t> L1’ </a:t>
            </a:r>
            <a:r>
              <a:rPr lang="en-US" sz="2000" dirty="0" err="1">
                <a:solidFill>
                  <a:schemeClr val="tx1"/>
                </a:solidFill>
                <a:latin typeface="Times New Roman"/>
                <a:cs typeface="Times New Roman"/>
              </a:rPr>
              <a:t>tích</a:t>
            </a:r>
            <a:r>
              <a:rPr lang="en-US" sz="2000" dirty="0">
                <a:solidFill>
                  <a:schemeClr val="tx1"/>
                </a:solidFill>
                <a:latin typeface="Times New Roman"/>
                <a:cs typeface="Times New Roman"/>
              </a:rPr>
              <a:t> (I</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F(I2</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sẽ</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lớn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I</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I2</a:t>
            </a:r>
            <a:r>
              <a:rPr lang="en-US" sz="2000" baseline="-25000" dirty="0">
                <a:solidFill>
                  <a:schemeClr val="tx1"/>
                </a:solidFill>
                <a:latin typeface="Times New Roman"/>
                <a:cs typeface="Times New Roman"/>
              </a:rPr>
              <a:t>p1</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xác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định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nhiễu</a:t>
            </a:r>
            <a:endParaRPr lang="en-US" dirty="0" err="1">
              <a:solidFill>
                <a:schemeClr val="tx1"/>
              </a:solidFill>
            </a:endParaRPr>
          </a:p>
        </p:txBody>
      </p:sp>
      <p:sp>
        <p:nvSpPr>
          <p:cNvPr id="5" name="Rectangle: Rounded Corners 4">
            <a:extLst>
              <a:ext uri="{FF2B5EF4-FFF2-40B4-BE49-F238E27FC236}">
                <a16:creationId xmlns:a16="http://schemas.microsoft.com/office/drawing/2014/main" id="{D01398C6-E7A8-7650-EBAB-264FBD2EF959}"/>
              </a:ext>
            </a:extLst>
          </p:cNvPr>
          <p:cNvSpPr/>
          <p:nvPr/>
        </p:nvSpPr>
        <p:spPr>
          <a:xfrm>
            <a:off x="5838809" y="5310533"/>
            <a:ext cx="6152028" cy="136478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000" dirty="0" err="1">
                <a:solidFill>
                  <a:schemeClr val="tx1"/>
                </a:solidFill>
                <a:latin typeface="Times New Roman"/>
                <a:cs typeface="Times New Roman"/>
              </a:rPr>
              <a:t>Việc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loại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bỏ</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các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nhiễu</a:t>
            </a:r>
            <a:r>
              <a:rPr lang="en-US" sz="2000" dirty="0">
                <a:solidFill>
                  <a:schemeClr val="tx1"/>
                </a:solidFill>
                <a:latin typeface="Times New Roman"/>
                <a:cs typeface="Times New Roman"/>
              </a:rPr>
              <a:t> (outlier) </a:t>
            </a:r>
            <a:r>
              <a:rPr lang="en-US" sz="2000" dirty="0" err="1">
                <a:solidFill>
                  <a:schemeClr val="tx1"/>
                </a:solidFill>
                <a:latin typeface="Times New Roman"/>
                <a:cs typeface="Times New Roman"/>
              </a:rPr>
              <a:t>có</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thể</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thực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hiện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bằng</a:t>
            </a:r>
            <a:r>
              <a:rPr lang="en-US" sz="2000" dirty="0">
                <a:solidFill>
                  <a:schemeClr val="tx1"/>
                </a:solidFill>
                <a:latin typeface="Times New Roman"/>
                <a:cs typeface="Times New Roman"/>
              </a:rPr>
              <a:t> so </a:t>
            </a:r>
            <a:r>
              <a:rPr lang="en-US" sz="2000" dirty="0" err="1">
                <a:solidFill>
                  <a:schemeClr val="tx1"/>
                </a:solidFill>
                <a:latin typeface="Times New Roman"/>
                <a:cs typeface="Times New Roman"/>
              </a:rPr>
              <a:t>sánh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tích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trên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với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một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ngưỡng</a:t>
            </a:r>
            <a:r>
              <a:rPr lang="en-US" sz="2000" dirty="0">
                <a:solidFill>
                  <a:schemeClr val="tx1"/>
                </a:solidFill>
                <a:latin typeface="Times New Roman"/>
                <a:cs typeface="Times New Roman"/>
              </a:rPr>
              <a:t>, ở </a:t>
            </a:r>
            <a:r>
              <a:rPr lang="en-US" sz="2000" dirty="0" err="1">
                <a:solidFill>
                  <a:schemeClr val="tx1"/>
                </a:solidFill>
                <a:latin typeface="Times New Roman"/>
                <a:cs typeface="Times New Roman"/>
              </a:rPr>
              <a:t>đây</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là</a:t>
            </a:r>
            <a:r>
              <a:rPr lang="en-US" sz="2000" dirty="0">
                <a:solidFill>
                  <a:schemeClr val="tx1"/>
                </a:solidFill>
                <a:latin typeface="Times New Roman"/>
                <a:cs typeface="Times New Roman"/>
              </a:rPr>
              <a:t> 0.1, </a:t>
            </a:r>
            <a:r>
              <a:rPr lang="en-US" sz="2000" dirty="0" err="1">
                <a:solidFill>
                  <a:schemeClr val="tx1"/>
                </a:solidFill>
                <a:latin typeface="Times New Roman"/>
                <a:cs typeface="Times New Roman"/>
              </a:rPr>
              <a:t>nếu</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lớn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hơn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ngưỡng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thì</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sẽ</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xác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định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là</a:t>
            </a:r>
            <a:r>
              <a:rPr lang="en-US" sz="2000" dirty="0">
                <a:solidFill>
                  <a:schemeClr val="tx1"/>
                </a:solidFill>
                <a:latin typeface="Times New Roman"/>
                <a:cs typeface="Times New Roman"/>
              </a:rPr>
              <a:t> outlier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loại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cặp</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điểm</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đó</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ra</a:t>
            </a:r>
            <a:endParaRPr lang="en-US" dirty="0" err="1">
              <a:solidFill>
                <a:schemeClr val="tx1"/>
              </a:solidFill>
            </a:endParaRPr>
          </a:p>
        </p:txBody>
      </p:sp>
      <p:sp>
        <p:nvSpPr>
          <p:cNvPr id="19" name="Title 1">
            <a:extLst>
              <a:ext uri="{FF2B5EF4-FFF2-40B4-BE49-F238E27FC236}">
                <a16:creationId xmlns:a16="http://schemas.microsoft.com/office/drawing/2014/main" id="{88399D72-51B7-1664-7B65-A0B529C77366}"/>
              </a:ext>
            </a:extLst>
          </p:cNvPr>
          <p:cNvSpPr txBox="1">
            <a:spLocks/>
          </p:cNvSpPr>
          <p:nvPr/>
        </p:nvSpPr>
        <p:spPr>
          <a:xfrm rot="18960000">
            <a:off x="-398231" y="2712840"/>
            <a:ext cx="2946975" cy="745380"/>
          </a:xfrm>
          <a:prstGeom prst="rect">
            <a:avLst/>
          </a:prstGeom>
          <a:effectLst/>
        </p:spPr>
        <p:txBody>
          <a:bodyPr vert="horz" lIns="91440" tIns="45720" rIns="91440" bIns="45720" rtlCol="0" anchor="ctr">
            <a:normAutofit fontScale="90000"/>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cxnSp>
        <p:nvCxnSpPr>
          <p:cNvPr id="2" name="Straight Arrow Connector 1">
            <a:extLst>
              <a:ext uri="{FF2B5EF4-FFF2-40B4-BE49-F238E27FC236}">
                <a16:creationId xmlns:a16="http://schemas.microsoft.com/office/drawing/2014/main" id="{5F662C59-07B2-D727-5D07-098F25E0E09C}"/>
              </a:ext>
            </a:extLst>
          </p:cNvPr>
          <p:cNvCxnSpPr>
            <a:cxnSpLocks/>
          </p:cNvCxnSpPr>
          <p:nvPr/>
        </p:nvCxnSpPr>
        <p:spPr>
          <a:xfrm flipV="1">
            <a:off x="4263789" y="2170499"/>
            <a:ext cx="1583984" cy="11404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631F720-C589-A8B1-4C50-B1DAB6A0F6C6}"/>
              </a:ext>
            </a:extLst>
          </p:cNvPr>
          <p:cNvCxnSpPr>
            <a:cxnSpLocks/>
          </p:cNvCxnSpPr>
          <p:nvPr/>
        </p:nvCxnSpPr>
        <p:spPr>
          <a:xfrm>
            <a:off x="4263789" y="3291202"/>
            <a:ext cx="1554295" cy="9871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20945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4512C-829D-473F-AAEE-741986E21530}"/>
              </a:ext>
            </a:extLst>
          </p:cNvPr>
          <p:cNvSpPr txBox="1"/>
          <p:nvPr/>
        </p:nvSpPr>
        <p:spPr>
          <a:xfrm>
            <a:off x="1383902" y="2118511"/>
            <a:ext cx="9811161" cy="707886"/>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just"/>
            <a:r>
              <a:rPr lang="en-US" sz="2000" dirty="0">
                <a:latin typeface="Times New Roman"/>
                <a:cs typeface="Times New Roman"/>
              </a:rPr>
              <a:t>So </a:t>
            </a:r>
            <a:r>
              <a:rPr lang="en-US" sz="2000" dirty="0" err="1">
                <a:latin typeface="Times New Roman"/>
                <a:cs typeface="Times New Roman"/>
              </a:rPr>
              <a:t>khớp</a:t>
            </a:r>
            <a:r>
              <a:rPr lang="en-US" sz="2000" dirty="0">
                <a:latin typeface="Times New Roman"/>
                <a:cs typeface="Times New Roman"/>
              </a:rPr>
              <a:t> </a:t>
            </a:r>
            <a:r>
              <a:rPr lang="en-US" sz="2000" dirty="0" err="1">
                <a:latin typeface="Times New Roman"/>
                <a:cs typeface="Times New Roman"/>
              </a:rPr>
              <a:t>ảnh</a:t>
            </a:r>
            <a:r>
              <a:rPr lang="en-US" sz="2000" dirty="0">
                <a:latin typeface="Times New Roman"/>
                <a:cs typeface="Times New Roman"/>
              </a:rPr>
              <a:t> </a:t>
            </a:r>
            <a:r>
              <a:rPr lang="en-US" sz="2000" dirty="0" err="1">
                <a:latin typeface="Times New Roman"/>
                <a:cs typeface="Times New Roman"/>
              </a:rPr>
              <a:t>từ</a:t>
            </a:r>
            <a:r>
              <a:rPr lang="en-US" sz="2000" dirty="0">
                <a:latin typeface="Times New Roman"/>
                <a:cs typeface="Times New Roman"/>
              </a:rPr>
              <a:t> camera </a:t>
            </a:r>
            <a:r>
              <a:rPr lang="en-US" sz="2000" dirty="0" err="1">
                <a:latin typeface="Times New Roman"/>
                <a:cs typeface="Times New Roman"/>
              </a:rPr>
              <a:t>chính</a:t>
            </a:r>
            <a:r>
              <a:rPr lang="en-US" sz="2000" dirty="0">
                <a:latin typeface="Times New Roman"/>
                <a:cs typeface="Times New Roman"/>
              </a:rPr>
              <a:t> (</a:t>
            </a:r>
            <a:r>
              <a:rPr lang="en-US" sz="2000" dirty="0" err="1">
                <a:latin typeface="Times New Roman"/>
                <a:cs typeface="Times New Roman"/>
              </a:rPr>
              <a:t>phải</a:t>
            </a:r>
            <a:r>
              <a:rPr lang="en-US" sz="2000" dirty="0">
                <a:latin typeface="Times New Roman"/>
                <a:cs typeface="Times New Roman"/>
              </a:rPr>
              <a:t>) </a:t>
            </a:r>
            <a:r>
              <a:rPr lang="en-US" sz="2000" dirty="0" err="1">
                <a:latin typeface="Times New Roman"/>
                <a:cs typeface="Times New Roman"/>
              </a:rPr>
              <a:t>và</a:t>
            </a:r>
            <a:r>
              <a:rPr lang="en-US" sz="2000" dirty="0">
                <a:latin typeface="Times New Roman"/>
                <a:cs typeface="Times New Roman"/>
              </a:rPr>
              <a:t> camera </a:t>
            </a:r>
            <a:r>
              <a:rPr lang="en-US" sz="2000" dirty="0" err="1">
                <a:latin typeface="Times New Roman"/>
                <a:cs typeface="Times New Roman"/>
              </a:rPr>
              <a:t>phụ</a:t>
            </a:r>
            <a:r>
              <a:rPr lang="en-US" sz="2000" dirty="0">
                <a:latin typeface="Times New Roman"/>
                <a:cs typeface="Times New Roman"/>
              </a:rPr>
              <a:t> (</a:t>
            </a:r>
            <a:r>
              <a:rPr lang="en-US" sz="2000" dirty="0" err="1">
                <a:latin typeface="Times New Roman"/>
                <a:cs typeface="Times New Roman"/>
              </a:rPr>
              <a:t>trái</a:t>
            </a:r>
            <a:r>
              <a:rPr lang="en-US" sz="2000" dirty="0">
                <a:latin typeface="Times New Roman"/>
                <a:cs typeface="Times New Roman"/>
              </a:rPr>
              <a:t>) </a:t>
            </a:r>
            <a:r>
              <a:rPr lang="en-US" sz="2000" dirty="0" err="1">
                <a:latin typeface="Times New Roman"/>
                <a:cs typeface="Times New Roman"/>
              </a:rPr>
              <a:t>cùng</a:t>
            </a:r>
            <a:r>
              <a:rPr lang="en-US" sz="2000" dirty="0">
                <a:latin typeface="Times New Roman"/>
                <a:cs typeface="Times New Roman"/>
              </a:rPr>
              <a:t> 1 </a:t>
            </a:r>
            <a:r>
              <a:rPr lang="en-US" sz="2000" dirty="0" err="1">
                <a:latin typeface="Times New Roman"/>
                <a:cs typeface="Times New Roman"/>
              </a:rPr>
              <a:t>thời</a:t>
            </a:r>
            <a:r>
              <a:rPr lang="en-US" sz="2000" dirty="0">
                <a:latin typeface="Times New Roman"/>
                <a:cs typeface="Times New Roman"/>
              </a:rPr>
              <a:t> </a:t>
            </a:r>
            <a:r>
              <a:rPr lang="en-US" sz="2000" dirty="0" err="1">
                <a:latin typeface="Times New Roman"/>
                <a:cs typeface="Times New Roman"/>
              </a:rPr>
              <a:t>điểm</a:t>
            </a:r>
          </a:p>
          <a:p>
            <a:pPr algn="just"/>
            <a:endParaRPr lang="en-US" sz="2000" dirty="0">
              <a:latin typeface="Times New Roman"/>
              <a:cs typeface="Times New Roman"/>
            </a:endParaRPr>
          </a:p>
        </p:txBody>
      </p:sp>
      <p:pic>
        <p:nvPicPr>
          <p:cNvPr id="3" name="Picture 4" descr="A picture containing text, indoor&#10;&#10;Description automatically generated">
            <a:extLst>
              <a:ext uri="{FF2B5EF4-FFF2-40B4-BE49-F238E27FC236}">
                <a16:creationId xmlns:a16="http://schemas.microsoft.com/office/drawing/2014/main" id="{802E7A0D-0530-22C8-B6AE-AD54830909A8}"/>
              </a:ext>
            </a:extLst>
          </p:cNvPr>
          <p:cNvPicPr>
            <a:picLocks noChangeAspect="1"/>
          </p:cNvPicPr>
          <p:nvPr/>
        </p:nvPicPr>
        <p:blipFill>
          <a:blip r:embed="rId2"/>
          <a:stretch>
            <a:fillRect/>
          </a:stretch>
        </p:blipFill>
        <p:spPr>
          <a:xfrm>
            <a:off x="4088139" y="82317"/>
            <a:ext cx="4267200" cy="1917186"/>
          </a:xfrm>
          <a:prstGeom prst="rect">
            <a:avLst/>
          </a:prstGeom>
        </p:spPr>
      </p:pic>
      <p:pic>
        <p:nvPicPr>
          <p:cNvPr id="5" name="Picture 5" descr="A picture containing text, indoor&#10;&#10;Description automatically generated">
            <a:extLst>
              <a:ext uri="{FF2B5EF4-FFF2-40B4-BE49-F238E27FC236}">
                <a16:creationId xmlns:a16="http://schemas.microsoft.com/office/drawing/2014/main" id="{CF09C924-E584-32DC-1E10-F742E22D2456}"/>
              </a:ext>
            </a:extLst>
          </p:cNvPr>
          <p:cNvPicPr>
            <a:picLocks noChangeAspect="1"/>
          </p:cNvPicPr>
          <p:nvPr/>
        </p:nvPicPr>
        <p:blipFill>
          <a:blip r:embed="rId3"/>
          <a:stretch>
            <a:fillRect/>
          </a:stretch>
        </p:blipFill>
        <p:spPr>
          <a:xfrm>
            <a:off x="4085665" y="2596953"/>
            <a:ext cx="4278405" cy="1585653"/>
          </a:xfrm>
          <a:prstGeom prst="rect">
            <a:avLst/>
          </a:prstGeom>
        </p:spPr>
      </p:pic>
      <p:sp>
        <p:nvSpPr>
          <p:cNvPr id="6" name="TextBox 5">
            <a:extLst>
              <a:ext uri="{FF2B5EF4-FFF2-40B4-BE49-F238E27FC236}">
                <a16:creationId xmlns:a16="http://schemas.microsoft.com/office/drawing/2014/main" id="{32EC08AF-0B62-7B78-FE1C-9D6E58DFC59B}"/>
              </a:ext>
            </a:extLst>
          </p:cNvPr>
          <p:cNvSpPr txBox="1"/>
          <p:nvPr/>
        </p:nvSpPr>
        <p:spPr>
          <a:xfrm>
            <a:off x="1383901" y="4172952"/>
            <a:ext cx="9811161" cy="2246769"/>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just"/>
            <a:r>
              <a:rPr lang="en-US" sz="2000" err="1">
                <a:latin typeface="Times New Roman"/>
                <a:cs typeface="Times New Roman"/>
              </a:rPr>
              <a:t>Cặp</a:t>
            </a:r>
            <a:r>
              <a:rPr lang="en-US" sz="2000">
                <a:latin typeface="Times New Roman"/>
                <a:cs typeface="Times New Roman"/>
              </a:rPr>
              <a:t> </a:t>
            </a:r>
            <a:r>
              <a:rPr lang="en-US" sz="2000" err="1">
                <a:latin typeface="Times New Roman"/>
                <a:cs typeface="Times New Roman"/>
              </a:rPr>
              <a:t>đặc</a:t>
            </a:r>
            <a:r>
              <a:rPr lang="en-US" sz="2000">
                <a:latin typeface="Times New Roman"/>
                <a:cs typeface="Times New Roman"/>
              </a:rPr>
              <a:t> </a:t>
            </a:r>
            <a:r>
              <a:rPr lang="en-US" sz="2000" err="1">
                <a:latin typeface="Times New Roman"/>
                <a:cs typeface="Times New Roman"/>
              </a:rPr>
              <a:t>trưng</a:t>
            </a:r>
            <a:r>
              <a:rPr lang="en-US" sz="2000">
                <a:latin typeface="Times New Roman"/>
                <a:cs typeface="Times New Roman"/>
              </a:rPr>
              <a:t> </a:t>
            </a:r>
            <a:r>
              <a:rPr lang="en-US" sz="2000" err="1">
                <a:latin typeface="Times New Roman"/>
                <a:cs typeface="Times New Roman"/>
              </a:rPr>
              <a:t>sau</a:t>
            </a:r>
            <a:r>
              <a:rPr lang="en-US" sz="2000">
                <a:latin typeface="Times New Roman"/>
                <a:cs typeface="Times New Roman"/>
              </a:rPr>
              <a:t> </a:t>
            </a:r>
            <a:r>
              <a:rPr lang="en-US" sz="2000" err="1">
                <a:latin typeface="Times New Roman"/>
                <a:cs typeface="Times New Roman"/>
              </a:rPr>
              <a:t>khi</a:t>
            </a:r>
            <a:r>
              <a:rPr lang="en-US" sz="2000">
                <a:latin typeface="Times New Roman"/>
                <a:cs typeface="Times New Roman"/>
              </a:rPr>
              <a:t> </a:t>
            </a:r>
            <a:r>
              <a:rPr lang="en-US" sz="2000" err="1">
                <a:latin typeface="Times New Roman"/>
                <a:cs typeface="Times New Roman"/>
              </a:rPr>
              <a:t>được</a:t>
            </a:r>
            <a:r>
              <a:rPr lang="en-US" sz="2000">
                <a:latin typeface="Times New Roman"/>
                <a:cs typeface="Times New Roman"/>
              </a:rPr>
              <a:t> </a:t>
            </a:r>
            <a:r>
              <a:rPr lang="en-US" sz="2000" err="1">
                <a:latin typeface="Times New Roman"/>
                <a:cs typeface="Times New Roman"/>
              </a:rPr>
              <a:t>lọc</a:t>
            </a:r>
            <a:r>
              <a:rPr lang="en-US" sz="2000">
                <a:latin typeface="Times New Roman"/>
                <a:cs typeface="Times New Roman"/>
              </a:rPr>
              <a:t> </a:t>
            </a:r>
            <a:r>
              <a:rPr lang="en-US" sz="2000" err="1">
                <a:latin typeface="Times New Roman"/>
                <a:cs typeface="Times New Roman"/>
              </a:rPr>
              <a:t>nhiễu</a:t>
            </a:r>
            <a:r>
              <a:rPr lang="en-US" sz="2000">
                <a:latin typeface="Times New Roman"/>
                <a:cs typeface="Times New Roman"/>
              </a:rPr>
              <a:t> </a:t>
            </a:r>
            <a:r>
              <a:rPr lang="en-US" sz="2000" err="1">
                <a:latin typeface="Times New Roman"/>
                <a:cs typeface="Times New Roman"/>
              </a:rPr>
              <a:t>trong</a:t>
            </a:r>
            <a:r>
              <a:rPr lang="en-US" sz="2000">
                <a:latin typeface="Times New Roman"/>
                <a:cs typeface="Times New Roman"/>
              </a:rPr>
              <a:t> </a:t>
            </a:r>
            <a:r>
              <a:rPr lang="en-US" sz="2000" err="1">
                <a:latin typeface="Times New Roman"/>
                <a:cs typeface="Times New Roman"/>
              </a:rPr>
              <a:t>việc</a:t>
            </a:r>
            <a:r>
              <a:rPr lang="en-US" sz="2000">
                <a:latin typeface="Times New Roman"/>
                <a:cs typeface="Times New Roman"/>
              </a:rPr>
              <a:t> so </a:t>
            </a:r>
            <a:r>
              <a:rPr lang="en-US" sz="2000" err="1">
                <a:latin typeface="Times New Roman"/>
                <a:cs typeface="Times New Roman"/>
              </a:rPr>
              <a:t>khớp</a:t>
            </a:r>
            <a:endParaRPr lang="en-US" sz="2000" dirty="0" err="1">
              <a:latin typeface="Times New Roman"/>
              <a:cs typeface="Times New Roman"/>
            </a:endParaRPr>
          </a:p>
          <a:p>
            <a:pPr algn="just"/>
            <a:r>
              <a:rPr lang="en-US" sz="2000" dirty="0" err="1">
                <a:latin typeface="Times New Roman"/>
                <a:cs typeface="Times New Roman"/>
              </a:rPr>
              <a:t>Với</a:t>
            </a:r>
            <a:r>
              <a:rPr lang="en-US" sz="2000" dirty="0">
                <a:latin typeface="Times New Roman"/>
                <a:cs typeface="Times New Roman"/>
              </a:rPr>
              <a:t> camera </a:t>
            </a:r>
            <a:r>
              <a:rPr lang="en-US" sz="2000" dirty="0" err="1">
                <a:latin typeface="Times New Roman"/>
                <a:cs typeface="Times New Roman"/>
              </a:rPr>
              <a:t>chính</a:t>
            </a:r>
            <a:r>
              <a:rPr lang="en-US" sz="2000" dirty="0">
                <a:latin typeface="Times New Roman"/>
                <a:cs typeface="Times New Roman"/>
              </a:rPr>
              <a:t> ta </a:t>
            </a:r>
            <a:r>
              <a:rPr lang="en-US" sz="2000" dirty="0" err="1">
                <a:latin typeface="Times New Roman"/>
                <a:cs typeface="Times New Roman"/>
              </a:rPr>
              <a:t>sử</a:t>
            </a:r>
            <a:r>
              <a:rPr lang="en-US" sz="2000" dirty="0">
                <a:latin typeface="Times New Roman"/>
                <a:cs typeface="Times New Roman"/>
              </a:rPr>
              <a:t> </a:t>
            </a:r>
            <a:r>
              <a:rPr lang="en-US" sz="2000" dirty="0" err="1">
                <a:latin typeface="Times New Roman"/>
                <a:cs typeface="Times New Roman"/>
              </a:rPr>
              <a:t>dụng</a:t>
            </a:r>
            <a:r>
              <a:rPr lang="en-US" sz="2000" dirty="0">
                <a:latin typeface="Times New Roman"/>
                <a:cs typeface="Times New Roman"/>
              </a:rPr>
              <a:t> </a:t>
            </a:r>
            <a:r>
              <a:rPr lang="en-US" sz="2000" dirty="0" err="1">
                <a:latin typeface="Times New Roman"/>
                <a:cs typeface="Times New Roman"/>
              </a:rPr>
              <a:t>phương</a:t>
            </a:r>
            <a:r>
              <a:rPr lang="en-US" sz="2000" dirty="0">
                <a:latin typeface="Times New Roman"/>
                <a:cs typeface="Times New Roman"/>
              </a:rPr>
              <a:t> </a:t>
            </a:r>
            <a:r>
              <a:rPr lang="en-US" sz="2000" dirty="0" err="1">
                <a:latin typeface="Times New Roman"/>
                <a:cs typeface="Times New Roman"/>
              </a:rPr>
              <a:t>pháp</a:t>
            </a:r>
            <a:r>
              <a:rPr lang="en-US" sz="2000" dirty="0">
                <a:latin typeface="Times New Roman"/>
                <a:cs typeface="Times New Roman"/>
              </a:rPr>
              <a:t> </a:t>
            </a:r>
            <a:r>
              <a:rPr lang="en-US" sz="2000" dirty="0" err="1">
                <a:latin typeface="Times New Roman"/>
                <a:cs typeface="Times New Roman"/>
              </a:rPr>
              <a:t>theo</a:t>
            </a:r>
            <a:r>
              <a:rPr lang="en-US" sz="2000" dirty="0">
                <a:latin typeface="Times New Roman"/>
                <a:cs typeface="Times New Roman"/>
              </a:rPr>
              <a:t> </a:t>
            </a:r>
            <a:r>
              <a:rPr lang="en-US" sz="2000" dirty="0" err="1">
                <a:latin typeface="Times New Roman"/>
                <a:cs typeface="Times New Roman"/>
              </a:rPr>
              <a:t>vết</a:t>
            </a:r>
            <a:r>
              <a:rPr lang="en-US" sz="2000" dirty="0">
                <a:latin typeface="Times New Roman"/>
                <a:cs typeface="Times New Roman"/>
              </a:rPr>
              <a:t> Kanade-Lucas-Tomasi Feature Tracker (KLT) </a:t>
            </a:r>
            <a:r>
              <a:rPr lang="en-US" sz="2000" dirty="0" err="1">
                <a:latin typeface="Times New Roman"/>
                <a:cs typeface="Times New Roman"/>
              </a:rPr>
              <a:t>để</a:t>
            </a:r>
            <a:r>
              <a:rPr lang="en-US" sz="2000" dirty="0">
                <a:latin typeface="Times New Roman"/>
                <a:cs typeface="Times New Roman"/>
              </a:rPr>
              <a:t> </a:t>
            </a:r>
            <a:r>
              <a:rPr lang="en-US" sz="2000" dirty="0" err="1">
                <a:latin typeface="Times New Roman"/>
                <a:cs typeface="Times New Roman"/>
              </a:rPr>
              <a:t>theo</a:t>
            </a:r>
            <a:r>
              <a:rPr lang="en-US" sz="2000" dirty="0">
                <a:latin typeface="Times New Roman"/>
                <a:cs typeface="Times New Roman"/>
              </a:rPr>
              <a:t> </a:t>
            </a:r>
            <a:r>
              <a:rPr lang="en-US" sz="2000" dirty="0" err="1">
                <a:latin typeface="Times New Roman"/>
                <a:cs typeface="Times New Roman"/>
              </a:rPr>
              <a:t>vết</a:t>
            </a:r>
            <a:r>
              <a:rPr lang="en-US" sz="2000" dirty="0">
                <a:latin typeface="Times New Roman"/>
                <a:cs typeface="Times New Roman"/>
              </a:rPr>
              <a:t> </a:t>
            </a:r>
            <a:r>
              <a:rPr lang="en-US" sz="2000" dirty="0" err="1">
                <a:latin typeface="Times New Roman"/>
                <a:cs typeface="Times New Roman"/>
              </a:rPr>
              <a:t>đặc</a:t>
            </a:r>
            <a:r>
              <a:rPr lang="en-US" sz="2000" dirty="0">
                <a:latin typeface="Times New Roman"/>
                <a:cs typeface="Times New Roman"/>
              </a:rPr>
              <a:t> </a:t>
            </a:r>
            <a:r>
              <a:rPr lang="en-US" sz="2000" dirty="0" err="1">
                <a:latin typeface="Times New Roman"/>
                <a:cs typeface="Times New Roman"/>
              </a:rPr>
              <a:t>trưng</a:t>
            </a:r>
            <a:r>
              <a:rPr lang="en-US" sz="2000" dirty="0">
                <a:latin typeface="Times New Roman"/>
                <a:cs typeface="Times New Roman"/>
              </a:rPr>
              <a:t> qua </a:t>
            </a:r>
            <a:r>
              <a:rPr lang="en-US" sz="2000" dirty="0" err="1">
                <a:latin typeface="Times New Roman"/>
                <a:cs typeface="Times New Roman"/>
              </a:rPr>
              <a:t>từng</a:t>
            </a:r>
            <a:r>
              <a:rPr lang="en-US" sz="2000" dirty="0">
                <a:latin typeface="Times New Roman"/>
                <a:cs typeface="Times New Roman"/>
              </a:rPr>
              <a:t> </a:t>
            </a:r>
            <a:r>
              <a:rPr lang="en-US" sz="2000" dirty="0" err="1">
                <a:latin typeface="Times New Roman"/>
                <a:cs typeface="Times New Roman"/>
              </a:rPr>
              <a:t>khung</a:t>
            </a:r>
            <a:r>
              <a:rPr lang="en-US" sz="2000" dirty="0">
                <a:latin typeface="Times New Roman"/>
                <a:cs typeface="Times New Roman"/>
              </a:rPr>
              <a:t> </a:t>
            </a:r>
            <a:r>
              <a:rPr lang="en-US" sz="2000" dirty="0" err="1">
                <a:latin typeface="Times New Roman"/>
                <a:cs typeface="Times New Roman"/>
              </a:rPr>
              <a:t>ảnh</a:t>
            </a:r>
            <a:r>
              <a:rPr lang="en-US" sz="2000" dirty="0">
                <a:latin typeface="Times New Roman"/>
                <a:cs typeface="Times New Roman"/>
              </a:rPr>
              <a:t>. Phương </a:t>
            </a:r>
            <a:r>
              <a:rPr lang="en-US" sz="2000" dirty="0" err="1">
                <a:latin typeface="Times New Roman"/>
                <a:cs typeface="Times New Roman"/>
              </a:rPr>
              <a:t>pháp</a:t>
            </a:r>
            <a:r>
              <a:rPr lang="en-US" sz="2000" dirty="0">
                <a:latin typeface="Times New Roman"/>
                <a:cs typeface="Times New Roman"/>
              </a:rPr>
              <a:t> </a:t>
            </a:r>
            <a:r>
              <a:rPr lang="en-US" sz="2000" dirty="0" err="1">
                <a:latin typeface="Times New Roman"/>
                <a:cs typeface="Times New Roman"/>
              </a:rPr>
              <a:t>dựa</a:t>
            </a:r>
            <a:r>
              <a:rPr lang="en-US" sz="2000" dirty="0">
                <a:latin typeface="Times New Roman"/>
                <a:cs typeface="Times New Roman"/>
              </a:rPr>
              <a:t> </a:t>
            </a:r>
            <a:r>
              <a:rPr lang="en-US" sz="2000" dirty="0" err="1">
                <a:latin typeface="Times New Roman"/>
                <a:cs typeface="Times New Roman"/>
              </a:rPr>
              <a:t>trên</a:t>
            </a:r>
            <a:r>
              <a:rPr lang="en-US" sz="2000" dirty="0">
                <a:latin typeface="Times New Roman"/>
                <a:cs typeface="Times New Roman"/>
              </a:rPr>
              <a:t> </a:t>
            </a:r>
            <a:r>
              <a:rPr lang="en-US" sz="2000" dirty="0" err="1">
                <a:latin typeface="Times New Roman"/>
                <a:cs typeface="Times New Roman"/>
              </a:rPr>
              <a:t>tìm</a:t>
            </a:r>
            <a:r>
              <a:rPr lang="en-US" sz="2000" dirty="0">
                <a:latin typeface="Times New Roman"/>
                <a:cs typeface="Times New Roman"/>
              </a:rPr>
              <a:t> </a:t>
            </a:r>
            <a:r>
              <a:rPr lang="en-US" sz="2000" dirty="0" err="1">
                <a:latin typeface="Times New Roman"/>
                <a:cs typeface="Times New Roman"/>
              </a:rPr>
              <a:t>kiếm</a:t>
            </a:r>
            <a:r>
              <a:rPr lang="en-US" sz="2000" dirty="0">
                <a:latin typeface="Times New Roman"/>
                <a:cs typeface="Times New Roman"/>
              </a:rPr>
              <a:t> </a:t>
            </a:r>
            <a:r>
              <a:rPr lang="en-US" sz="2000" dirty="0" err="1">
                <a:latin typeface="Times New Roman"/>
                <a:cs typeface="Times New Roman"/>
              </a:rPr>
              <a:t>một</a:t>
            </a:r>
            <a:r>
              <a:rPr lang="en-US" sz="2000" dirty="0">
                <a:latin typeface="Times New Roman"/>
                <a:cs typeface="Times New Roman"/>
              </a:rPr>
              <a:t> </a:t>
            </a:r>
            <a:r>
              <a:rPr lang="en-US" sz="2000" dirty="0" err="1">
                <a:latin typeface="Times New Roman"/>
                <a:cs typeface="Times New Roman"/>
              </a:rPr>
              <a:t>vùng</a:t>
            </a:r>
            <a:r>
              <a:rPr lang="en-US" sz="2000" dirty="0">
                <a:latin typeface="Times New Roman"/>
                <a:cs typeface="Times New Roman"/>
              </a:rPr>
              <a:t> (patch) </a:t>
            </a:r>
            <a:r>
              <a:rPr lang="en-US" sz="2000" dirty="0" err="1">
                <a:latin typeface="Times New Roman"/>
                <a:cs typeface="Times New Roman"/>
              </a:rPr>
              <a:t>xung</a:t>
            </a:r>
            <a:r>
              <a:rPr lang="en-US" sz="2000" dirty="0">
                <a:latin typeface="Times New Roman"/>
                <a:cs typeface="Times New Roman"/>
              </a:rPr>
              <a:t> </a:t>
            </a:r>
            <a:r>
              <a:rPr lang="en-US" sz="2000" dirty="0" err="1">
                <a:latin typeface="Times New Roman"/>
                <a:cs typeface="Times New Roman"/>
              </a:rPr>
              <a:t>quanh</a:t>
            </a:r>
            <a:r>
              <a:rPr lang="en-US" sz="2000" dirty="0">
                <a:latin typeface="Times New Roman"/>
                <a:cs typeface="Times New Roman"/>
              </a:rPr>
              <a:t> </a:t>
            </a:r>
            <a:r>
              <a:rPr lang="en-US" sz="2000" dirty="0" err="1">
                <a:latin typeface="Times New Roman"/>
                <a:cs typeface="Times New Roman"/>
              </a:rPr>
              <a:t>đặc</a:t>
            </a:r>
            <a:r>
              <a:rPr lang="en-US" sz="2000" dirty="0">
                <a:latin typeface="Times New Roman"/>
                <a:cs typeface="Times New Roman"/>
              </a:rPr>
              <a:t> </a:t>
            </a:r>
            <a:r>
              <a:rPr lang="en-US" sz="2000" dirty="0" err="1">
                <a:latin typeface="Times New Roman"/>
                <a:cs typeface="Times New Roman"/>
              </a:rPr>
              <a:t>trưng</a:t>
            </a:r>
            <a:r>
              <a:rPr lang="en-US" sz="2000" dirty="0">
                <a:latin typeface="Times New Roman"/>
                <a:cs typeface="Times New Roman"/>
              </a:rPr>
              <a:t> </a:t>
            </a:r>
            <a:r>
              <a:rPr lang="en-US" sz="2000" dirty="0" err="1">
                <a:latin typeface="Times New Roman"/>
                <a:cs typeface="Times New Roman"/>
              </a:rPr>
              <a:t>theo</a:t>
            </a:r>
            <a:r>
              <a:rPr lang="en-US" sz="2000" dirty="0">
                <a:latin typeface="Times New Roman"/>
                <a:cs typeface="Times New Roman"/>
              </a:rPr>
              <a:t> </a:t>
            </a:r>
            <a:r>
              <a:rPr lang="en-US" sz="2000" dirty="0" err="1">
                <a:latin typeface="Times New Roman"/>
                <a:cs typeface="Times New Roman"/>
              </a:rPr>
              <a:t>đạo</a:t>
            </a:r>
            <a:r>
              <a:rPr lang="en-US" sz="2000" dirty="0">
                <a:latin typeface="Times New Roman"/>
                <a:cs typeface="Times New Roman"/>
              </a:rPr>
              <a:t> </a:t>
            </a:r>
            <a:r>
              <a:rPr lang="en-US" sz="2000" dirty="0" err="1">
                <a:latin typeface="Times New Roman"/>
                <a:cs typeface="Times New Roman"/>
              </a:rPr>
              <a:t>hàm</a:t>
            </a:r>
            <a:r>
              <a:rPr lang="en-US" sz="2000" dirty="0">
                <a:latin typeface="Times New Roman"/>
                <a:cs typeface="Times New Roman"/>
              </a:rPr>
              <a:t> </a:t>
            </a:r>
            <a:r>
              <a:rPr lang="en-US" sz="2000" dirty="0" err="1">
                <a:latin typeface="Times New Roman"/>
                <a:cs typeface="Times New Roman"/>
              </a:rPr>
              <a:t>của</a:t>
            </a:r>
            <a:r>
              <a:rPr lang="en-US" sz="2000" dirty="0">
                <a:latin typeface="Times New Roman"/>
                <a:cs typeface="Times New Roman"/>
              </a:rPr>
              <a:t> </a:t>
            </a:r>
            <a:r>
              <a:rPr lang="en-US" sz="2000" dirty="0" err="1">
                <a:latin typeface="Times New Roman"/>
                <a:cs typeface="Times New Roman"/>
              </a:rPr>
              <a:t>nó</a:t>
            </a:r>
            <a:r>
              <a:rPr lang="en-US" sz="2000" dirty="0">
                <a:latin typeface="Times New Roman"/>
                <a:cs typeface="Times New Roman"/>
              </a:rPr>
              <a:t>. Do </a:t>
            </a:r>
            <a:r>
              <a:rPr lang="en-US" sz="2000" dirty="0" err="1">
                <a:latin typeface="Times New Roman"/>
                <a:cs typeface="Times New Roman"/>
              </a:rPr>
              <a:t>độ</a:t>
            </a:r>
            <a:r>
              <a:rPr lang="en-US" sz="2000" dirty="0">
                <a:latin typeface="Times New Roman"/>
                <a:cs typeface="Times New Roman"/>
              </a:rPr>
              <a:t> </a:t>
            </a:r>
            <a:r>
              <a:rPr lang="en-US" sz="2000" dirty="0" err="1">
                <a:latin typeface="Times New Roman"/>
                <a:cs typeface="Times New Roman"/>
              </a:rPr>
              <a:t>dịch</a:t>
            </a:r>
            <a:r>
              <a:rPr lang="en-US" sz="2000" dirty="0">
                <a:latin typeface="Times New Roman"/>
                <a:cs typeface="Times New Roman"/>
              </a:rPr>
              <a:t> </a:t>
            </a:r>
            <a:r>
              <a:rPr lang="en-US" sz="2000" dirty="0" err="1">
                <a:latin typeface="Times New Roman"/>
                <a:cs typeface="Times New Roman"/>
              </a:rPr>
              <a:t>chuyển</a:t>
            </a:r>
            <a:r>
              <a:rPr lang="en-US" sz="2000" dirty="0">
                <a:latin typeface="Times New Roman"/>
                <a:cs typeface="Times New Roman"/>
              </a:rPr>
              <a:t> pixel </a:t>
            </a:r>
            <a:r>
              <a:rPr lang="en-US" sz="2000" dirty="0" err="1">
                <a:latin typeface="Times New Roman"/>
                <a:cs typeface="Times New Roman"/>
              </a:rPr>
              <a:t>của</a:t>
            </a:r>
            <a:r>
              <a:rPr lang="en-US" sz="2000" dirty="0">
                <a:latin typeface="Times New Roman"/>
                <a:cs typeface="Times New Roman"/>
              </a:rPr>
              <a:t> </a:t>
            </a:r>
            <a:r>
              <a:rPr lang="en-US" sz="2000" dirty="0" err="1">
                <a:latin typeface="Times New Roman"/>
                <a:cs typeface="Times New Roman"/>
              </a:rPr>
              <a:t>đặc</a:t>
            </a:r>
            <a:r>
              <a:rPr lang="en-US" sz="2000" dirty="0">
                <a:latin typeface="Times New Roman"/>
                <a:cs typeface="Times New Roman"/>
              </a:rPr>
              <a:t> </a:t>
            </a:r>
            <a:r>
              <a:rPr lang="en-US" sz="2000" dirty="0" err="1">
                <a:latin typeface="Times New Roman"/>
                <a:cs typeface="Times New Roman"/>
              </a:rPr>
              <a:t>trưng</a:t>
            </a:r>
            <a:r>
              <a:rPr lang="en-US" sz="2000" dirty="0">
                <a:latin typeface="Times New Roman"/>
                <a:cs typeface="Times New Roman"/>
              </a:rPr>
              <a:t> </a:t>
            </a:r>
            <a:r>
              <a:rPr lang="en-US" sz="2000" dirty="0" err="1">
                <a:latin typeface="Times New Roman"/>
                <a:cs typeface="Times New Roman"/>
              </a:rPr>
              <a:t>giữa</a:t>
            </a:r>
            <a:r>
              <a:rPr lang="en-US" sz="2000" dirty="0">
                <a:latin typeface="Times New Roman"/>
                <a:cs typeface="Times New Roman"/>
              </a:rPr>
              <a:t> </a:t>
            </a:r>
            <a:r>
              <a:rPr lang="en-US" sz="2000" dirty="0" err="1">
                <a:latin typeface="Times New Roman"/>
                <a:cs typeface="Times New Roman"/>
              </a:rPr>
              <a:t>các</a:t>
            </a:r>
            <a:r>
              <a:rPr lang="en-US" sz="2000" dirty="0">
                <a:latin typeface="Times New Roman"/>
                <a:cs typeface="Times New Roman"/>
              </a:rPr>
              <a:t> </a:t>
            </a:r>
            <a:r>
              <a:rPr lang="en-US" sz="2000" dirty="0" err="1">
                <a:latin typeface="Times New Roman"/>
                <a:cs typeface="Times New Roman"/>
              </a:rPr>
              <a:t>khung</a:t>
            </a:r>
            <a:r>
              <a:rPr lang="en-US" sz="2000" dirty="0">
                <a:latin typeface="Times New Roman"/>
                <a:cs typeface="Times New Roman"/>
              </a:rPr>
              <a:t> </a:t>
            </a:r>
            <a:r>
              <a:rPr lang="en-US" sz="2000" dirty="0" err="1">
                <a:latin typeface="Times New Roman"/>
                <a:cs typeface="Times New Roman"/>
              </a:rPr>
              <a:t>hình</a:t>
            </a:r>
            <a:r>
              <a:rPr lang="en-US" sz="2000" dirty="0">
                <a:latin typeface="Times New Roman"/>
                <a:cs typeface="Times New Roman"/>
              </a:rPr>
              <a:t> </a:t>
            </a:r>
            <a:r>
              <a:rPr lang="en-US" sz="2000" dirty="0" err="1">
                <a:latin typeface="Times New Roman"/>
                <a:cs typeface="Times New Roman"/>
              </a:rPr>
              <a:t>là</a:t>
            </a:r>
            <a:r>
              <a:rPr lang="en-US" sz="2000" dirty="0">
                <a:latin typeface="Times New Roman"/>
                <a:cs typeface="Times New Roman"/>
              </a:rPr>
              <a:t> </a:t>
            </a:r>
            <a:r>
              <a:rPr lang="en-US" sz="2000" dirty="0" err="1">
                <a:latin typeface="Times New Roman"/>
                <a:cs typeface="Times New Roman"/>
              </a:rPr>
              <a:t>rất</a:t>
            </a:r>
            <a:r>
              <a:rPr lang="en-US" sz="2000" dirty="0">
                <a:latin typeface="Times New Roman"/>
                <a:cs typeface="Times New Roman"/>
              </a:rPr>
              <a:t> </a:t>
            </a:r>
            <a:r>
              <a:rPr lang="en-US" sz="2000" dirty="0" err="1">
                <a:latin typeface="Times New Roman"/>
                <a:cs typeface="Times New Roman"/>
              </a:rPr>
              <a:t>bé</a:t>
            </a:r>
            <a:r>
              <a:rPr lang="en-US" sz="2000" dirty="0">
                <a:latin typeface="Times New Roman"/>
                <a:cs typeface="Times New Roman"/>
              </a:rPr>
              <a:t>, </a:t>
            </a:r>
            <a:r>
              <a:rPr lang="en-US" sz="2000" dirty="0" err="1">
                <a:latin typeface="Times New Roman"/>
                <a:cs typeface="Times New Roman"/>
              </a:rPr>
              <a:t>nên</a:t>
            </a:r>
            <a:r>
              <a:rPr lang="en-US" sz="2000" dirty="0">
                <a:latin typeface="Times New Roman"/>
                <a:cs typeface="Times New Roman"/>
              </a:rPr>
              <a:t> KLT </a:t>
            </a:r>
            <a:r>
              <a:rPr lang="en-US" sz="2000" dirty="0" err="1">
                <a:latin typeface="Times New Roman"/>
                <a:cs typeface="Times New Roman"/>
              </a:rPr>
              <a:t>tốn</a:t>
            </a:r>
            <a:r>
              <a:rPr lang="en-US" sz="2000" dirty="0">
                <a:latin typeface="Times New Roman"/>
                <a:cs typeface="Times New Roman"/>
              </a:rPr>
              <a:t> </a:t>
            </a:r>
            <a:r>
              <a:rPr lang="en-US" sz="2000" dirty="0" err="1">
                <a:latin typeface="Times New Roman"/>
                <a:cs typeface="Times New Roman"/>
              </a:rPr>
              <a:t>rất</a:t>
            </a:r>
            <a:r>
              <a:rPr lang="en-US" sz="2000" dirty="0">
                <a:latin typeface="Times New Roman"/>
                <a:cs typeface="Times New Roman"/>
              </a:rPr>
              <a:t> </a:t>
            </a:r>
            <a:r>
              <a:rPr lang="en-US" sz="2000" dirty="0" err="1">
                <a:latin typeface="Times New Roman"/>
                <a:cs typeface="Times New Roman"/>
              </a:rPr>
              <a:t>ít</a:t>
            </a:r>
            <a:r>
              <a:rPr lang="en-US" sz="2000" dirty="0">
                <a:latin typeface="Times New Roman"/>
                <a:cs typeface="Times New Roman"/>
              </a:rPr>
              <a:t> chi </a:t>
            </a:r>
            <a:r>
              <a:rPr lang="en-US" sz="2000" dirty="0" err="1">
                <a:latin typeface="Times New Roman"/>
                <a:cs typeface="Times New Roman"/>
              </a:rPr>
              <a:t>phí</a:t>
            </a:r>
            <a:r>
              <a:rPr lang="en-US" sz="2000" dirty="0">
                <a:latin typeface="Times New Roman"/>
                <a:cs typeface="Times New Roman"/>
              </a:rPr>
              <a:t>.</a:t>
            </a:r>
          </a:p>
          <a:p>
            <a:pPr algn="just"/>
            <a:endParaRPr lang="en-US" sz="2000" dirty="0">
              <a:latin typeface="Times New Roman"/>
              <a:cs typeface="Times New Roman"/>
            </a:endParaRPr>
          </a:p>
          <a:p>
            <a:pPr algn="just"/>
            <a:endParaRPr lang="en-US" sz="2000" dirty="0">
              <a:latin typeface="Times New Roman"/>
              <a:cs typeface="Times New Roman"/>
            </a:endParaRPr>
          </a:p>
        </p:txBody>
      </p:sp>
      <p:cxnSp>
        <p:nvCxnSpPr>
          <p:cNvPr id="8" name="Straight Arrow Connector 7">
            <a:extLst>
              <a:ext uri="{FF2B5EF4-FFF2-40B4-BE49-F238E27FC236}">
                <a16:creationId xmlns:a16="http://schemas.microsoft.com/office/drawing/2014/main" id="{98F82698-3A8F-DE71-B018-1619E7CE61D0}"/>
              </a:ext>
            </a:extLst>
          </p:cNvPr>
          <p:cNvCxnSpPr>
            <a:cxnSpLocks/>
          </p:cNvCxnSpPr>
          <p:nvPr/>
        </p:nvCxnSpPr>
        <p:spPr>
          <a:xfrm>
            <a:off x="1918411" y="6151180"/>
            <a:ext cx="771195" cy="96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6698B11-D137-C142-1243-E63BD196C155}"/>
              </a:ext>
            </a:extLst>
          </p:cNvPr>
          <p:cNvSpPr txBox="1"/>
          <p:nvPr/>
        </p:nvSpPr>
        <p:spPr>
          <a:xfrm>
            <a:off x="2718953" y="5947557"/>
            <a:ext cx="906730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rPr>
              <a:t>Ý </a:t>
            </a:r>
            <a:r>
              <a:rPr lang="en-US" sz="2000" dirty="0" err="1">
                <a:latin typeface="Times  New Roman"/>
              </a:rPr>
              <a:t>nghĩa</a:t>
            </a:r>
            <a:r>
              <a:rPr lang="en-US" sz="2000" dirty="0">
                <a:latin typeface="Times  New Roman"/>
              </a:rPr>
              <a:t> </a:t>
            </a:r>
            <a:r>
              <a:rPr lang="en-US" sz="2000" dirty="0" err="1">
                <a:latin typeface="Times  New Roman"/>
              </a:rPr>
              <a:t>của</a:t>
            </a:r>
            <a:r>
              <a:rPr lang="en-US" sz="2000" dirty="0">
                <a:latin typeface="Times  New Roman"/>
              </a:rPr>
              <a:t> </a:t>
            </a:r>
            <a:r>
              <a:rPr lang="en-US" sz="2000" dirty="0" err="1">
                <a:latin typeface="Times  New Roman"/>
              </a:rPr>
              <a:t>việc</a:t>
            </a:r>
            <a:r>
              <a:rPr lang="en-US" sz="2000" dirty="0">
                <a:latin typeface="Times  New Roman"/>
              </a:rPr>
              <a:t> </a:t>
            </a:r>
            <a:r>
              <a:rPr lang="en-US" sz="2000" dirty="0" err="1">
                <a:latin typeface="Times  New Roman"/>
              </a:rPr>
              <a:t>này</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nhằm</a:t>
            </a:r>
            <a:r>
              <a:rPr lang="en-US" sz="2000" dirty="0">
                <a:latin typeface="Times  New Roman"/>
              </a:rPr>
              <a:t> </a:t>
            </a:r>
            <a:r>
              <a:rPr lang="en-US" sz="2000" dirty="0" err="1">
                <a:latin typeface="Times  New Roman"/>
              </a:rPr>
              <a:t>loại</a:t>
            </a:r>
            <a:r>
              <a:rPr lang="en-US" sz="2000" dirty="0">
                <a:latin typeface="Times  New Roman"/>
              </a:rPr>
              <a:t> </a:t>
            </a:r>
            <a:r>
              <a:rPr lang="en-US" sz="2000" dirty="0" err="1">
                <a:latin typeface="Times  New Roman"/>
              </a:rPr>
              <a:t>bỏ</a:t>
            </a:r>
            <a:r>
              <a:rPr lang="en-US" sz="2000" dirty="0">
                <a:latin typeface="Times  New Roman"/>
              </a:rPr>
              <a:t> </a:t>
            </a:r>
            <a:r>
              <a:rPr lang="en-US" sz="2000" dirty="0" err="1">
                <a:latin typeface="Times  New Roman"/>
              </a:rPr>
              <a:t>những</a:t>
            </a:r>
            <a:r>
              <a:rPr lang="en-US" sz="2000" dirty="0">
                <a:latin typeface="Times  New Roman"/>
              </a:rPr>
              <a:t> </a:t>
            </a:r>
            <a:r>
              <a:rPr lang="en-US" sz="2000" dirty="0" err="1">
                <a:latin typeface="Times  New Roman"/>
              </a:rPr>
              <a:t>cặp</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bị</a:t>
            </a:r>
            <a:r>
              <a:rPr lang="en-US" sz="2000" dirty="0">
                <a:latin typeface="Times  New Roman"/>
              </a:rPr>
              <a:t> </a:t>
            </a:r>
            <a:r>
              <a:rPr lang="en-US" sz="2000" dirty="0" err="1">
                <a:latin typeface="Times  New Roman"/>
              </a:rPr>
              <a:t>nhầm</a:t>
            </a:r>
            <a:r>
              <a:rPr lang="en-US" sz="2000" dirty="0">
                <a:latin typeface="Times  New Roman"/>
              </a:rPr>
              <a:t> </a:t>
            </a:r>
            <a:r>
              <a:rPr lang="en-US" sz="2000" dirty="0" err="1">
                <a:latin typeface="Times  New Roman"/>
              </a:rPr>
              <a:t>lẫn</a:t>
            </a:r>
            <a:r>
              <a:rPr lang="en-US" sz="2000" dirty="0">
                <a:latin typeface="Times  New Roman"/>
              </a:rPr>
              <a:t> </a:t>
            </a:r>
            <a:r>
              <a:rPr lang="en-US" sz="2000" dirty="0" err="1">
                <a:latin typeface="Times  New Roman"/>
              </a:rPr>
              <a:t>trong</a:t>
            </a:r>
            <a:r>
              <a:rPr lang="en-US" sz="2000" dirty="0">
                <a:latin typeface="Times  New Roman"/>
              </a:rPr>
              <a:t> </a:t>
            </a:r>
            <a:r>
              <a:rPr lang="en-US" sz="2000" dirty="0" err="1">
                <a:latin typeface="Times  New Roman"/>
              </a:rPr>
              <a:t>quá</a:t>
            </a:r>
            <a:r>
              <a:rPr lang="en-US" sz="2000" dirty="0">
                <a:latin typeface="Times  New Roman"/>
              </a:rPr>
              <a:t> </a:t>
            </a:r>
            <a:r>
              <a:rPr lang="en-US" sz="2000" dirty="0" err="1">
                <a:latin typeface="Times  New Roman"/>
              </a:rPr>
              <a:t>trình</a:t>
            </a:r>
            <a:r>
              <a:rPr lang="en-US" sz="2000" dirty="0">
                <a:latin typeface="Times  New Roman"/>
              </a:rPr>
              <a:t> so </a:t>
            </a:r>
            <a:r>
              <a:rPr lang="en-US" sz="2000" dirty="0" err="1">
                <a:latin typeface="Times  New Roman"/>
              </a:rPr>
              <a:t>khớp</a:t>
            </a:r>
            <a:r>
              <a:rPr lang="en-US" sz="2000" dirty="0">
                <a:latin typeface="Times  New Roman"/>
              </a:rPr>
              <a:t> do </a:t>
            </a:r>
            <a:r>
              <a:rPr lang="en-US" sz="2000" dirty="0" err="1">
                <a:latin typeface="Times  New Roman"/>
              </a:rPr>
              <a:t>sai</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bởi</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đồng</a:t>
            </a:r>
            <a:r>
              <a:rPr lang="en-US" sz="2000" dirty="0">
                <a:latin typeface="Times  New Roman"/>
              </a:rPr>
              <a:t> </a:t>
            </a:r>
            <a:r>
              <a:rPr lang="en-US" sz="2000" dirty="0" err="1">
                <a:latin typeface="Times  New Roman"/>
              </a:rPr>
              <a:t>nghĩa</a:t>
            </a:r>
            <a:r>
              <a:rPr lang="en-US" sz="2000" dirty="0">
                <a:latin typeface="Times  New Roman"/>
              </a:rPr>
              <a:t> </a:t>
            </a:r>
            <a:r>
              <a:rPr lang="en-US" sz="2000" dirty="0" err="1">
                <a:latin typeface="Times  New Roman"/>
              </a:rPr>
              <a:t>và</a:t>
            </a:r>
            <a:r>
              <a:rPr lang="en-US" sz="2000" dirty="0">
                <a:latin typeface="Times  New Roman"/>
              </a:rPr>
              <a:t> </a:t>
            </a:r>
            <a:r>
              <a:rPr lang="en-US" sz="2000" dirty="0" err="1">
                <a:latin typeface="Times  New Roman"/>
              </a:rPr>
              <a:t>đa</a:t>
            </a:r>
            <a:r>
              <a:rPr lang="en-US" sz="2000" dirty="0">
                <a:latin typeface="Times  New Roman"/>
              </a:rPr>
              <a:t> </a:t>
            </a:r>
            <a:r>
              <a:rPr lang="en-US" sz="2000" dirty="0" err="1">
                <a:latin typeface="Times  New Roman"/>
              </a:rPr>
              <a:t>nghĩa</a:t>
            </a:r>
            <a:r>
              <a:rPr lang="en-US" sz="2000" dirty="0">
                <a:latin typeface="Times  New Roman"/>
              </a:rPr>
              <a:t> </a:t>
            </a:r>
            <a:r>
              <a:rPr lang="en-US" sz="2000" dirty="0" err="1">
                <a:latin typeface="Times  New Roman"/>
              </a:rPr>
              <a:t>của</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thị</a:t>
            </a:r>
            <a:r>
              <a:rPr lang="en-US" sz="2000" dirty="0">
                <a:latin typeface="Times  New Roman"/>
              </a:rPr>
              <a:t> </a:t>
            </a:r>
            <a:r>
              <a:rPr lang="en-US" sz="2000" dirty="0" err="1">
                <a:latin typeface="Times  New Roman"/>
              </a:rPr>
              <a:t>giác</a:t>
            </a:r>
            <a:endParaRPr lang="en-US" dirty="0" err="1"/>
          </a:p>
        </p:txBody>
      </p:sp>
    </p:spTree>
    <p:extLst>
      <p:ext uri="{BB962C8B-B14F-4D97-AF65-F5344CB8AC3E}">
        <p14:creationId xmlns:p14="http://schemas.microsoft.com/office/powerpoint/2010/main" val="11040562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4512C-829D-473F-AAEE-741986E21530}"/>
              </a:ext>
            </a:extLst>
          </p:cNvPr>
          <p:cNvSpPr txBox="1"/>
          <p:nvPr/>
        </p:nvSpPr>
        <p:spPr>
          <a:xfrm>
            <a:off x="1977814" y="4271274"/>
            <a:ext cx="9811161" cy="2308324"/>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just"/>
            <a:r>
              <a:rPr lang="en-US" sz="2400" dirty="0">
                <a:latin typeface="Times New Roman"/>
                <a:cs typeface="Times New Roman"/>
              </a:rPr>
              <a:t>Minh </a:t>
            </a:r>
            <a:r>
              <a:rPr lang="en-US" sz="2400" dirty="0" err="1">
                <a:latin typeface="Times New Roman"/>
                <a:cs typeface="Times New Roman"/>
              </a:rPr>
              <a:t>họa</a:t>
            </a:r>
            <a:r>
              <a:rPr lang="en-US" sz="2400" dirty="0">
                <a:latin typeface="Times New Roman"/>
                <a:cs typeface="Times New Roman"/>
              </a:rPr>
              <a:t> </a:t>
            </a:r>
            <a:r>
              <a:rPr lang="en-US" sz="2400" dirty="0" err="1">
                <a:latin typeface="Times New Roman"/>
                <a:cs typeface="Times New Roman"/>
              </a:rPr>
              <a:t>cho</a:t>
            </a:r>
            <a:r>
              <a:rPr lang="en-US" sz="2400" dirty="0">
                <a:latin typeface="Times New Roman"/>
                <a:cs typeface="Times New Roman"/>
              </a:rPr>
              <a:t> </a:t>
            </a:r>
            <a:r>
              <a:rPr lang="en-US" sz="2400" dirty="0" err="1">
                <a:latin typeface="Times New Roman"/>
                <a:cs typeface="Times New Roman"/>
              </a:rPr>
              <a:t>quan</a:t>
            </a:r>
            <a:r>
              <a:rPr lang="en-US" sz="2400" dirty="0">
                <a:latin typeface="Times New Roman"/>
                <a:cs typeface="Times New Roman"/>
              </a:rPr>
              <a:t> </a:t>
            </a:r>
            <a:r>
              <a:rPr lang="en-US" sz="2400" dirty="0" err="1">
                <a:latin typeface="Times New Roman"/>
                <a:cs typeface="Times New Roman"/>
              </a:rPr>
              <a:t>sát</a:t>
            </a:r>
            <a:r>
              <a:rPr lang="en-US" sz="2400" dirty="0">
                <a:latin typeface="Times New Roman"/>
                <a:cs typeface="Times New Roman"/>
              </a:rPr>
              <a:t> </a:t>
            </a:r>
            <a:r>
              <a:rPr lang="en-US" sz="2400" dirty="0" err="1">
                <a:latin typeface="Times New Roman"/>
                <a:cs typeface="Times New Roman"/>
              </a:rPr>
              <a:t>của</a:t>
            </a:r>
            <a:r>
              <a:rPr lang="en-US" sz="2400" dirty="0">
                <a:latin typeface="Times New Roman"/>
                <a:cs typeface="Times New Roman"/>
              </a:rPr>
              <a:t> </a:t>
            </a:r>
            <a:r>
              <a:rPr lang="en-US" sz="2400" dirty="0" err="1">
                <a:latin typeface="Times New Roman"/>
                <a:cs typeface="Times New Roman"/>
              </a:rPr>
              <a:t>đặc</a:t>
            </a:r>
            <a:r>
              <a:rPr lang="en-US" sz="2400" dirty="0">
                <a:latin typeface="Times New Roman"/>
                <a:cs typeface="Times New Roman"/>
              </a:rPr>
              <a:t> </a:t>
            </a:r>
            <a:r>
              <a:rPr lang="en-US" sz="2400" dirty="0" err="1">
                <a:latin typeface="Times New Roman"/>
                <a:cs typeface="Times New Roman"/>
              </a:rPr>
              <a:t>trưng</a:t>
            </a:r>
            <a:r>
              <a:rPr lang="en-US" sz="2400" dirty="0">
                <a:latin typeface="Times New Roman"/>
                <a:cs typeface="Times New Roman"/>
              </a:rPr>
              <a:t> </a:t>
            </a:r>
            <a:r>
              <a:rPr lang="en-US" sz="2400" dirty="0" err="1">
                <a:latin typeface="Times New Roman"/>
                <a:cs typeface="Times New Roman"/>
              </a:rPr>
              <a:t>W</a:t>
            </a:r>
            <a:r>
              <a:rPr lang="en-US" sz="2400" baseline="-25000" dirty="0" err="1">
                <a:latin typeface="Times New Roman"/>
                <a:cs typeface="Times New Roman"/>
              </a:rPr>
              <a:t>pi</a:t>
            </a:r>
            <a:r>
              <a:rPr lang="en-US" sz="2400" dirty="0">
                <a:latin typeface="Times New Roman"/>
                <a:cs typeface="Times New Roman"/>
              </a:rPr>
              <a:t> </a:t>
            </a:r>
            <a:r>
              <a:rPr lang="en-US" sz="2400" dirty="0" err="1">
                <a:latin typeface="Times New Roman"/>
                <a:cs typeface="Times New Roman"/>
              </a:rPr>
              <a:t>tại</a:t>
            </a:r>
            <a:r>
              <a:rPr lang="en-US" sz="2400" dirty="0">
                <a:latin typeface="Times New Roman"/>
                <a:cs typeface="Times New Roman"/>
              </a:rPr>
              <a:t> </a:t>
            </a:r>
            <a:r>
              <a:rPr lang="en-US" sz="2400" dirty="0" err="1">
                <a:latin typeface="Times New Roman"/>
                <a:cs typeface="Times New Roman"/>
              </a:rPr>
              <a:t>hai</a:t>
            </a:r>
            <a:r>
              <a:rPr lang="en-US" sz="2400" dirty="0">
                <a:latin typeface="Times New Roman"/>
                <a:cs typeface="Times New Roman"/>
              </a:rPr>
              <a:t> </a:t>
            </a:r>
            <a:r>
              <a:rPr lang="en-US" sz="2400" dirty="0" err="1">
                <a:latin typeface="Times New Roman"/>
                <a:cs typeface="Times New Roman"/>
              </a:rPr>
              <a:t>thời</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t, t’ </a:t>
            </a:r>
            <a:r>
              <a:rPr lang="en-US" sz="2400" dirty="0" err="1">
                <a:latin typeface="Times New Roman"/>
                <a:cs typeface="Times New Roman"/>
              </a:rPr>
              <a:t>trên</a:t>
            </a:r>
            <a:r>
              <a:rPr lang="en-US" sz="2400" dirty="0">
                <a:latin typeface="Times New Roman"/>
                <a:cs typeface="Times New Roman"/>
              </a:rPr>
              <a:t> </a:t>
            </a:r>
            <a:r>
              <a:rPr lang="en-US" sz="2400" dirty="0" err="1">
                <a:latin typeface="Times New Roman"/>
                <a:cs typeface="Times New Roman"/>
              </a:rPr>
              <a:t>mặt</a:t>
            </a:r>
            <a:r>
              <a:rPr lang="en-US" sz="2400" dirty="0">
                <a:latin typeface="Times New Roman"/>
                <a:cs typeface="Times New Roman"/>
              </a:rPr>
              <a:t> </a:t>
            </a:r>
            <a:r>
              <a:rPr lang="en-US" sz="2400" dirty="0" err="1">
                <a:latin typeface="Times New Roman"/>
                <a:cs typeface="Times New Roman"/>
              </a:rPr>
              <a:t>phẳng</a:t>
            </a:r>
            <a:r>
              <a:rPr lang="en-US" sz="2400" dirty="0">
                <a:latin typeface="Times New Roman"/>
                <a:cs typeface="Times New Roman"/>
              </a:rPr>
              <a:t> </a:t>
            </a:r>
            <a:r>
              <a:rPr lang="en-US" sz="2400" dirty="0" err="1">
                <a:latin typeface="Times New Roman"/>
                <a:cs typeface="Times New Roman"/>
              </a:rPr>
              <a:t>ảnh</a:t>
            </a:r>
            <a:r>
              <a:rPr lang="en-US" sz="2400" dirty="0">
                <a:latin typeface="Times New Roman"/>
                <a:cs typeface="Times New Roman"/>
              </a:rPr>
              <a:t> camera </a:t>
            </a:r>
            <a:r>
              <a:rPr lang="en-US" sz="2400" dirty="0" err="1">
                <a:latin typeface="Times New Roman"/>
                <a:cs typeface="Times New Roman"/>
              </a:rPr>
              <a:t>chính</a:t>
            </a:r>
            <a:r>
              <a:rPr lang="en-US" sz="2400" dirty="0">
                <a:latin typeface="Times New Roman"/>
                <a:cs typeface="Times New Roman"/>
              </a:rPr>
              <a:t>. Vector </a:t>
            </a:r>
            <a:r>
              <a:rPr lang="en-US" sz="2400" dirty="0" err="1">
                <a:latin typeface="Times New Roman"/>
                <a:cs typeface="Times New Roman"/>
              </a:rPr>
              <a:t>màu</a:t>
            </a:r>
            <a:r>
              <a:rPr lang="en-US" sz="2400" dirty="0">
                <a:latin typeface="Times New Roman"/>
                <a:cs typeface="Times New Roman"/>
              </a:rPr>
              <a:t> </a:t>
            </a:r>
            <a:r>
              <a:rPr lang="en-US" sz="2400" dirty="0" err="1">
                <a:latin typeface="Times New Roman"/>
                <a:cs typeface="Times New Roman"/>
              </a:rPr>
              <a:t>xanh</a:t>
            </a:r>
            <a:r>
              <a:rPr lang="en-US" sz="2400" dirty="0">
                <a:latin typeface="Times New Roman"/>
                <a:cs typeface="Times New Roman"/>
              </a:rPr>
              <a:t> </a:t>
            </a:r>
            <a:r>
              <a:rPr lang="en-US" sz="2400" dirty="0" err="1">
                <a:latin typeface="Times New Roman"/>
                <a:cs typeface="Times New Roman"/>
              </a:rPr>
              <a:t>vectơ</a:t>
            </a:r>
            <a:r>
              <a:rPr lang="en-US" sz="2400" dirty="0">
                <a:latin typeface="Times New Roman"/>
                <a:cs typeface="Times New Roman"/>
              </a:rPr>
              <a:t> </a:t>
            </a:r>
            <a:r>
              <a:rPr lang="en-US" sz="2000" dirty="0">
                <a:latin typeface="Times New Roman"/>
                <a:cs typeface="Times New Roman"/>
              </a:rPr>
              <a:t>𝑘⃗</a:t>
            </a:r>
            <a:r>
              <a:rPr lang="en-US" sz="2400" baseline="-25000" dirty="0">
                <a:latin typeface="Times New Roman"/>
                <a:cs typeface="Times New Roman"/>
              </a:rPr>
              <a:t>it</a:t>
            </a:r>
            <a:r>
              <a:rPr lang="en-US" sz="2400" dirty="0">
                <a:latin typeface="Times New Roman"/>
                <a:cs typeface="Times New Roman"/>
              </a:rPr>
              <a:t> </a:t>
            </a:r>
            <a:r>
              <a:rPr lang="en-US" sz="2400" dirty="0" err="1">
                <a:latin typeface="Times New Roman"/>
                <a:cs typeface="Times New Roman"/>
              </a:rPr>
              <a:t>và</a:t>
            </a:r>
            <a:r>
              <a:rPr lang="en-US" sz="2400" dirty="0">
                <a:latin typeface="Times New Roman"/>
                <a:cs typeface="Times New Roman"/>
              </a:rPr>
              <a:t> </a:t>
            </a:r>
            <a:r>
              <a:rPr lang="en-US" sz="2400" dirty="0" err="1">
                <a:latin typeface="Times New Roman"/>
                <a:cs typeface="Times New Roman"/>
              </a:rPr>
              <a:t>vectơ</a:t>
            </a:r>
            <a:r>
              <a:rPr lang="en-US" sz="2400" dirty="0">
                <a:latin typeface="Times New Roman"/>
                <a:cs typeface="Times New Roman"/>
              </a:rPr>
              <a:t>, </a:t>
            </a:r>
            <a:r>
              <a:rPr lang="en-US" sz="2400" dirty="0" err="1">
                <a:latin typeface="Times New Roman"/>
                <a:cs typeface="Times New Roman"/>
              </a:rPr>
              <a:t>vectơ</a:t>
            </a:r>
            <a:r>
              <a:rPr lang="en-US" sz="2400" dirty="0">
                <a:latin typeface="Times New Roman"/>
                <a:cs typeface="Times New Roman"/>
              </a:rPr>
              <a:t> </a:t>
            </a:r>
            <a:r>
              <a:rPr lang="en-US" sz="2000" dirty="0">
                <a:latin typeface="Times New Roman"/>
                <a:cs typeface="Times New Roman"/>
              </a:rPr>
              <a:t>𝑘⃗</a:t>
            </a:r>
            <a:r>
              <a:rPr lang="en-US" sz="2400" baseline="-25000" dirty="0">
                <a:latin typeface="Times New Roman"/>
                <a:cs typeface="Times New Roman"/>
              </a:rPr>
              <a:t>it</a:t>
            </a:r>
            <a:r>
              <a:rPr lang="en-US" sz="2400" dirty="0">
                <a:latin typeface="Times New Roman"/>
                <a:cs typeface="Times New Roman"/>
              </a:rPr>
              <a:t>′ </a:t>
            </a:r>
            <a:r>
              <a:rPr lang="en-US" sz="2400" dirty="0" err="1">
                <a:latin typeface="Times New Roman"/>
                <a:cs typeface="Times New Roman"/>
              </a:rPr>
              <a:t>lần</a:t>
            </a:r>
            <a:r>
              <a:rPr lang="en-US" sz="2400" dirty="0">
                <a:latin typeface="Times New Roman"/>
                <a:cs typeface="Times New Roman"/>
              </a:rPr>
              <a:t> </a:t>
            </a:r>
            <a:r>
              <a:rPr lang="en-US" sz="2400" dirty="0" err="1">
                <a:latin typeface="Times New Roman"/>
                <a:cs typeface="Times New Roman"/>
              </a:rPr>
              <a:t>lượt</a:t>
            </a:r>
            <a:r>
              <a:rPr lang="en-US" sz="2400" dirty="0">
                <a:latin typeface="Times New Roman"/>
                <a:cs typeface="Times New Roman"/>
              </a:rPr>
              <a:t> </a:t>
            </a:r>
            <a:r>
              <a:rPr lang="en-US" sz="2400" dirty="0" err="1">
                <a:latin typeface="Times New Roman"/>
                <a:cs typeface="Times New Roman"/>
              </a:rPr>
              <a:t>là</a:t>
            </a:r>
            <a:r>
              <a:rPr lang="en-US" sz="2400" dirty="0">
                <a:latin typeface="Times New Roman"/>
                <a:cs typeface="Times New Roman"/>
              </a:rPr>
              <a:t> </a:t>
            </a:r>
            <a:r>
              <a:rPr lang="en-US" sz="2400" dirty="0" err="1">
                <a:latin typeface="Times New Roman"/>
                <a:cs typeface="Times New Roman"/>
              </a:rPr>
              <a:t>quan</a:t>
            </a:r>
            <a:r>
              <a:rPr lang="en-US" sz="2400" dirty="0">
                <a:latin typeface="Times New Roman"/>
                <a:cs typeface="Times New Roman"/>
              </a:rPr>
              <a:t> </a:t>
            </a:r>
            <a:r>
              <a:rPr lang="en-US" sz="2400" dirty="0" err="1">
                <a:latin typeface="Times New Roman"/>
                <a:cs typeface="Times New Roman"/>
              </a:rPr>
              <a:t>sát</a:t>
            </a:r>
            <a:r>
              <a:rPr lang="en-US" sz="2400" dirty="0">
                <a:latin typeface="Times New Roman"/>
                <a:cs typeface="Times New Roman"/>
              </a:rPr>
              <a:t> </a:t>
            </a:r>
            <a:r>
              <a:rPr lang="en-US" sz="2400" dirty="0" err="1">
                <a:latin typeface="Times New Roman"/>
                <a:cs typeface="Times New Roman"/>
              </a:rPr>
              <a:t>của</a:t>
            </a:r>
            <a:r>
              <a:rPr lang="en-US" sz="2400" dirty="0">
                <a:latin typeface="Times New Roman"/>
                <a:cs typeface="Times New Roman"/>
              </a:rPr>
              <a:t> pi </a:t>
            </a:r>
            <a:r>
              <a:rPr lang="en-US" sz="2400" dirty="0" err="1">
                <a:latin typeface="Times New Roman"/>
                <a:cs typeface="Times New Roman"/>
              </a:rPr>
              <a:t>tại</a:t>
            </a:r>
            <a:r>
              <a:rPr lang="en-US" sz="2400" dirty="0">
                <a:latin typeface="Times New Roman"/>
                <a:cs typeface="Times New Roman"/>
              </a:rPr>
              <a:t> t, t’. Các vector </a:t>
            </a:r>
            <a:r>
              <a:rPr lang="en-US" sz="2400" dirty="0" err="1">
                <a:latin typeface="Times New Roman"/>
                <a:cs typeface="Times New Roman"/>
              </a:rPr>
              <a:t>trên</a:t>
            </a:r>
            <a:r>
              <a:rPr lang="en-US" sz="2400" dirty="0">
                <a:latin typeface="Times New Roman"/>
                <a:cs typeface="Times New Roman"/>
              </a:rPr>
              <a:t> </a:t>
            </a:r>
            <a:r>
              <a:rPr lang="en-US" sz="2400" dirty="0" err="1">
                <a:latin typeface="Times New Roman"/>
                <a:cs typeface="Times New Roman"/>
              </a:rPr>
              <a:t>có</a:t>
            </a:r>
            <a:r>
              <a:rPr lang="en-US" sz="2400" dirty="0">
                <a:latin typeface="Times New Roman"/>
                <a:cs typeface="Times New Roman"/>
              </a:rPr>
              <a:t> </a:t>
            </a:r>
            <a:r>
              <a:rPr lang="en-US" sz="2400" dirty="0" err="1">
                <a:latin typeface="Times New Roman"/>
                <a:cs typeface="Times New Roman"/>
              </a:rPr>
              <a:t>hướng</a:t>
            </a:r>
            <a:r>
              <a:rPr lang="en-US" sz="2400" dirty="0">
                <a:latin typeface="Times New Roman"/>
                <a:cs typeface="Times New Roman"/>
              </a:rPr>
              <a:t> </a:t>
            </a:r>
            <a:r>
              <a:rPr lang="en-US" sz="2400" dirty="0" err="1">
                <a:latin typeface="Times New Roman"/>
                <a:cs typeface="Times New Roman"/>
              </a:rPr>
              <a:t>từ</a:t>
            </a:r>
            <a:r>
              <a:rPr lang="en-US" sz="2400" dirty="0">
                <a:latin typeface="Times New Roman"/>
                <a:cs typeface="Times New Roman"/>
              </a:rPr>
              <a:t> </a:t>
            </a:r>
            <a:r>
              <a:rPr lang="en-US" sz="2400" dirty="0" err="1">
                <a:latin typeface="Times New Roman"/>
                <a:cs typeface="Times New Roman"/>
              </a:rPr>
              <a:t>vị</a:t>
            </a:r>
            <a:r>
              <a:rPr lang="en-US" sz="2400" dirty="0">
                <a:latin typeface="Times New Roman"/>
                <a:cs typeface="Times New Roman"/>
              </a:rPr>
              <a:t> </a:t>
            </a:r>
            <a:r>
              <a:rPr lang="en-US" sz="2400" dirty="0" err="1">
                <a:latin typeface="Times New Roman"/>
                <a:cs typeface="Times New Roman"/>
              </a:rPr>
              <a:t>trí</a:t>
            </a:r>
            <a:r>
              <a:rPr lang="en-US" sz="2400" dirty="0">
                <a:latin typeface="Times New Roman"/>
                <a:cs typeface="Times New Roman"/>
              </a:rPr>
              <a:t> robot </a:t>
            </a:r>
            <a:r>
              <a:rPr lang="en-US" sz="2400" dirty="0" err="1">
                <a:latin typeface="Times New Roman"/>
                <a:cs typeface="Times New Roman"/>
              </a:rPr>
              <a:t>từng</a:t>
            </a:r>
            <a:r>
              <a:rPr lang="en-US" sz="2400" dirty="0">
                <a:latin typeface="Times New Roman"/>
                <a:cs typeface="Times New Roman"/>
              </a:rPr>
              <a:t> </a:t>
            </a:r>
            <a:r>
              <a:rPr lang="en-US" sz="2400" dirty="0" err="1">
                <a:latin typeface="Times New Roman"/>
                <a:cs typeface="Times New Roman"/>
              </a:rPr>
              <a:t>thời</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(rt = O(C1)t) </a:t>
            </a:r>
            <a:r>
              <a:rPr lang="en-US" sz="2400" dirty="0" err="1">
                <a:latin typeface="Times New Roman"/>
                <a:cs typeface="Times New Roman"/>
              </a:rPr>
              <a:t>chỉ</a:t>
            </a:r>
            <a:r>
              <a:rPr lang="en-US" sz="2400" dirty="0">
                <a:latin typeface="Times New Roman"/>
                <a:cs typeface="Times New Roman"/>
              </a:rPr>
              <a:t> </a:t>
            </a:r>
            <a:r>
              <a:rPr lang="en-US" sz="2400" dirty="0" err="1">
                <a:latin typeface="Times New Roman"/>
                <a:cs typeface="Times New Roman"/>
              </a:rPr>
              <a:t>đến</a:t>
            </a:r>
            <a:r>
              <a:rPr lang="en-US" sz="2400" dirty="0">
                <a:latin typeface="Times New Roman"/>
                <a:cs typeface="Times New Roman"/>
              </a:rPr>
              <a:t> </a:t>
            </a:r>
            <a:r>
              <a:rPr lang="en-US" sz="2400" dirty="0" err="1">
                <a:latin typeface="Times New Roman"/>
                <a:cs typeface="Times New Roman"/>
              </a:rPr>
              <a:t>vị</a:t>
            </a:r>
            <a:r>
              <a:rPr lang="en-US" sz="2400" dirty="0">
                <a:latin typeface="Times New Roman"/>
                <a:cs typeface="Times New Roman"/>
              </a:rPr>
              <a:t> </a:t>
            </a:r>
            <a:r>
              <a:rPr lang="en-US" sz="2400" dirty="0" err="1">
                <a:latin typeface="Times New Roman"/>
                <a:cs typeface="Times New Roman"/>
              </a:rPr>
              <a:t>trí</a:t>
            </a:r>
            <a:r>
              <a:rPr lang="en-US" sz="2400" dirty="0">
                <a:latin typeface="Times New Roman"/>
                <a:cs typeface="Times New Roman"/>
              </a:rPr>
              <a:t> </a:t>
            </a:r>
            <a:r>
              <a:rPr lang="en-US" sz="2400" dirty="0" err="1">
                <a:latin typeface="Times New Roman"/>
                <a:cs typeface="Times New Roman"/>
              </a:rPr>
              <a:t>đặc</a:t>
            </a:r>
            <a:r>
              <a:rPr lang="en-US" sz="2400" dirty="0">
                <a:latin typeface="Times New Roman"/>
                <a:cs typeface="Times New Roman"/>
              </a:rPr>
              <a:t> </a:t>
            </a:r>
            <a:r>
              <a:rPr lang="en-US" sz="2400" dirty="0" err="1">
                <a:latin typeface="Times New Roman"/>
                <a:cs typeface="Times New Roman"/>
              </a:rPr>
              <a:t>trưng</a:t>
            </a:r>
            <a:r>
              <a:rPr lang="en-US" sz="2400" dirty="0">
                <a:latin typeface="Times New Roman"/>
                <a:cs typeface="Times New Roman"/>
              </a:rPr>
              <a:t> pi </a:t>
            </a:r>
            <a:r>
              <a:rPr lang="en-US" sz="2400" dirty="0" err="1">
                <a:latin typeface="Times New Roman"/>
                <a:cs typeface="Times New Roman"/>
              </a:rPr>
              <a:t>trong</a:t>
            </a:r>
            <a:r>
              <a:rPr lang="en-US" sz="2400" dirty="0">
                <a:latin typeface="Times New Roman"/>
                <a:cs typeface="Times New Roman"/>
              </a:rPr>
              <a:t> </a:t>
            </a:r>
            <a:r>
              <a:rPr lang="en-US" sz="2400" dirty="0" err="1">
                <a:latin typeface="Times New Roman"/>
                <a:cs typeface="Times New Roman"/>
              </a:rPr>
              <a:t>tọa</a:t>
            </a:r>
            <a:r>
              <a:rPr lang="en-US" sz="2400" dirty="0">
                <a:latin typeface="Times New Roman"/>
                <a:cs typeface="Times New Roman"/>
              </a:rPr>
              <a:t> </a:t>
            </a:r>
            <a:r>
              <a:rPr lang="en-US" sz="2400" dirty="0" err="1">
                <a:latin typeface="Times New Roman"/>
                <a:cs typeface="Times New Roman"/>
              </a:rPr>
              <a:t>độ</a:t>
            </a:r>
            <a:r>
              <a:rPr lang="en-US" sz="2400" dirty="0">
                <a:latin typeface="Times New Roman"/>
                <a:cs typeface="Times New Roman"/>
              </a:rPr>
              <a:t> </a:t>
            </a:r>
            <a:r>
              <a:rPr lang="en-US" sz="2400" dirty="0" err="1">
                <a:latin typeface="Times New Roman"/>
                <a:cs typeface="Times New Roman"/>
              </a:rPr>
              <a:t>thế</a:t>
            </a:r>
            <a:r>
              <a:rPr lang="en-US" sz="2400" dirty="0">
                <a:latin typeface="Times New Roman"/>
                <a:cs typeface="Times New Roman"/>
              </a:rPr>
              <a:t> </a:t>
            </a:r>
            <a:r>
              <a:rPr lang="en-US" sz="2400" dirty="0" err="1">
                <a:latin typeface="Times New Roman"/>
                <a:cs typeface="Times New Roman"/>
              </a:rPr>
              <a:t>giới</a:t>
            </a:r>
            <a:r>
              <a:rPr lang="en-US" sz="2400" dirty="0">
                <a:latin typeface="Times New Roman"/>
                <a:cs typeface="Times New Roman"/>
              </a:rPr>
              <a:t>. Vector </a:t>
            </a:r>
            <a:r>
              <a:rPr lang="en-US" sz="2400" dirty="0" err="1">
                <a:latin typeface="Times New Roman"/>
                <a:cs typeface="Times New Roman"/>
              </a:rPr>
              <a:t>quan</a:t>
            </a:r>
            <a:r>
              <a:rPr lang="en-US" sz="2400" dirty="0">
                <a:latin typeface="Times New Roman"/>
                <a:cs typeface="Times New Roman"/>
              </a:rPr>
              <a:t> </a:t>
            </a:r>
            <a:r>
              <a:rPr lang="en-US" sz="2400" dirty="0" err="1">
                <a:latin typeface="Times New Roman"/>
                <a:cs typeface="Times New Roman"/>
              </a:rPr>
              <a:t>sát</a:t>
            </a:r>
            <a:r>
              <a:rPr lang="en-US" sz="2400" dirty="0">
                <a:latin typeface="Times New Roman"/>
                <a:cs typeface="Times New Roman"/>
              </a:rPr>
              <a:t> </a:t>
            </a:r>
            <a:r>
              <a:rPr lang="en-US" sz="2400" dirty="0" err="1">
                <a:latin typeface="Times New Roman"/>
                <a:cs typeface="Times New Roman"/>
              </a:rPr>
              <a:t>của</a:t>
            </a:r>
            <a:r>
              <a:rPr lang="en-US" sz="2400" dirty="0">
                <a:latin typeface="Times New Roman"/>
                <a:cs typeface="Times New Roman"/>
              </a:rPr>
              <a:t> </a:t>
            </a:r>
            <a:r>
              <a:rPr lang="en-US" sz="2400" dirty="0" err="1">
                <a:latin typeface="Times New Roman"/>
                <a:cs typeface="Times New Roman"/>
              </a:rPr>
              <a:t>đặc</a:t>
            </a:r>
            <a:r>
              <a:rPr lang="en-US" sz="2400" dirty="0">
                <a:latin typeface="Times New Roman"/>
                <a:cs typeface="Times New Roman"/>
              </a:rPr>
              <a:t> </a:t>
            </a:r>
            <a:r>
              <a:rPr lang="en-US" sz="2400" dirty="0" err="1">
                <a:latin typeface="Times New Roman"/>
                <a:cs typeface="Times New Roman"/>
              </a:rPr>
              <a:t>trưng</a:t>
            </a:r>
            <a:r>
              <a:rPr lang="en-US" sz="2400" dirty="0">
                <a:latin typeface="Times New Roman"/>
                <a:cs typeface="Times New Roman"/>
              </a:rPr>
              <a:t> </a:t>
            </a:r>
            <a:r>
              <a:rPr lang="en-US" sz="2400" dirty="0" err="1">
                <a:latin typeface="Times New Roman"/>
                <a:cs typeface="Times New Roman"/>
              </a:rPr>
              <a:t>có</a:t>
            </a:r>
            <a:r>
              <a:rPr lang="en-US" sz="2400" dirty="0">
                <a:latin typeface="Times New Roman"/>
                <a:cs typeface="Times New Roman"/>
              </a:rPr>
              <a:t> </a:t>
            </a:r>
            <a:r>
              <a:rPr lang="en-US" sz="2400" dirty="0" err="1">
                <a:latin typeface="Times New Roman"/>
                <a:cs typeface="Times New Roman"/>
              </a:rPr>
              <a:t>thể</a:t>
            </a:r>
            <a:r>
              <a:rPr lang="en-US" sz="2400" dirty="0">
                <a:latin typeface="Times New Roman"/>
                <a:cs typeface="Times New Roman"/>
              </a:rPr>
              <a:t> </a:t>
            </a:r>
            <a:r>
              <a:rPr lang="en-US" sz="2400" dirty="0" err="1">
                <a:latin typeface="Times New Roman"/>
                <a:cs typeface="Times New Roman"/>
              </a:rPr>
              <a:t>tính</a:t>
            </a:r>
            <a:r>
              <a:rPr lang="en-US" sz="2400" dirty="0">
                <a:latin typeface="Times New Roman"/>
                <a:cs typeface="Times New Roman"/>
              </a:rPr>
              <a:t> </a:t>
            </a:r>
            <a:r>
              <a:rPr lang="en-US" sz="2400" dirty="0" err="1">
                <a:latin typeface="Times New Roman"/>
                <a:cs typeface="Times New Roman"/>
              </a:rPr>
              <a:t>từ</a:t>
            </a:r>
            <a:r>
              <a:rPr lang="en-US" sz="2400" dirty="0">
                <a:latin typeface="Times New Roman"/>
                <a:cs typeface="Times New Roman"/>
              </a:rPr>
              <a:t> </a:t>
            </a:r>
            <a:r>
              <a:rPr lang="en-US" sz="2400" dirty="0" err="1">
                <a:latin typeface="Times New Roman"/>
                <a:cs typeface="Times New Roman"/>
              </a:rPr>
              <a:t>vị</a:t>
            </a:r>
            <a:r>
              <a:rPr lang="en-US" sz="2400" dirty="0">
                <a:latin typeface="Times New Roman"/>
                <a:cs typeface="Times New Roman"/>
              </a:rPr>
              <a:t> </a:t>
            </a:r>
            <a:r>
              <a:rPr lang="en-US" sz="2400" dirty="0" err="1">
                <a:latin typeface="Times New Roman"/>
                <a:cs typeface="Times New Roman"/>
              </a:rPr>
              <a:t>trí</a:t>
            </a:r>
            <a:r>
              <a:rPr lang="en-US" sz="2400" dirty="0">
                <a:latin typeface="Times New Roman"/>
                <a:cs typeface="Times New Roman"/>
              </a:rPr>
              <a:t> </a:t>
            </a:r>
            <a:r>
              <a:rPr lang="en-US" sz="2400" dirty="0" err="1">
                <a:latin typeface="Times New Roman"/>
                <a:cs typeface="Times New Roman"/>
              </a:rPr>
              <a:t>đặc</a:t>
            </a:r>
            <a:r>
              <a:rPr lang="en-US" sz="2400" dirty="0">
                <a:latin typeface="Times New Roman"/>
                <a:cs typeface="Times New Roman"/>
              </a:rPr>
              <a:t> </a:t>
            </a:r>
            <a:r>
              <a:rPr lang="en-US" sz="2400" dirty="0" err="1">
                <a:latin typeface="Times New Roman"/>
                <a:cs typeface="Times New Roman"/>
              </a:rPr>
              <a:t>trưng</a:t>
            </a:r>
            <a:r>
              <a:rPr lang="en-US" sz="2400" dirty="0">
                <a:latin typeface="Times New Roman"/>
                <a:cs typeface="Times New Roman"/>
              </a:rPr>
              <a:t> </a:t>
            </a:r>
            <a:r>
              <a:rPr lang="en-US" sz="2400" dirty="0" err="1">
                <a:latin typeface="Times New Roman"/>
                <a:cs typeface="Times New Roman"/>
              </a:rPr>
              <a:t>trên</a:t>
            </a:r>
            <a:r>
              <a:rPr lang="en-US" sz="2400" dirty="0">
                <a:latin typeface="Times New Roman"/>
                <a:cs typeface="Times New Roman"/>
              </a:rPr>
              <a:t> </a:t>
            </a:r>
            <a:r>
              <a:rPr lang="en-US" sz="2400" dirty="0" err="1">
                <a:latin typeface="Times New Roman"/>
                <a:cs typeface="Times New Roman"/>
              </a:rPr>
              <a:t>mặt</a:t>
            </a:r>
            <a:r>
              <a:rPr lang="en-US" sz="2400" dirty="0">
                <a:latin typeface="Times New Roman"/>
                <a:cs typeface="Times New Roman"/>
              </a:rPr>
              <a:t> </a:t>
            </a:r>
            <a:r>
              <a:rPr lang="en-US" sz="2400" dirty="0" err="1">
                <a:latin typeface="Times New Roman"/>
                <a:cs typeface="Times New Roman"/>
              </a:rPr>
              <a:t>phẳng</a:t>
            </a:r>
            <a:r>
              <a:rPr lang="en-US" sz="2400" dirty="0">
                <a:latin typeface="Times New Roman"/>
                <a:cs typeface="Times New Roman"/>
              </a:rPr>
              <a:t> </a:t>
            </a:r>
            <a:r>
              <a:rPr lang="en-US" sz="2400" dirty="0" err="1">
                <a:latin typeface="Times New Roman"/>
                <a:cs typeface="Times New Roman"/>
              </a:rPr>
              <a:t>ảnh</a:t>
            </a:r>
            <a:r>
              <a:rPr lang="en-US" sz="2400" dirty="0">
                <a:latin typeface="Times New Roman"/>
                <a:cs typeface="Times New Roman"/>
              </a:rPr>
              <a:t> camera </a:t>
            </a:r>
            <a:r>
              <a:rPr lang="en-US" sz="2400" dirty="0" err="1">
                <a:latin typeface="Times New Roman"/>
                <a:cs typeface="Times New Roman"/>
              </a:rPr>
              <a:t>chính</a:t>
            </a:r>
            <a:endParaRPr lang="en-US" dirty="0"/>
          </a:p>
          <a:p>
            <a:pPr algn="just"/>
            <a:endParaRPr lang="en-US" sz="2400" dirty="0">
              <a:latin typeface="Times New Roman"/>
              <a:cs typeface="Times New Roman"/>
            </a:endParaRPr>
          </a:p>
        </p:txBody>
      </p:sp>
      <p:pic>
        <p:nvPicPr>
          <p:cNvPr id="3" name="Picture 4" descr="Diagram&#10;&#10;Description automatically generated">
            <a:extLst>
              <a:ext uri="{FF2B5EF4-FFF2-40B4-BE49-F238E27FC236}">
                <a16:creationId xmlns:a16="http://schemas.microsoft.com/office/drawing/2014/main" id="{34280935-46B8-A9D6-4195-8605CD47FF05}"/>
              </a:ext>
            </a:extLst>
          </p:cNvPr>
          <p:cNvPicPr>
            <a:picLocks noChangeAspect="1"/>
          </p:cNvPicPr>
          <p:nvPr/>
        </p:nvPicPr>
        <p:blipFill>
          <a:blip r:embed="rId2"/>
          <a:stretch>
            <a:fillRect/>
          </a:stretch>
        </p:blipFill>
        <p:spPr>
          <a:xfrm>
            <a:off x="2625990" y="257541"/>
            <a:ext cx="8514229" cy="3821010"/>
          </a:xfrm>
          <a:prstGeom prst="rect">
            <a:avLst/>
          </a:prstGeom>
        </p:spPr>
      </p:pic>
    </p:spTree>
    <p:extLst>
      <p:ext uri="{BB962C8B-B14F-4D97-AF65-F5344CB8AC3E}">
        <p14:creationId xmlns:p14="http://schemas.microsoft.com/office/powerpoint/2010/main" val="4815969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39" name="Rectangle: Rounded Corners 238">
            <a:extLst>
              <a:ext uri="{FF2B5EF4-FFF2-40B4-BE49-F238E27FC236}">
                <a16:creationId xmlns:a16="http://schemas.microsoft.com/office/drawing/2014/main" id="{AA9F7479-99B2-D055-ABA9-0233F830A315}"/>
              </a:ext>
            </a:extLst>
          </p:cNvPr>
          <p:cNvSpPr/>
          <p:nvPr/>
        </p:nvSpPr>
        <p:spPr>
          <a:xfrm>
            <a:off x="2444629" y="3682624"/>
            <a:ext cx="2095499" cy="1645809"/>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b="1" err="1">
                <a:solidFill>
                  <a:schemeClr val="tx1"/>
                </a:solidFill>
                <a:latin typeface="Times New Roman"/>
                <a:cs typeface="Times New Roman"/>
              </a:rPr>
              <a:t>Cách</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tính</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được</a:t>
            </a:r>
            <a:r>
              <a:rPr lang="en-US" sz="2000" b="1">
                <a:solidFill>
                  <a:schemeClr val="tx1"/>
                </a:solidFill>
                <a:latin typeface="Times New Roman"/>
                <a:cs typeface="Times New Roman"/>
              </a:rPr>
              <a:t> vector </a:t>
            </a:r>
            <a:r>
              <a:rPr lang="en-US" sz="2000" b="1" err="1">
                <a:solidFill>
                  <a:schemeClr val="tx1"/>
                </a:solidFill>
                <a:latin typeface="Times New Roman"/>
                <a:cs typeface="Times New Roman"/>
              </a:rPr>
              <a:t>quan</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sát</a:t>
            </a:r>
            <a:r>
              <a:rPr lang="en-US" sz="2000" b="1">
                <a:solidFill>
                  <a:schemeClr val="tx1"/>
                </a:solidFill>
                <a:latin typeface="Times New Roman"/>
                <a:cs typeface="Times New Roman"/>
              </a:rPr>
              <a:t> (unit feature observation) </a:t>
            </a:r>
            <a:r>
              <a:rPr lang="en-US" sz="2000" b="1" err="1">
                <a:solidFill>
                  <a:schemeClr val="tx1"/>
                </a:solidFill>
                <a:latin typeface="Times New Roman"/>
                <a:cs typeface="Times New Roman"/>
              </a:rPr>
              <a:t>gồm</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các</a:t>
            </a:r>
            <a:r>
              <a:rPr lang="en-US" sz="2000" b="1">
                <a:solidFill>
                  <a:schemeClr val="tx1"/>
                </a:solidFill>
                <a:latin typeface="Times New Roman"/>
                <a:cs typeface="Times New Roman"/>
              </a:rPr>
              <a:t> </a:t>
            </a:r>
            <a:r>
              <a:rPr lang="en-US" sz="2000" b="1" err="1">
                <a:solidFill>
                  <a:schemeClr val="tx1"/>
                </a:solidFill>
                <a:latin typeface="Times New Roman"/>
                <a:cs typeface="Times New Roman"/>
              </a:rPr>
              <a:t>bước</a:t>
            </a:r>
            <a:endParaRPr lang="en-US" sz="2000" err="1">
              <a:solidFill>
                <a:schemeClr val="tx1"/>
              </a:solidFill>
            </a:endParaRP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611200" y="2777130"/>
            <a:ext cx="6349950" cy="143930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2000" dirty="0">
                <a:solidFill>
                  <a:schemeClr val="tx1"/>
                </a:solidFill>
                <a:latin typeface="Times New Roman"/>
                <a:cs typeface="Times New Roman"/>
              </a:rPr>
              <a:t>Quan </a:t>
            </a:r>
            <a:r>
              <a:rPr lang="en-US" sz="2000" dirty="0" err="1">
                <a:solidFill>
                  <a:schemeClr val="tx1"/>
                </a:solidFill>
                <a:latin typeface="Times New Roman"/>
                <a:cs typeface="Times New Roman"/>
              </a:rPr>
              <a:t>sát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của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từ</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tọa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độ</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mặt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phẳng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ảnh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thuần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nhất</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I</a:t>
            </a:r>
            <a:r>
              <a:rPr lang="en-US" sz="2000" baseline="-25000" dirty="0" err="1">
                <a:solidFill>
                  <a:schemeClr val="tx1"/>
                </a:solidFill>
                <a:latin typeface="Times New Roman"/>
                <a:cs typeface="Times New Roman"/>
              </a:rPr>
              <a:t>pi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u</a:t>
            </a:r>
            <a:r>
              <a:rPr lang="en-US" sz="2000" baseline="-25000" dirty="0" err="1">
                <a:solidFill>
                  <a:schemeClr val="tx1"/>
                </a:solidFill>
                <a:latin typeface="Times New Roman"/>
                <a:cs typeface="Times New Roman"/>
              </a:rPr>
              <a:t>i</a:t>
            </a:r>
            <a:r>
              <a:rPr lang="en-US" sz="2000" dirty="0">
                <a:solidFill>
                  <a:schemeClr val="tx1"/>
                </a:solidFill>
                <a:latin typeface="Times New Roman"/>
                <a:cs typeface="Times New Roman"/>
              </a:rPr>
              <a:t>, v</a:t>
            </a:r>
            <a:r>
              <a:rPr lang="en-US" sz="2000" baseline="-25000" dirty="0">
                <a:solidFill>
                  <a:schemeClr val="tx1"/>
                </a:solidFill>
                <a:latin typeface="Times New Roman"/>
                <a:cs typeface="Times New Roman"/>
              </a:rPr>
              <a:t>i</a:t>
            </a:r>
            <a:r>
              <a:rPr lang="en-US" sz="2000" dirty="0">
                <a:solidFill>
                  <a:schemeClr val="tx1"/>
                </a:solidFill>
                <a:latin typeface="Times New Roman"/>
                <a:cs typeface="Times New Roman"/>
              </a:rPr>
              <a:t>, 1) </a:t>
            </a:r>
            <a:r>
              <a:rPr lang="en-US" sz="2000" dirty="0" err="1">
                <a:solidFill>
                  <a:schemeClr val="tx1"/>
                </a:solidFill>
                <a:latin typeface="Times New Roman"/>
                <a:cs typeface="Times New Roman"/>
              </a:rPr>
              <a:t>sẽ</a:t>
            </a:r>
            <a:br>
              <a:rPr lang="en-US" sz="2000" dirty="0">
                <a:solidFill>
                  <a:schemeClr val="tx1"/>
                </a:solidFill>
                <a:latin typeface="Times New Roman"/>
                <a:cs typeface="Times New Roman"/>
              </a:rPr>
            </a:br>
            <a:r>
              <a:rPr lang="en-US" sz="2000" dirty="0" err="1">
                <a:solidFill>
                  <a:schemeClr val="tx1"/>
                </a:solidFill>
                <a:latin typeface="Times New Roman"/>
                <a:cs typeface="Times New Roman"/>
              </a:rPr>
              <a:t>được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chuyển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thành</a:t>
            </a:r>
            <a:r>
              <a:rPr lang="en-US" sz="2000" dirty="0">
                <a:solidFill>
                  <a:schemeClr val="tx1"/>
                </a:solidFill>
                <a:latin typeface="Times New Roman"/>
                <a:cs typeface="Times New Roman"/>
              </a:rPr>
              <a:t> vector </a:t>
            </a:r>
            <a:r>
              <a:rPr lang="en-US" sz="2000" dirty="0" err="1">
                <a:solidFill>
                  <a:schemeClr val="tx1"/>
                </a:solidFill>
                <a:latin typeface="Times New Roman"/>
                <a:cs typeface="Times New Roman"/>
              </a:rPr>
              <a:t>quan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sát</a:t>
            </a:r>
            <a:r>
              <a:rPr lang="en-US" sz="2000" dirty="0">
                <a:solidFill>
                  <a:schemeClr val="tx1"/>
                </a:solidFill>
                <a:latin typeface="Times New Roman"/>
                <a:cs typeface="Times New Roman"/>
              </a:rPr>
              <a:t> ở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tọa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độ</a:t>
            </a:r>
            <a:r>
              <a:rPr lang="en-US" sz="2000" dirty="0">
                <a:solidFill>
                  <a:schemeClr val="tx1"/>
                </a:solidFill>
                <a:latin typeface="Times New Roman"/>
                <a:cs typeface="Times New Roman"/>
              </a:rPr>
              <a:t> Camera (C) 𝑘⃗</a:t>
            </a:r>
            <a:r>
              <a:rPr lang="en-US" sz="2000" baseline="-25000" dirty="0">
                <a:solidFill>
                  <a:schemeClr val="tx1"/>
                </a:solidFill>
                <a:latin typeface="Times New Roman"/>
                <a:cs typeface="Times New Roman"/>
              </a:rPr>
              <a:t>𝑖𝑡</a:t>
            </a:r>
            <a:r>
              <a:rPr lang="en-US" sz="2000" dirty="0">
                <a:solidFill>
                  <a:schemeClr val="tx1"/>
                </a:solidFill>
                <a:latin typeface="Times New Roman"/>
                <a:cs typeface="Times New Roman"/>
              </a:rPr>
              <a:t>𝑐</a:t>
            </a:r>
            <a:endParaRPr lang="en-US" sz="2000" dirty="0">
              <a:solidFill>
                <a:schemeClr val="tx1"/>
              </a:solidFill>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611199" y="5230200"/>
            <a:ext cx="6389535" cy="765782"/>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000" dirty="0" err="1">
                <a:solidFill>
                  <a:schemeClr val="tx1"/>
                </a:solidFill>
                <a:latin typeface="Times New Roman"/>
                <a:cs typeface="Times New Roman"/>
              </a:rPr>
              <a:t>Chuyển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trục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cho</a:t>
            </a:r>
            <a:r>
              <a:rPr lang="en-US" sz="2000" dirty="0">
                <a:solidFill>
                  <a:schemeClr val="tx1"/>
                </a:solidFill>
                <a:latin typeface="Times New Roman"/>
                <a:cs typeface="Times New Roman"/>
              </a:rPr>
              <a:t> vector </a:t>
            </a:r>
            <a:r>
              <a:rPr lang="en-US" sz="2000" dirty="0" err="1">
                <a:solidFill>
                  <a:schemeClr val="tx1"/>
                </a:solidFill>
                <a:latin typeface="Times New Roman"/>
                <a:cs typeface="Times New Roman"/>
              </a:rPr>
              <a:t>hướng</a:t>
            </a:r>
            <a:r>
              <a:rPr lang="en-US" sz="2000" dirty="0">
                <a:solidFill>
                  <a:schemeClr val="tx1"/>
                </a:solidFill>
                <a:latin typeface="Times New Roman"/>
                <a:cs typeface="Times New Roman"/>
              </a:rPr>
              <a:t> 𝑘⃗</a:t>
            </a:r>
            <a:r>
              <a:rPr lang="en-US" sz="2000" baseline="-25000" dirty="0">
                <a:solidFill>
                  <a:schemeClr val="tx1"/>
                </a:solidFill>
                <a:latin typeface="Times New Roman"/>
                <a:cs typeface="Times New Roman"/>
              </a:rPr>
              <a:t>𝑖𝑡</a:t>
            </a:r>
            <a:r>
              <a:rPr lang="en-US" sz="2000" dirty="0">
                <a:solidFill>
                  <a:schemeClr val="tx1"/>
                </a:solidFill>
                <a:latin typeface="Times New Roman"/>
                <a:cs typeface="Times New Roman"/>
              </a:rPr>
              <a:t>𝑐 </a:t>
            </a:r>
            <a:r>
              <a:rPr lang="en-US" sz="2000" dirty="0" err="1">
                <a:solidFill>
                  <a:schemeClr val="tx1"/>
                </a:solidFill>
                <a:latin typeface="Times New Roman"/>
                <a:cs typeface="Times New Roman"/>
              </a:rPr>
              <a:t>từ</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hệ</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tọa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độ</a:t>
            </a:r>
            <a:r>
              <a:rPr lang="en-US" sz="2000" dirty="0">
                <a:solidFill>
                  <a:schemeClr val="tx1"/>
                </a:solidFill>
                <a:latin typeface="Times New Roman"/>
                <a:cs typeface="Times New Roman"/>
              </a:rPr>
              <a:t> camera (C) sang </a:t>
            </a:r>
            <a:r>
              <a:rPr lang="en-US" sz="2000" dirty="0" err="1">
                <a:solidFill>
                  <a:schemeClr val="tx1"/>
                </a:solidFill>
                <a:latin typeface="Times New Roman"/>
                <a:cs typeface="Times New Roman"/>
              </a:rPr>
              <a:t>tọa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độ</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thế</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giới</a:t>
            </a:r>
            <a:r>
              <a:rPr lang="en-US" sz="2000" dirty="0">
                <a:solidFill>
                  <a:schemeClr val="tx1"/>
                </a:solidFill>
                <a:latin typeface="Times New Roman"/>
                <a:cs typeface="Times New Roman"/>
              </a:rPr>
              <a:t> (W) 𝑘⃗</a:t>
            </a:r>
            <a:r>
              <a:rPr lang="en-US" sz="2000" baseline="-25000" dirty="0">
                <a:solidFill>
                  <a:schemeClr val="tx1"/>
                </a:solidFill>
                <a:latin typeface="Times New Roman"/>
                <a:cs typeface="Times New Roman"/>
              </a:rPr>
              <a:t>𝑖𝑡</a:t>
            </a:r>
            <a:endParaRPr lang="en-US" sz="2000" baseline="-25000" dirty="0"/>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580463" y="3447097"/>
            <a:ext cx="990221" cy="11207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567948" y="4538116"/>
            <a:ext cx="1015251" cy="9242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9" name="Straight Arrow Connector 248">
            <a:extLst>
              <a:ext uri="{FF2B5EF4-FFF2-40B4-BE49-F238E27FC236}">
                <a16:creationId xmlns:a16="http://schemas.microsoft.com/office/drawing/2014/main" id="{A7452365-8BAB-4C5C-F834-E11F76BC9BFF}"/>
              </a:ext>
            </a:extLst>
          </p:cNvPr>
          <p:cNvCxnSpPr>
            <a:cxnSpLocks/>
          </p:cNvCxnSpPr>
          <p:nvPr/>
        </p:nvCxnSpPr>
        <p:spPr>
          <a:xfrm>
            <a:off x="2251531" y="260088"/>
            <a:ext cx="771195" cy="96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6994CF6-587D-7327-04D0-FDCCC1C1F884}"/>
              </a:ext>
            </a:extLst>
          </p:cNvPr>
          <p:cNvSpPr txBox="1"/>
          <p:nvPr/>
        </p:nvSpPr>
        <p:spPr>
          <a:xfrm>
            <a:off x="3052073" y="56465"/>
            <a:ext cx="9067305"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400" dirty="0">
                <a:latin typeface="Times  New Roman"/>
              </a:rPr>
              <a:t>Các </a:t>
            </a:r>
            <a:r>
              <a:rPr lang="en-US" sz="2400" dirty="0" err="1">
                <a:latin typeface="Times  New Roman"/>
              </a:rPr>
              <a:t>quan</a:t>
            </a:r>
            <a:r>
              <a:rPr lang="en-US" sz="2400" dirty="0">
                <a:latin typeface="Times  New Roman"/>
              </a:rPr>
              <a:t> </a:t>
            </a:r>
            <a:r>
              <a:rPr lang="en-US" sz="2400" dirty="0" err="1">
                <a:latin typeface="Times  New Roman"/>
              </a:rPr>
              <a:t>sát</a:t>
            </a:r>
            <a:r>
              <a:rPr lang="en-US" sz="2400" dirty="0">
                <a:latin typeface="Times  New Roman"/>
              </a:rPr>
              <a:t> </a:t>
            </a:r>
            <a:r>
              <a:rPr lang="en-US" sz="2400" dirty="0" err="1">
                <a:latin typeface="Times  New Roman"/>
              </a:rPr>
              <a:t>đặc</a:t>
            </a:r>
            <a:r>
              <a:rPr lang="en-US" sz="2400" dirty="0">
                <a:latin typeface="Times  New Roman"/>
              </a:rPr>
              <a:t> </a:t>
            </a:r>
            <a:r>
              <a:rPr lang="en-US" sz="2400" dirty="0" err="1">
                <a:latin typeface="Times  New Roman"/>
              </a:rPr>
              <a:t>trưng</a:t>
            </a:r>
            <a:r>
              <a:rPr lang="en-US" sz="2400" dirty="0">
                <a:latin typeface="Times  New Roman"/>
              </a:rPr>
              <a:t> </a:t>
            </a:r>
            <a:r>
              <a:rPr lang="en-US" sz="2400" dirty="0" err="1">
                <a:latin typeface="Times  New Roman"/>
              </a:rPr>
              <a:t>đóng</a:t>
            </a:r>
            <a:r>
              <a:rPr lang="en-US" sz="2400" dirty="0">
                <a:latin typeface="Times  New Roman"/>
              </a:rPr>
              <a:t> </a:t>
            </a:r>
            <a:r>
              <a:rPr lang="en-US" sz="2400" dirty="0" err="1">
                <a:latin typeface="Times  New Roman"/>
              </a:rPr>
              <a:t>vai</a:t>
            </a:r>
            <a:r>
              <a:rPr lang="en-US" sz="2400" dirty="0">
                <a:latin typeface="Times  New Roman"/>
              </a:rPr>
              <a:t> </a:t>
            </a:r>
            <a:r>
              <a:rPr lang="en-US" sz="2400" dirty="0" err="1">
                <a:latin typeface="Times  New Roman"/>
              </a:rPr>
              <a:t>trò</a:t>
            </a:r>
            <a:r>
              <a:rPr lang="en-US" sz="2400" dirty="0">
                <a:latin typeface="Times  New Roman"/>
              </a:rPr>
              <a:t> </a:t>
            </a:r>
            <a:r>
              <a:rPr lang="en-US" sz="2400" dirty="0" err="1">
                <a:latin typeface="Times  New Roman"/>
              </a:rPr>
              <a:t>rất</a:t>
            </a:r>
            <a:r>
              <a:rPr lang="en-US" sz="2400" dirty="0">
                <a:latin typeface="Times  New Roman"/>
              </a:rPr>
              <a:t> </a:t>
            </a:r>
            <a:r>
              <a:rPr lang="en-US" sz="2400" dirty="0" err="1">
                <a:latin typeface="Times  New Roman"/>
              </a:rPr>
              <a:t>quan</a:t>
            </a:r>
            <a:r>
              <a:rPr lang="en-US" sz="2400" dirty="0">
                <a:latin typeface="Times  New Roman"/>
              </a:rPr>
              <a:t> </a:t>
            </a:r>
            <a:r>
              <a:rPr lang="en-US" sz="2400" dirty="0" err="1">
                <a:latin typeface="Times  New Roman"/>
              </a:rPr>
              <a:t>trọng</a:t>
            </a:r>
            <a:r>
              <a:rPr lang="en-US" sz="2400" dirty="0">
                <a:latin typeface="Times  New Roman"/>
              </a:rPr>
              <a:t> </a:t>
            </a:r>
            <a:r>
              <a:rPr lang="en-US" sz="2400" dirty="0" err="1">
                <a:latin typeface="Times  New Roman"/>
              </a:rPr>
              <a:t>với</a:t>
            </a:r>
            <a:r>
              <a:rPr lang="en-US" sz="2400" dirty="0">
                <a:latin typeface="Times  New Roman"/>
              </a:rPr>
              <a:t> </a:t>
            </a:r>
            <a:r>
              <a:rPr lang="en-US" sz="2400" dirty="0" err="1">
                <a:latin typeface="Times  New Roman"/>
              </a:rPr>
              <a:t>hệ</a:t>
            </a:r>
            <a:r>
              <a:rPr lang="en-US" sz="2400" dirty="0">
                <a:latin typeface="Times  New Roman"/>
              </a:rPr>
              <a:t> </a:t>
            </a:r>
            <a:r>
              <a:rPr lang="en-US" sz="2400" dirty="0" err="1">
                <a:latin typeface="Times  New Roman"/>
              </a:rPr>
              <a:t>thống</a:t>
            </a:r>
            <a:r>
              <a:rPr lang="en-US" sz="2400" dirty="0">
                <a:latin typeface="Times  New Roman"/>
              </a:rPr>
              <a:t>, </a:t>
            </a:r>
            <a:r>
              <a:rPr lang="en-US" sz="2400" dirty="0" err="1">
                <a:latin typeface="Times  New Roman"/>
              </a:rPr>
              <a:t>mỗi</a:t>
            </a:r>
            <a:r>
              <a:rPr lang="en-US" sz="2400" dirty="0">
                <a:latin typeface="Times  New Roman"/>
              </a:rPr>
              <a:t> </a:t>
            </a:r>
            <a:r>
              <a:rPr lang="en-US" sz="2400" dirty="0" err="1">
                <a:latin typeface="Times  New Roman"/>
              </a:rPr>
              <a:t>đặc</a:t>
            </a:r>
            <a:r>
              <a:rPr lang="en-US" sz="2400" dirty="0">
                <a:latin typeface="Times  New Roman"/>
              </a:rPr>
              <a:t> </a:t>
            </a:r>
            <a:r>
              <a:rPr lang="en-US" sz="2400" dirty="0" err="1">
                <a:latin typeface="Times  New Roman"/>
              </a:rPr>
              <a:t>trưng</a:t>
            </a:r>
            <a:r>
              <a:rPr lang="en-US" sz="2400" dirty="0">
                <a:latin typeface="Times  New Roman"/>
              </a:rPr>
              <a:t> </a:t>
            </a:r>
            <a:r>
              <a:rPr lang="en-US" sz="2400" dirty="0" err="1">
                <a:latin typeface="Times  New Roman"/>
              </a:rPr>
              <a:t>sẽ</a:t>
            </a:r>
            <a:r>
              <a:rPr lang="en-US" sz="2400" dirty="0">
                <a:latin typeface="Times  New Roman"/>
              </a:rPr>
              <a:t> </a:t>
            </a:r>
            <a:r>
              <a:rPr lang="en-US" sz="2400" dirty="0" err="1">
                <a:latin typeface="Times  New Roman"/>
              </a:rPr>
              <a:t>cung</a:t>
            </a:r>
            <a:r>
              <a:rPr lang="en-US" sz="2400" dirty="0">
                <a:latin typeface="Times  New Roman"/>
              </a:rPr>
              <a:t> </a:t>
            </a:r>
            <a:r>
              <a:rPr lang="en-US" sz="2400" dirty="0" err="1">
                <a:latin typeface="Times  New Roman"/>
              </a:rPr>
              <a:t>cấp</a:t>
            </a:r>
            <a:r>
              <a:rPr lang="en-US" sz="2400" dirty="0">
                <a:latin typeface="Times  New Roman"/>
              </a:rPr>
              <a:t> </a:t>
            </a:r>
            <a:r>
              <a:rPr lang="en-US" sz="2400" dirty="0" err="1">
                <a:latin typeface="Times  New Roman"/>
              </a:rPr>
              <a:t>thông</a:t>
            </a:r>
            <a:r>
              <a:rPr lang="en-US" sz="2400" dirty="0">
                <a:latin typeface="Times  New Roman"/>
              </a:rPr>
              <a:t> tin </a:t>
            </a:r>
            <a:r>
              <a:rPr lang="en-US" sz="2400" dirty="0" err="1">
                <a:latin typeface="Times  New Roman"/>
              </a:rPr>
              <a:t>về</a:t>
            </a:r>
            <a:r>
              <a:rPr lang="en-US" sz="2400" dirty="0">
                <a:latin typeface="Times  New Roman"/>
              </a:rPr>
              <a:t> </a:t>
            </a:r>
            <a:r>
              <a:rPr lang="en-US" sz="2400" dirty="0" err="1">
                <a:latin typeface="Times  New Roman"/>
              </a:rPr>
              <a:t>hướng</a:t>
            </a:r>
            <a:r>
              <a:rPr lang="en-US" sz="2400" dirty="0">
                <a:latin typeface="Times  New Roman"/>
              </a:rPr>
              <a:t> </a:t>
            </a:r>
            <a:r>
              <a:rPr lang="en-US" sz="2400" dirty="0" err="1">
                <a:latin typeface="Times  New Roman"/>
              </a:rPr>
              <a:t>từ</a:t>
            </a:r>
            <a:r>
              <a:rPr lang="en-US" sz="2400" dirty="0">
                <a:latin typeface="Times  New Roman"/>
              </a:rPr>
              <a:t> </a:t>
            </a:r>
            <a:r>
              <a:rPr lang="en-US" sz="2400" dirty="0" err="1">
                <a:latin typeface="Times  New Roman"/>
              </a:rPr>
              <a:t>vị</a:t>
            </a:r>
            <a:r>
              <a:rPr lang="en-US" sz="2400" dirty="0">
                <a:latin typeface="Times  New Roman"/>
              </a:rPr>
              <a:t> </a:t>
            </a:r>
            <a:r>
              <a:rPr lang="en-US" sz="2400" dirty="0" err="1">
                <a:latin typeface="Times  New Roman"/>
              </a:rPr>
              <a:t>trí</a:t>
            </a:r>
            <a:r>
              <a:rPr lang="en-US" sz="2400" dirty="0">
                <a:latin typeface="Times  New Roman"/>
              </a:rPr>
              <a:t> camera </a:t>
            </a:r>
            <a:r>
              <a:rPr lang="en-US" sz="2400" dirty="0" err="1">
                <a:latin typeface="Times  New Roman"/>
              </a:rPr>
              <a:t>đến</a:t>
            </a:r>
            <a:r>
              <a:rPr lang="en-US" sz="2400" dirty="0">
                <a:latin typeface="Times  New Roman"/>
              </a:rPr>
              <a:t> </a:t>
            </a:r>
            <a:r>
              <a:rPr lang="en-US" sz="2400" dirty="0" err="1">
                <a:latin typeface="Times  New Roman"/>
              </a:rPr>
              <a:t>vị</a:t>
            </a:r>
            <a:r>
              <a:rPr lang="en-US" sz="2400" dirty="0">
                <a:latin typeface="Times  New Roman"/>
              </a:rPr>
              <a:t> </a:t>
            </a:r>
            <a:r>
              <a:rPr lang="en-US" sz="2400" dirty="0" err="1">
                <a:latin typeface="Times  New Roman"/>
              </a:rPr>
              <a:t>trí</a:t>
            </a:r>
            <a:r>
              <a:rPr lang="en-US" sz="2400" dirty="0">
                <a:latin typeface="Times  New Roman"/>
              </a:rPr>
              <a:t> </a:t>
            </a:r>
            <a:r>
              <a:rPr lang="en-US" sz="2400" dirty="0" err="1">
                <a:latin typeface="Times  New Roman"/>
              </a:rPr>
              <a:t>đặc</a:t>
            </a:r>
            <a:r>
              <a:rPr lang="en-US" sz="2400" dirty="0">
                <a:latin typeface="Times  New Roman"/>
              </a:rPr>
              <a:t> </a:t>
            </a:r>
            <a:r>
              <a:rPr lang="en-US" sz="2400" dirty="0" err="1">
                <a:latin typeface="Times  New Roman"/>
              </a:rPr>
              <a:t>trưng</a:t>
            </a:r>
            <a:r>
              <a:rPr lang="en-US" sz="2400" dirty="0">
                <a:latin typeface="Times  New Roman"/>
              </a:rPr>
              <a:t> </a:t>
            </a:r>
            <a:r>
              <a:rPr lang="en-US" sz="2400" dirty="0" err="1">
                <a:latin typeface="Times  New Roman"/>
              </a:rPr>
              <a:t>thông</a:t>
            </a:r>
            <a:r>
              <a:rPr lang="en-US" sz="2400" dirty="0">
                <a:latin typeface="Times  New Roman"/>
              </a:rPr>
              <a:t> qua </a:t>
            </a:r>
            <a:r>
              <a:rPr lang="en-US" sz="2400" dirty="0" err="1">
                <a:latin typeface="Times  New Roman"/>
              </a:rPr>
              <a:t>quan</a:t>
            </a:r>
            <a:r>
              <a:rPr lang="en-US" sz="2400" dirty="0">
                <a:latin typeface="Times  New Roman"/>
              </a:rPr>
              <a:t> </a:t>
            </a:r>
            <a:r>
              <a:rPr lang="en-US" sz="2400" dirty="0" err="1">
                <a:latin typeface="Times  New Roman"/>
              </a:rPr>
              <a:t>sát</a:t>
            </a:r>
            <a:r>
              <a:rPr lang="en-US" sz="2400" dirty="0">
                <a:latin typeface="Times  New Roman"/>
              </a:rPr>
              <a:t> </a:t>
            </a:r>
            <a:r>
              <a:rPr lang="en-US" sz="2400" dirty="0" err="1">
                <a:latin typeface="Times  New Roman"/>
              </a:rPr>
              <a:t>tại</a:t>
            </a:r>
            <a:r>
              <a:rPr lang="en-US" sz="2400" dirty="0">
                <a:latin typeface="Times  New Roman"/>
              </a:rPr>
              <a:t> </a:t>
            </a:r>
            <a:r>
              <a:rPr lang="en-US" sz="2400" dirty="0" err="1">
                <a:latin typeface="Times  New Roman"/>
              </a:rPr>
              <a:t>mặt</a:t>
            </a:r>
            <a:r>
              <a:rPr lang="en-US" sz="2400" dirty="0">
                <a:latin typeface="Times  New Roman"/>
              </a:rPr>
              <a:t> </a:t>
            </a:r>
            <a:r>
              <a:rPr lang="en-US" sz="2400" dirty="0" err="1">
                <a:latin typeface="Times  New Roman"/>
              </a:rPr>
              <a:t>phẳng</a:t>
            </a:r>
            <a:r>
              <a:rPr lang="en-US" sz="2400" dirty="0">
                <a:latin typeface="Times  New Roman"/>
              </a:rPr>
              <a:t> </a:t>
            </a:r>
            <a:r>
              <a:rPr lang="en-US" sz="2400" dirty="0" err="1">
                <a:latin typeface="Times  New Roman"/>
              </a:rPr>
              <a:t>ảnh</a:t>
            </a:r>
            <a:r>
              <a:rPr lang="en-US" sz="2400" dirty="0">
                <a:latin typeface="Times  New Roman"/>
              </a:rPr>
              <a:t> </a:t>
            </a:r>
            <a:r>
              <a:rPr lang="en-US" sz="2400" dirty="0" err="1">
                <a:latin typeface="Times  New Roman"/>
              </a:rPr>
              <a:t>từng</a:t>
            </a:r>
            <a:r>
              <a:rPr lang="en-US" sz="2400" dirty="0">
                <a:latin typeface="Times  New Roman"/>
              </a:rPr>
              <a:t> </a:t>
            </a:r>
            <a:r>
              <a:rPr lang="en-US" sz="2400" dirty="0" err="1">
                <a:latin typeface="Times  New Roman"/>
              </a:rPr>
              <a:t>thời</a:t>
            </a:r>
            <a:r>
              <a:rPr lang="en-US" sz="2400" dirty="0">
                <a:latin typeface="Times  New Roman"/>
              </a:rPr>
              <a:t> </a:t>
            </a:r>
            <a:r>
              <a:rPr lang="en-US" sz="2400" dirty="0" err="1">
                <a:latin typeface="Times  New Roman"/>
              </a:rPr>
              <a:t>điểm</a:t>
            </a:r>
            <a:r>
              <a:rPr lang="en-US" sz="2400" dirty="0">
                <a:latin typeface="Times  New Roman"/>
              </a:rPr>
              <a:t>. Thông tin </a:t>
            </a:r>
            <a:r>
              <a:rPr lang="en-US" sz="2400" dirty="0" err="1">
                <a:latin typeface="Times  New Roman"/>
              </a:rPr>
              <a:t>đó</a:t>
            </a:r>
            <a:r>
              <a:rPr lang="en-US" sz="2400" dirty="0">
                <a:latin typeface="Times  New Roman"/>
              </a:rPr>
              <a:t> </a:t>
            </a:r>
            <a:r>
              <a:rPr lang="en-US" sz="2400" dirty="0" err="1">
                <a:latin typeface="Times  New Roman"/>
              </a:rPr>
              <a:t>được</a:t>
            </a:r>
            <a:r>
              <a:rPr lang="en-US" sz="2400" dirty="0">
                <a:latin typeface="Times  New Roman"/>
              </a:rPr>
              <a:t> </a:t>
            </a:r>
            <a:r>
              <a:rPr lang="en-US" sz="2400" dirty="0" err="1">
                <a:latin typeface="Times  New Roman"/>
              </a:rPr>
              <a:t>dùng</a:t>
            </a:r>
            <a:r>
              <a:rPr lang="en-US" sz="2400" dirty="0">
                <a:latin typeface="Times  New Roman"/>
              </a:rPr>
              <a:t> </a:t>
            </a:r>
            <a:r>
              <a:rPr lang="en-US" sz="2400" dirty="0" err="1">
                <a:latin typeface="Times  New Roman"/>
              </a:rPr>
              <a:t>tìm</a:t>
            </a:r>
            <a:r>
              <a:rPr lang="en-US" sz="2400" dirty="0">
                <a:latin typeface="Times  New Roman"/>
              </a:rPr>
              <a:t> </a:t>
            </a:r>
            <a:r>
              <a:rPr lang="en-US" sz="2400" dirty="0" err="1">
                <a:latin typeface="Times  New Roman"/>
              </a:rPr>
              <a:t>lại</a:t>
            </a:r>
            <a:r>
              <a:rPr lang="en-US" sz="2400" dirty="0">
                <a:latin typeface="Times  New Roman"/>
              </a:rPr>
              <a:t> </a:t>
            </a:r>
            <a:r>
              <a:rPr lang="en-US" sz="2400" dirty="0" err="1">
                <a:latin typeface="Times  New Roman"/>
              </a:rPr>
              <a:t>vị</a:t>
            </a:r>
            <a:r>
              <a:rPr lang="en-US" sz="2400" dirty="0">
                <a:latin typeface="Times  New Roman"/>
              </a:rPr>
              <a:t> </a:t>
            </a:r>
            <a:r>
              <a:rPr lang="en-US" sz="2400" dirty="0" err="1">
                <a:latin typeface="Times  New Roman"/>
              </a:rPr>
              <a:t>trí</a:t>
            </a:r>
            <a:r>
              <a:rPr lang="en-US" sz="2400" dirty="0">
                <a:latin typeface="Times  New Roman"/>
              </a:rPr>
              <a:t> camera</a:t>
            </a:r>
            <a:endParaRPr lang="en-US" sz="2400" dirty="0"/>
          </a:p>
        </p:txBody>
      </p:sp>
    </p:spTree>
    <p:extLst>
      <p:ext uri="{BB962C8B-B14F-4D97-AF65-F5344CB8AC3E}">
        <p14:creationId xmlns:p14="http://schemas.microsoft.com/office/powerpoint/2010/main" val="23010316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2709057" y="336466"/>
            <a:ext cx="906730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rPr>
              <a:t>1- Quan </a:t>
            </a:r>
            <a:r>
              <a:rPr lang="en-US" sz="2000" dirty="0" err="1">
                <a:latin typeface="Times  New Roman"/>
              </a:rPr>
              <a:t>sát</a:t>
            </a:r>
            <a:r>
              <a:rPr lang="en-US" sz="2000" dirty="0">
                <a:latin typeface="Times  New Roman"/>
              </a:rPr>
              <a:t> </a:t>
            </a:r>
            <a:r>
              <a:rPr lang="en-US" sz="2000" dirty="0" err="1">
                <a:latin typeface="Times  New Roman"/>
              </a:rPr>
              <a:t>của</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i</a:t>
            </a:r>
            <a:r>
              <a:rPr lang="en-US" sz="2000" dirty="0">
                <a:latin typeface="Times  New Roman"/>
              </a:rPr>
              <a:t> </a:t>
            </a:r>
            <a:r>
              <a:rPr lang="en-US" sz="2000" dirty="0" err="1">
                <a:latin typeface="Times  New Roman"/>
              </a:rPr>
              <a:t>từ</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mặt</a:t>
            </a:r>
            <a:r>
              <a:rPr lang="en-US" sz="2000" dirty="0">
                <a:latin typeface="Times  New Roman"/>
              </a:rPr>
              <a:t> </a:t>
            </a:r>
            <a:r>
              <a:rPr lang="en-US" sz="2000" dirty="0" err="1">
                <a:latin typeface="Times  New Roman"/>
              </a:rPr>
              <a:t>phẳng</a:t>
            </a:r>
            <a:r>
              <a:rPr lang="en-US" sz="2000" dirty="0">
                <a:latin typeface="Times  New Roman"/>
              </a:rPr>
              <a:t> </a:t>
            </a:r>
            <a:r>
              <a:rPr lang="en-US" sz="2000" dirty="0" err="1">
                <a:latin typeface="Times  New Roman"/>
              </a:rPr>
              <a:t>ảnh</a:t>
            </a:r>
            <a:r>
              <a:rPr lang="en-US" sz="2000" dirty="0">
                <a:latin typeface="Times  New Roman"/>
              </a:rPr>
              <a:t> </a:t>
            </a:r>
            <a:r>
              <a:rPr lang="en-US" sz="2000" dirty="0" err="1">
                <a:latin typeface="Times  New Roman"/>
              </a:rPr>
              <a:t>thuần</a:t>
            </a:r>
            <a:r>
              <a:rPr lang="en-US" sz="2000" dirty="0">
                <a:latin typeface="Times  New Roman"/>
              </a:rPr>
              <a:t> </a:t>
            </a:r>
            <a:r>
              <a:rPr lang="en-US" sz="2000" dirty="0" err="1">
                <a:latin typeface="Times  New Roman"/>
              </a:rPr>
              <a:t>nhất</a:t>
            </a:r>
            <a:r>
              <a:rPr lang="en-US" sz="2000" dirty="0">
                <a:latin typeface="Times  New Roman"/>
              </a:rPr>
              <a:t> </a:t>
            </a:r>
            <a:r>
              <a:rPr lang="en-US" sz="2000" dirty="0" err="1">
                <a:latin typeface="Times  New Roman"/>
              </a:rPr>
              <a:t>Ipi</a:t>
            </a:r>
            <a:r>
              <a:rPr lang="en-US" sz="2000" dirty="0">
                <a:latin typeface="Times  New Roman"/>
              </a:rPr>
              <a:t> (</a:t>
            </a:r>
            <a:r>
              <a:rPr lang="en-US" sz="2000" dirty="0" err="1">
                <a:latin typeface="Times  New Roman"/>
              </a:rPr>
              <a:t>u</a:t>
            </a:r>
            <a:r>
              <a:rPr lang="en-US" sz="2000" baseline="-25000" dirty="0" err="1">
                <a:latin typeface="Times  New Roman"/>
              </a:rPr>
              <a:t>i</a:t>
            </a:r>
            <a:r>
              <a:rPr lang="en-US" sz="2000" dirty="0">
                <a:latin typeface="Times  New Roman"/>
              </a:rPr>
              <a:t>, v</a:t>
            </a:r>
            <a:r>
              <a:rPr lang="en-US" sz="2000" baseline="-25000" dirty="0">
                <a:latin typeface="Times  New Roman"/>
              </a:rPr>
              <a:t>i</a:t>
            </a:r>
            <a:r>
              <a:rPr lang="en-US" sz="2000" dirty="0">
                <a:latin typeface="Times  New Roman"/>
              </a:rPr>
              <a:t>, 1) </a:t>
            </a:r>
            <a:r>
              <a:rPr lang="en-US" sz="2000" dirty="0" err="1">
                <a:latin typeface="Times  New Roman"/>
              </a:rPr>
              <a:t>sẽ</a:t>
            </a:r>
            <a:br>
              <a:rPr lang="en-US" sz="2000" dirty="0">
                <a:latin typeface="Times  New Roman"/>
              </a:rPr>
            </a:br>
            <a:r>
              <a:rPr lang="en-US" sz="2000" dirty="0" err="1">
                <a:latin typeface="Times  New Roman"/>
              </a:rPr>
              <a:t>được</a:t>
            </a:r>
            <a:r>
              <a:rPr lang="en-US" sz="2000" dirty="0">
                <a:latin typeface="Times  New Roman"/>
              </a:rPr>
              <a:t> </a:t>
            </a:r>
            <a:r>
              <a:rPr lang="en-US" sz="2000" dirty="0" err="1">
                <a:latin typeface="Times  New Roman"/>
              </a:rPr>
              <a:t>chuyển</a:t>
            </a:r>
            <a:r>
              <a:rPr lang="en-US" sz="2000" dirty="0">
                <a:latin typeface="Times  New Roman"/>
              </a:rPr>
              <a:t> </a:t>
            </a:r>
            <a:r>
              <a:rPr lang="en-US" sz="2000" dirty="0" err="1">
                <a:latin typeface="Times  New Roman"/>
              </a:rPr>
              <a:t>thành</a:t>
            </a:r>
            <a:r>
              <a:rPr lang="en-US" sz="2000" dirty="0">
                <a:latin typeface="Times  New Roman"/>
              </a:rPr>
              <a:t> vector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ở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Camera (C) 𝑘⃗</a:t>
            </a:r>
            <a:r>
              <a:rPr lang="en-US" sz="2000" baseline="-25000" dirty="0">
                <a:latin typeface="Times  New Roman"/>
              </a:rPr>
              <a:t>𝑖𝑡</a:t>
            </a:r>
            <a:r>
              <a:rPr lang="en-US" sz="2000" dirty="0">
                <a:latin typeface="Times  New Roman"/>
              </a:rPr>
              <a:t>𝑐</a:t>
            </a:r>
            <a:endParaRPr lang="en-US" sz="2000" dirty="0"/>
          </a:p>
        </p:txBody>
      </p:sp>
      <p:pic>
        <p:nvPicPr>
          <p:cNvPr id="4" name="Picture 4" descr="A picture containing text&#10;&#10;Description automatically generated">
            <a:extLst>
              <a:ext uri="{FF2B5EF4-FFF2-40B4-BE49-F238E27FC236}">
                <a16:creationId xmlns:a16="http://schemas.microsoft.com/office/drawing/2014/main" id="{6A33DBAE-0FC6-910F-294C-36BCC33FF741}"/>
              </a:ext>
            </a:extLst>
          </p:cNvPr>
          <p:cNvPicPr>
            <a:picLocks noChangeAspect="1"/>
          </p:cNvPicPr>
          <p:nvPr/>
        </p:nvPicPr>
        <p:blipFill>
          <a:blip r:embed="rId3"/>
          <a:stretch>
            <a:fillRect/>
          </a:stretch>
        </p:blipFill>
        <p:spPr>
          <a:xfrm>
            <a:off x="3743696" y="1187471"/>
            <a:ext cx="2052451" cy="603786"/>
          </a:xfrm>
          <a:prstGeom prst="rect">
            <a:avLst/>
          </a:prstGeom>
        </p:spPr>
      </p:pic>
      <p:sp>
        <p:nvSpPr>
          <p:cNvPr id="5" name="TextBox 4">
            <a:extLst>
              <a:ext uri="{FF2B5EF4-FFF2-40B4-BE49-F238E27FC236}">
                <a16:creationId xmlns:a16="http://schemas.microsoft.com/office/drawing/2014/main" id="{1491BDD5-624B-B25E-032A-4711A3220368}"/>
              </a:ext>
            </a:extLst>
          </p:cNvPr>
          <p:cNvSpPr txBox="1"/>
          <p:nvPr/>
        </p:nvSpPr>
        <p:spPr>
          <a:xfrm>
            <a:off x="3144485" y="1900050"/>
            <a:ext cx="398070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rPr>
              <a:t>Sau </a:t>
            </a:r>
            <a:r>
              <a:rPr lang="en-US" sz="2000" dirty="0" err="1">
                <a:latin typeface="Times  New Roman"/>
              </a:rPr>
              <a:t>đó</a:t>
            </a:r>
            <a:r>
              <a:rPr lang="en-US" sz="2000" dirty="0">
                <a:latin typeface="Times  New Roman"/>
              </a:rPr>
              <a:t> </a:t>
            </a:r>
            <a:r>
              <a:rPr lang="en-US" sz="2000" dirty="0" err="1">
                <a:latin typeface="Times  New Roman"/>
              </a:rPr>
              <a:t>đưa</a:t>
            </a:r>
            <a:r>
              <a:rPr lang="en-US" sz="2000" dirty="0">
                <a:latin typeface="Times  New Roman"/>
              </a:rPr>
              <a:t> </a:t>
            </a:r>
            <a:r>
              <a:rPr lang="en-US" sz="2000" dirty="0" err="1">
                <a:latin typeface="Times  New Roman"/>
              </a:rPr>
              <a:t>về</a:t>
            </a:r>
            <a:r>
              <a:rPr lang="en-US" sz="2000" dirty="0">
                <a:latin typeface="Times  New Roman"/>
              </a:rPr>
              <a:t> </a:t>
            </a:r>
            <a:r>
              <a:rPr lang="en-US" sz="2000" dirty="0" err="1">
                <a:latin typeface="Times  New Roman"/>
              </a:rPr>
              <a:t>dạng</a:t>
            </a:r>
            <a:r>
              <a:rPr lang="en-US" sz="2000" dirty="0">
                <a:latin typeface="Times  New Roman"/>
              </a:rPr>
              <a:t> vector </a:t>
            </a:r>
            <a:r>
              <a:rPr lang="en-US" sz="2000" dirty="0" err="1">
                <a:latin typeface="Times  New Roman"/>
              </a:rPr>
              <a:t>đơn</a:t>
            </a:r>
            <a:r>
              <a:rPr lang="en-US" sz="2000" dirty="0">
                <a:latin typeface="Times  New Roman"/>
              </a:rPr>
              <a:t> </a:t>
            </a:r>
            <a:r>
              <a:rPr lang="en-US" sz="2000" dirty="0" err="1">
                <a:latin typeface="Times  New Roman"/>
              </a:rPr>
              <a:t>vị</a:t>
            </a:r>
            <a:r>
              <a:rPr lang="en-US" sz="2000" dirty="0">
                <a:latin typeface="Times  New Roman"/>
              </a:rPr>
              <a:t> </a:t>
            </a:r>
            <a:r>
              <a:rPr lang="en-US" sz="1100" dirty="0">
                <a:ea typeface="+mn-lt"/>
                <a:cs typeface="+mn-lt"/>
              </a:rPr>
              <a:t>(3.1)</a:t>
            </a:r>
            <a:endParaRPr lang="en-US" dirty="0" err="1">
              <a:ea typeface="+mn-lt"/>
              <a:cs typeface="+mn-lt"/>
            </a:endParaRPr>
          </a:p>
        </p:txBody>
      </p:sp>
      <p:sp>
        <p:nvSpPr>
          <p:cNvPr id="6" name="TextBox 5">
            <a:extLst>
              <a:ext uri="{FF2B5EF4-FFF2-40B4-BE49-F238E27FC236}">
                <a16:creationId xmlns:a16="http://schemas.microsoft.com/office/drawing/2014/main" id="{6AF82D5C-46D0-D97D-2B05-05605ECFA05F}"/>
              </a:ext>
            </a:extLst>
          </p:cNvPr>
          <p:cNvSpPr txBox="1"/>
          <p:nvPr/>
        </p:nvSpPr>
        <p:spPr>
          <a:xfrm>
            <a:off x="3144485" y="3107375"/>
            <a:ext cx="852302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rPr>
              <a:t>Với</a:t>
            </a:r>
            <a:r>
              <a:rPr lang="en-US" sz="2000" dirty="0">
                <a:latin typeface="Times  New Roman"/>
              </a:rPr>
              <a:t> K </a:t>
            </a:r>
            <a:r>
              <a:rPr lang="en-US" sz="2000" dirty="0" err="1">
                <a:latin typeface="Times  New Roman"/>
              </a:rPr>
              <a:t>là</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biến</a:t>
            </a:r>
            <a:r>
              <a:rPr lang="en-US" sz="2000" dirty="0">
                <a:latin typeface="Times  New Roman"/>
              </a:rPr>
              <a:t> </a:t>
            </a:r>
            <a:r>
              <a:rPr lang="en-US" sz="2000" dirty="0" err="1">
                <a:latin typeface="Times  New Roman"/>
              </a:rPr>
              <a:t>đổi</a:t>
            </a:r>
            <a:r>
              <a:rPr lang="en-US" sz="2000" dirty="0">
                <a:latin typeface="Times  New Roman"/>
              </a:rPr>
              <a:t> </a:t>
            </a:r>
            <a:r>
              <a:rPr lang="en-US" sz="2000" dirty="0" err="1">
                <a:latin typeface="Times  New Roman"/>
              </a:rPr>
              <a:t>từ</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camera (C) </a:t>
            </a:r>
            <a:r>
              <a:rPr lang="en-US" sz="2000" dirty="0" err="1">
                <a:latin typeface="Times  New Roman"/>
              </a:rPr>
              <a:t>vào</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mặt</a:t>
            </a:r>
            <a:r>
              <a:rPr lang="en-US" sz="2000" dirty="0">
                <a:latin typeface="Times  New Roman"/>
              </a:rPr>
              <a:t> </a:t>
            </a:r>
            <a:r>
              <a:rPr lang="en-US" sz="2000" dirty="0" err="1">
                <a:latin typeface="Times  New Roman"/>
              </a:rPr>
              <a:t>phẳng</a:t>
            </a:r>
            <a:r>
              <a:rPr lang="en-US" sz="2000" dirty="0">
                <a:latin typeface="Times  New Roman"/>
              </a:rPr>
              <a:t> </a:t>
            </a:r>
            <a:r>
              <a:rPr lang="en-US" sz="2000" dirty="0" err="1">
                <a:latin typeface="Times  New Roman"/>
              </a:rPr>
              <a:t>ảnh</a:t>
            </a:r>
            <a:r>
              <a:rPr lang="en-US" sz="2000" dirty="0">
                <a:latin typeface="Times  New Roman"/>
              </a:rPr>
              <a:t> </a:t>
            </a:r>
            <a:endParaRPr lang="en-US" sz="1100" dirty="0"/>
          </a:p>
        </p:txBody>
      </p:sp>
      <p:pic>
        <p:nvPicPr>
          <p:cNvPr id="7" name="Picture 8">
            <a:extLst>
              <a:ext uri="{FF2B5EF4-FFF2-40B4-BE49-F238E27FC236}">
                <a16:creationId xmlns:a16="http://schemas.microsoft.com/office/drawing/2014/main" id="{84B603F9-76BF-6C9E-EA2D-CF53EAABB459}"/>
              </a:ext>
            </a:extLst>
          </p:cNvPr>
          <p:cNvPicPr>
            <a:picLocks noChangeAspect="1"/>
          </p:cNvPicPr>
          <p:nvPr/>
        </p:nvPicPr>
        <p:blipFill>
          <a:blip r:embed="rId4"/>
          <a:stretch>
            <a:fillRect/>
          </a:stretch>
        </p:blipFill>
        <p:spPr>
          <a:xfrm>
            <a:off x="4000871" y="2295154"/>
            <a:ext cx="1340179" cy="822860"/>
          </a:xfrm>
          <a:prstGeom prst="rect">
            <a:avLst/>
          </a:prstGeom>
        </p:spPr>
      </p:pic>
      <p:pic>
        <p:nvPicPr>
          <p:cNvPr id="9" name="Picture 10" descr="A picture containing text, clock&#10;&#10;Description automatically generated">
            <a:extLst>
              <a:ext uri="{FF2B5EF4-FFF2-40B4-BE49-F238E27FC236}">
                <a16:creationId xmlns:a16="http://schemas.microsoft.com/office/drawing/2014/main" id="{C765C214-4C0B-CDD6-8461-09222B97293E}"/>
              </a:ext>
            </a:extLst>
          </p:cNvPr>
          <p:cNvPicPr>
            <a:picLocks noChangeAspect="1"/>
          </p:cNvPicPr>
          <p:nvPr/>
        </p:nvPicPr>
        <p:blipFill>
          <a:blip r:embed="rId5"/>
          <a:stretch>
            <a:fillRect/>
          </a:stretch>
        </p:blipFill>
        <p:spPr>
          <a:xfrm>
            <a:off x="3817051" y="3611398"/>
            <a:ext cx="1984911" cy="1010763"/>
          </a:xfrm>
          <a:prstGeom prst="rect">
            <a:avLst/>
          </a:prstGeom>
        </p:spPr>
      </p:pic>
      <p:sp>
        <p:nvSpPr>
          <p:cNvPr id="11" name="TextBox 10">
            <a:extLst>
              <a:ext uri="{FF2B5EF4-FFF2-40B4-BE49-F238E27FC236}">
                <a16:creationId xmlns:a16="http://schemas.microsoft.com/office/drawing/2014/main" id="{433DD7E6-78EC-F33B-BB08-31FE22956BF3}"/>
              </a:ext>
            </a:extLst>
          </p:cNvPr>
          <p:cNvSpPr txBox="1"/>
          <p:nvPr/>
        </p:nvSpPr>
        <p:spPr>
          <a:xfrm>
            <a:off x="3144485" y="4621478"/>
            <a:ext cx="589065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rPr>
              <a:t>(u</a:t>
            </a:r>
            <a:r>
              <a:rPr lang="en-US" sz="2000" baseline="-25000" dirty="0">
                <a:latin typeface="Times  New Roman"/>
              </a:rPr>
              <a:t>c</a:t>
            </a:r>
            <a:r>
              <a:rPr lang="en-US" sz="2000" dirty="0">
                <a:latin typeface="Times  New Roman"/>
              </a:rPr>
              <a:t>, </a:t>
            </a:r>
            <a:r>
              <a:rPr lang="en-US" sz="2000" dirty="0" err="1">
                <a:latin typeface="Times  New Roman"/>
              </a:rPr>
              <a:t>v</a:t>
            </a:r>
            <a:r>
              <a:rPr lang="en-US" sz="2000" baseline="-25000" dirty="0" err="1">
                <a:latin typeface="Times  New Roman"/>
              </a:rPr>
              <a:t>c</a:t>
            </a:r>
            <a:r>
              <a:rPr lang="en-US" sz="2000" dirty="0">
                <a:latin typeface="Times  New Roman"/>
              </a:rPr>
              <a:t>): </a:t>
            </a:r>
            <a:r>
              <a:rPr lang="en-US" sz="2000" dirty="0" err="1">
                <a:latin typeface="Times  New Roman"/>
              </a:rPr>
              <a:t>tâm</a:t>
            </a:r>
            <a:r>
              <a:rPr lang="en-US" sz="2000" dirty="0">
                <a:latin typeface="Times  New Roman"/>
              </a:rPr>
              <a:t> </a:t>
            </a:r>
            <a:r>
              <a:rPr lang="en-US" sz="2000" dirty="0" err="1">
                <a:latin typeface="Times  New Roman"/>
              </a:rPr>
              <a:t>chiếu</a:t>
            </a:r>
            <a:r>
              <a:rPr lang="en-US" sz="2000" dirty="0">
                <a:latin typeface="Times  New Roman"/>
              </a:rPr>
              <a:t>, f</a:t>
            </a:r>
            <a:r>
              <a:rPr lang="en-US" sz="2000" baseline="-25000" dirty="0">
                <a:latin typeface="Times  New Roman"/>
              </a:rPr>
              <a:t>u</a:t>
            </a:r>
            <a:r>
              <a:rPr lang="en-US" sz="2000" dirty="0">
                <a:latin typeface="Times  New Roman"/>
              </a:rPr>
              <a:t> = </a:t>
            </a:r>
            <a:r>
              <a:rPr lang="en-US" sz="2000" dirty="0" err="1">
                <a:latin typeface="Times  New Roman"/>
              </a:rPr>
              <a:t>f</a:t>
            </a:r>
            <a:r>
              <a:rPr lang="en-US" sz="2000" baseline="-25000" dirty="0" err="1">
                <a:latin typeface="Times  New Roman"/>
              </a:rPr>
              <a:t>v</a:t>
            </a:r>
            <a:r>
              <a:rPr lang="en-US" sz="2000" dirty="0">
                <a:latin typeface="Times  New Roman"/>
              </a:rPr>
              <a:t> = f: </a:t>
            </a:r>
            <a:r>
              <a:rPr lang="en-US" sz="2000" dirty="0" err="1">
                <a:latin typeface="Times  New Roman"/>
              </a:rPr>
              <a:t>tiêu</a:t>
            </a:r>
            <a:r>
              <a:rPr lang="en-US" sz="2000" dirty="0">
                <a:latin typeface="Times  New Roman"/>
              </a:rPr>
              <a:t> </a:t>
            </a:r>
            <a:r>
              <a:rPr lang="en-US" sz="2000" dirty="0" err="1">
                <a:latin typeface="Times  New Roman"/>
              </a:rPr>
              <a:t>cự</a:t>
            </a:r>
            <a:r>
              <a:rPr lang="en-US" sz="2000" dirty="0">
                <a:latin typeface="Times  New Roman"/>
              </a:rPr>
              <a:t> </a:t>
            </a:r>
            <a:r>
              <a:rPr lang="en-US" sz="2000" dirty="0" err="1">
                <a:latin typeface="Times  New Roman"/>
              </a:rPr>
              <a:t>theo</a:t>
            </a:r>
            <a:r>
              <a:rPr lang="en-US" sz="2000" dirty="0">
                <a:latin typeface="Times  New Roman"/>
              </a:rPr>
              <a:t> </a:t>
            </a:r>
            <a:r>
              <a:rPr lang="en-US" sz="2000" dirty="0" err="1">
                <a:latin typeface="Times  New Roman"/>
              </a:rPr>
              <a:t>chiều</a:t>
            </a:r>
            <a:r>
              <a:rPr lang="en-US" sz="2000" dirty="0">
                <a:latin typeface="Times  New Roman"/>
              </a:rPr>
              <a:t> u, v</a:t>
            </a:r>
          </a:p>
        </p:txBody>
      </p:sp>
      <p:sp>
        <p:nvSpPr>
          <p:cNvPr id="13" name="TextBox 12">
            <a:extLst>
              <a:ext uri="{FF2B5EF4-FFF2-40B4-BE49-F238E27FC236}">
                <a16:creationId xmlns:a16="http://schemas.microsoft.com/office/drawing/2014/main" id="{6FF19FED-C24B-C494-5283-7669D73CB002}"/>
              </a:ext>
            </a:extLst>
          </p:cNvPr>
          <p:cNvSpPr txBox="1"/>
          <p:nvPr/>
        </p:nvSpPr>
        <p:spPr>
          <a:xfrm>
            <a:off x="2234043" y="5126178"/>
            <a:ext cx="9779825"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rPr>
              <a:t>K </a:t>
            </a:r>
            <a:r>
              <a:rPr lang="en-US" sz="2000" dirty="0" err="1">
                <a:latin typeface="Times  New Roman"/>
              </a:rPr>
              <a:t>là</a:t>
            </a:r>
            <a:r>
              <a:rPr lang="en-US" sz="2000" dirty="0">
                <a:latin typeface="Times  New Roman"/>
              </a:rPr>
              <a:t> ma </a:t>
            </a:r>
            <a:r>
              <a:rPr lang="en-US" sz="2000" dirty="0" err="1">
                <a:latin typeface="Times  New Roman"/>
              </a:rPr>
              <a:t>trận</a:t>
            </a:r>
            <a:r>
              <a:rPr lang="en-US" sz="2000" dirty="0">
                <a:latin typeface="Times  New Roman"/>
              </a:rPr>
              <a:t> camera </a:t>
            </a:r>
            <a:r>
              <a:rPr lang="en-US" sz="2000" dirty="0" err="1">
                <a:latin typeface="Times  New Roman"/>
              </a:rPr>
              <a:t>chiếu</a:t>
            </a:r>
            <a:r>
              <a:rPr lang="en-US" sz="2000" dirty="0">
                <a:latin typeface="Times  New Roman"/>
              </a:rPr>
              <a:t> </a:t>
            </a:r>
            <a:r>
              <a:rPr lang="en-US" sz="2000" dirty="0" err="1">
                <a:latin typeface="Times  New Roman"/>
              </a:rPr>
              <a:t>điểm</a:t>
            </a:r>
            <a:r>
              <a:rPr lang="en-US" sz="2000" dirty="0">
                <a:latin typeface="Times  New Roman"/>
              </a:rPr>
              <a:t> C</a:t>
            </a:r>
            <a:r>
              <a:rPr lang="en-US" sz="2000" baseline="-25000" dirty="0">
                <a:latin typeface="Times  New Roman"/>
              </a:rPr>
              <a:t>pi</a:t>
            </a:r>
            <a:r>
              <a:rPr lang="en-US" sz="2000" dirty="0">
                <a:latin typeface="Times  New Roman"/>
              </a:rPr>
              <a:t> (</a:t>
            </a:r>
            <a:r>
              <a:rPr lang="en-US" sz="2000" dirty="0" err="1">
                <a:latin typeface="Times  New Roman"/>
              </a:rPr>
              <a:t>c</a:t>
            </a:r>
            <a:r>
              <a:rPr lang="en-US" sz="2000" baseline="-25000" dirty="0" err="1">
                <a:latin typeface="Times  New Roman"/>
              </a:rPr>
              <a:t>x</a:t>
            </a:r>
            <a:r>
              <a:rPr lang="en-US" sz="2000" baseline="30000" dirty="0" err="1">
                <a:latin typeface="Times  New Roman"/>
              </a:rPr>
              <a:t>t</a:t>
            </a:r>
            <a:r>
              <a:rPr lang="en-US" sz="2000" dirty="0">
                <a:latin typeface="Times  New Roman"/>
              </a:rPr>
              <a:t>, </a:t>
            </a:r>
            <a:r>
              <a:rPr lang="en-US" sz="2000" dirty="0" err="1">
                <a:latin typeface="Times  New Roman"/>
              </a:rPr>
              <a:t>c</a:t>
            </a:r>
            <a:r>
              <a:rPr lang="en-US" sz="2000" baseline="-25000" dirty="0" err="1">
                <a:latin typeface="Times  New Roman"/>
              </a:rPr>
              <a:t>y</a:t>
            </a:r>
            <a:r>
              <a:rPr lang="en-US" sz="2000" baseline="30000" dirty="0" err="1">
                <a:latin typeface="Times  New Roman"/>
              </a:rPr>
              <a:t>t</a:t>
            </a:r>
            <a:r>
              <a:rPr lang="en-US" sz="2000" dirty="0">
                <a:latin typeface="Times  New Roman"/>
              </a:rPr>
              <a:t>, </a:t>
            </a:r>
            <a:r>
              <a:rPr lang="en-US" sz="2000" dirty="0" err="1">
                <a:latin typeface="Times  New Roman"/>
              </a:rPr>
              <a:t>c</a:t>
            </a:r>
            <a:r>
              <a:rPr lang="en-US" sz="2000" baseline="-25000" dirty="0" err="1">
                <a:latin typeface="Times  New Roman"/>
              </a:rPr>
              <a:t>z</a:t>
            </a:r>
            <a:r>
              <a:rPr lang="en-US" sz="2000" baseline="30000" dirty="0" err="1">
                <a:latin typeface="Times  New Roman"/>
              </a:rPr>
              <a:t>t</a:t>
            </a:r>
            <a:r>
              <a:rPr lang="en-US" sz="2000" dirty="0">
                <a:latin typeface="Times  New Roman"/>
              </a:rPr>
              <a:t>) </a:t>
            </a:r>
            <a:r>
              <a:rPr lang="en-US" sz="2000" dirty="0" err="1">
                <a:latin typeface="Times  New Roman"/>
              </a:rPr>
              <a:t>thuộc</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Camera </a:t>
            </a:r>
            <a:r>
              <a:rPr lang="en-US" sz="2000" dirty="0" err="1">
                <a:latin typeface="Times  New Roman"/>
              </a:rPr>
              <a:t>xuống</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mặt</a:t>
            </a:r>
            <a:r>
              <a:rPr lang="en-US" sz="2000" dirty="0">
                <a:latin typeface="Times  New Roman"/>
              </a:rPr>
              <a:t> </a:t>
            </a:r>
            <a:r>
              <a:rPr lang="en-US" sz="2000" dirty="0" err="1">
                <a:latin typeface="Times  New Roman"/>
              </a:rPr>
              <a:t>phẳng</a:t>
            </a:r>
            <a:r>
              <a:rPr lang="en-US" sz="2000" dirty="0">
                <a:latin typeface="Times  New Roman"/>
              </a:rPr>
              <a:t> </a:t>
            </a:r>
            <a:r>
              <a:rPr lang="en-US" sz="2000" dirty="0" err="1">
                <a:latin typeface="Times  New Roman"/>
              </a:rPr>
              <a:t>ảnh</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I</a:t>
            </a:r>
            <a:r>
              <a:rPr lang="en-US" sz="2000" baseline="-25000" dirty="0" err="1">
                <a:latin typeface="Times  New Roman"/>
              </a:rPr>
              <a:t>pi</a:t>
            </a:r>
            <a:r>
              <a:rPr lang="en-US" sz="2000" baseline="-25000" dirty="0">
                <a:latin typeface="Times  New Roman"/>
              </a:rPr>
              <a:t> </a:t>
            </a:r>
            <a:r>
              <a:rPr lang="en-US" sz="2000" dirty="0">
                <a:latin typeface="Times  New Roman"/>
              </a:rPr>
              <a:t>(</a:t>
            </a:r>
            <a:r>
              <a:rPr lang="en-US" sz="2000" dirty="0" err="1">
                <a:latin typeface="Times  New Roman"/>
              </a:rPr>
              <a:t>u</a:t>
            </a:r>
            <a:r>
              <a:rPr lang="en-US" sz="2000" baseline="-25000" dirty="0" err="1">
                <a:latin typeface="Times  New Roman"/>
              </a:rPr>
              <a:t>i</a:t>
            </a:r>
            <a:r>
              <a:rPr lang="en-US" sz="2000" dirty="0">
                <a:latin typeface="Times  New Roman"/>
              </a:rPr>
              <a:t>, v</a:t>
            </a:r>
            <a:r>
              <a:rPr lang="en-US" sz="2000" baseline="-25000" dirty="0">
                <a:latin typeface="Times  New Roman"/>
              </a:rPr>
              <a:t>i</a:t>
            </a:r>
            <a:r>
              <a:rPr lang="en-US" sz="2000" dirty="0">
                <a:latin typeface="Times  New Roman"/>
              </a:rPr>
              <a:t>). Ma </a:t>
            </a:r>
            <a:r>
              <a:rPr lang="en-US" sz="2000" dirty="0" err="1">
                <a:latin typeface="Times  New Roman"/>
              </a:rPr>
              <a:t>trận</a:t>
            </a:r>
            <a:r>
              <a:rPr lang="en-US" sz="2000" dirty="0">
                <a:latin typeface="Times  New Roman"/>
              </a:rPr>
              <a:t> </a:t>
            </a:r>
            <a:r>
              <a:rPr lang="en-US" sz="2000" dirty="0" err="1">
                <a:latin typeface="Times  New Roman"/>
              </a:rPr>
              <a:t>nghịch</a:t>
            </a:r>
            <a:r>
              <a:rPr lang="en-US" sz="2000" dirty="0">
                <a:latin typeface="Times  New Roman"/>
              </a:rPr>
              <a:t> </a:t>
            </a:r>
            <a:r>
              <a:rPr lang="en-US" sz="2000" dirty="0" err="1">
                <a:latin typeface="Times  New Roman"/>
              </a:rPr>
              <a:t>đảo</a:t>
            </a:r>
            <a:r>
              <a:rPr lang="en-US" sz="2000" dirty="0">
                <a:latin typeface="Times  New Roman"/>
              </a:rPr>
              <a:t> </a:t>
            </a:r>
            <a:r>
              <a:rPr lang="en-US" sz="2000" dirty="0" err="1">
                <a:latin typeface="Times  New Roman"/>
              </a:rPr>
              <a:t>của</a:t>
            </a:r>
            <a:r>
              <a:rPr lang="en-US" sz="2000" dirty="0">
                <a:latin typeface="Times  New Roman"/>
              </a:rPr>
              <a:t> K </a:t>
            </a:r>
            <a:r>
              <a:rPr lang="en-US" sz="2000" dirty="0" err="1">
                <a:latin typeface="Times  New Roman"/>
              </a:rPr>
              <a:t>là</a:t>
            </a:r>
            <a:r>
              <a:rPr lang="en-US" sz="2000" dirty="0">
                <a:latin typeface="Times  New Roman"/>
              </a:rPr>
              <a:t> K</a:t>
            </a:r>
            <a:r>
              <a:rPr lang="en-US" sz="2000" baseline="30000" dirty="0">
                <a:latin typeface="Times  New Roman"/>
              </a:rPr>
              <a:t>-1</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chiếu</a:t>
            </a:r>
            <a:r>
              <a:rPr lang="en-US" sz="2000" dirty="0">
                <a:latin typeface="Times  New Roman"/>
              </a:rPr>
              <a:t> </a:t>
            </a:r>
            <a:r>
              <a:rPr lang="en-US" sz="2000" dirty="0" err="1">
                <a:latin typeface="Times  New Roman"/>
              </a:rPr>
              <a:t>một</a:t>
            </a:r>
            <a:r>
              <a:rPr lang="en-US" sz="2000" dirty="0">
                <a:latin typeface="Times  New Roman"/>
              </a:rPr>
              <a:t> </a:t>
            </a:r>
            <a:r>
              <a:rPr lang="en-US" sz="2000" dirty="0" err="1">
                <a:latin typeface="Times  New Roman"/>
              </a:rPr>
              <a:t>điểm</a:t>
            </a:r>
            <a:r>
              <a:rPr lang="en-US" sz="2000" dirty="0">
                <a:latin typeface="Times  New Roman"/>
              </a:rPr>
              <a:t> p</a:t>
            </a:r>
            <a:r>
              <a:rPr lang="en-US" sz="2000" baseline="-25000" dirty="0">
                <a:latin typeface="Times  New Roman"/>
              </a:rPr>
              <a:t>i</a:t>
            </a:r>
            <a:r>
              <a:rPr lang="en-US" sz="2000" dirty="0">
                <a:latin typeface="Times  New Roman"/>
              </a:rPr>
              <a:t> (</a:t>
            </a:r>
            <a:r>
              <a:rPr lang="en-US" sz="2000" dirty="0" err="1">
                <a:latin typeface="Times  New Roman"/>
              </a:rPr>
              <a:t>u</a:t>
            </a:r>
            <a:r>
              <a:rPr lang="en-US" sz="2000" baseline="-25000" dirty="0" err="1">
                <a:latin typeface="Times  New Roman"/>
              </a:rPr>
              <a:t>i</a:t>
            </a:r>
            <a:r>
              <a:rPr lang="en-US" sz="2000" dirty="0">
                <a:latin typeface="Times  New Roman"/>
              </a:rPr>
              <a:t>, v</a:t>
            </a:r>
            <a:r>
              <a:rPr lang="en-US" sz="2000" baseline="-25000" dirty="0">
                <a:latin typeface="Times  New Roman"/>
              </a:rPr>
              <a:t>i</a:t>
            </a:r>
            <a:r>
              <a:rPr lang="en-US" sz="2000" dirty="0">
                <a:latin typeface="Times  New Roman"/>
              </a:rPr>
              <a:t>) </a:t>
            </a:r>
            <a:r>
              <a:rPr lang="en-US" sz="2000" dirty="0" err="1">
                <a:latin typeface="Times  New Roman"/>
              </a:rPr>
              <a:t>trên</a:t>
            </a:r>
            <a:r>
              <a:rPr lang="en-US" sz="2000" dirty="0">
                <a:latin typeface="Times  New Roman"/>
              </a:rPr>
              <a:t> </a:t>
            </a:r>
            <a:r>
              <a:rPr lang="en-US" sz="2000" dirty="0" err="1">
                <a:latin typeface="Times  New Roman"/>
              </a:rPr>
              <a:t>mặt</a:t>
            </a:r>
            <a:r>
              <a:rPr lang="en-US" sz="2000" dirty="0">
                <a:latin typeface="Times  New Roman"/>
              </a:rPr>
              <a:t> </a:t>
            </a:r>
            <a:r>
              <a:rPr lang="en-US" sz="2000" dirty="0" err="1">
                <a:latin typeface="Times  New Roman"/>
              </a:rPr>
              <a:t>phẳng</a:t>
            </a:r>
            <a:r>
              <a:rPr lang="en-US" sz="2000" dirty="0">
                <a:latin typeface="Times  New Roman"/>
              </a:rPr>
              <a:t> </a:t>
            </a:r>
            <a:r>
              <a:rPr lang="en-US" sz="2000" dirty="0" err="1">
                <a:latin typeface="Times  New Roman"/>
              </a:rPr>
              <a:t>ảnh</a:t>
            </a:r>
            <a:r>
              <a:rPr lang="en-US" sz="2000" dirty="0">
                <a:latin typeface="Times  New Roman"/>
              </a:rPr>
              <a:t> </a:t>
            </a:r>
            <a:r>
              <a:rPr lang="en-US" sz="2000" dirty="0" err="1">
                <a:latin typeface="Times  New Roman"/>
              </a:rPr>
              <a:t>thành</a:t>
            </a:r>
            <a:r>
              <a:rPr lang="en-US" sz="2000" dirty="0">
                <a:latin typeface="Times  New Roman"/>
              </a:rPr>
              <a:t> vector </a:t>
            </a:r>
            <a:r>
              <a:rPr lang="en-US" sz="2000" dirty="0" err="1">
                <a:latin typeface="Times  New Roman"/>
              </a:rPr>
              <a:t>chỉ</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đến</a:t>
            </a:r>
            <a:r>
              <a:rPr lang="en-US" sz="2000" dirty="0">
                <a:latin typeface="Times  New Roman"/>
              </a:rPr>
              <a:t> C</a:t>
            </a:r>
            <a:r>
              <a:rPr lang="en-US" sz="2000" baseline="-25000" dirty="0">
                <a:latin typeface="Times  New Roman"/>
              </a:rPr>
              <a:t>pi</a:t>
            </a:r>
            <a:r>
              <a:rPr lang="en-US" sz="2000" dirty="0">
                <a:latin typeface="Times  New Roman"/>
              </a:rPr>
              <a:t> </a:t>
            </a:r>
            <a:r>
              <a:rPr lang="en-US" sz="2000" dirty="0" err="1">
                <a:latin typeface="Times  New Roman"/>
              </a:rPr>
              <a:t>trong</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camera (C). Sau </a:t>
            </a:r>
            <a:r>
              <a:rPr lang="en-US" sz="2000" dirty="0" err="1">
                <a:latin typeface="Times  New Roman"/>
              </a:rPr>
              <a:t>đó</a:t>
            </a:r>
            <a:r>
              <a:rPr lang="en-US" sz="2000" dirty="0">
                <a:latin typeface="Times  New Roman"/>
              </a:rPr>
              <a:t> vector </a:t>
            </a:r>
            <a:r>
              <a:rPr lang="en-US" sz="2000" dirty="0" err="1">
                <a:latin typeface="Times  New Roman"/>
              </a:rPr>
              <a:t>chỉ</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chuyển</a:t>
            </a:r>
            <a:r>
              <a:rPr lang="en-US" sz="2000" dirty="0">
                <a:latin typeface="Times  New Roman"/>
              </a:rPr>
              <a:t> </a:t>
            </a:r>
            <a:r>
              <a:rPr lang="en-US" sz="2000" dirty="0" err="1">
                <a:latin typeface="Times  New Roman"/>
              </a:rPr>
              <a:t>thành</a:t>
            </a:r>
            <a:r>
              <a:rPr lang="en-US" sz="2000" dirty="0">
                <a:latin typeface="Times  New Roman"/>
              </a:rPr>
              <a:t> vector </a:t>
            </a:r>
            <a:r>
              <a:rPr lang="en-US" sz="2000" dirty="0" err="1">
                <a:latin typeface="Times  New Roman"/>
              </a:rPr>
              <a:t>đơn</a:t>
            </a:r>
            <a:r>
              <a:rPr lang="en-US" sz="2000" dirty="0">
                <a:latin typeface="Times  New Roman"/>
              </a:rPr>
              <a:t> </a:t>
            </a:r>
            <a:r>
              <a:rPr lang="en-US" sz="2000" dirty="0" err="1">
                <a:latin typeface="Times  New Roman"/>
              </a:rPr>
              <a:t>vị</a:t>
            </a:r>
            <a:r>
              <a:rPr lang="en-US" sz="2000" dirty="0">
                <a:latin typeface="Times  New Roman"/>
              </a:rPr>
              <a:t> 𝑘⃗</a:t>
            </a:r>
            <a:r>
              <a:rPr lang="en-US" sz="2000" baseline="-25000" dirty="0">
                <a:latin typeface="Times  New Roman"/>
              </a:rPr>
              <a:t>𝑖𝑡</a:t>
            </a:r>
            <a:r>
              <a:rPr lang="en-US" sz="2000" dirty="0">
                <a:latin typeface="Times  New Roman"/>
              </a:rPr>
              <a:t>𝑐</a:t>
            </a:r>
            <a:endParaRPr lang="en-US" dirty="0"/>
          </a:p>
        </p:txBody>
      </p:sp>
    </p:spTree>
    <p:extLst>
      <p:ext uri="{BB962C8B-B14F-4D97-AF65-F5344CB8AC3E}">
        <p14:creationId xmlns:p14="http://schemas.microsoft.com/office/powerpoint/2010/main" val="3186310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4512C-829D-473F-AAEE-741986E21530}"/>
              </a:ext>
            </a:extLst>
          </p:cNvPr>
          <p:cNvSpPr txBox="1"/>
          <p:nvPr/>
        </p:nvSpPr>
        <p:spPr>
          <a:xfrm>
            <a:off x="2056255" y="4551422"/>
            <a:ext cx="9811161" cy="2308324"/>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400" dirty="0">
                <a:latin typeface="Times New Roman"/>
                <a:cs typeface="Times New Roman"/>
              </a:rPr>
              <a:t>a) Minh </a:t>
            </a:r>
            <a:r>
              <a:rPr lang="en-US" sz="2400" dirty="0" err="1">
                <a:latin typeface="Times New Roman"/>
                <a:cs typeface="Times New Roman"/>
              </a:rPr>
              <a:t>họa</a:t>
            </a:r>
            <a:r>
              <a:rPr lang="en-US" sz="2400" dirty="0">
                <a:latin typeface="Times New Roman"/>
                <a:cs typeface="Times New Roman"/>
              </a:rPr>
              <a:t> </a:t>
            </a:r>
            <a:r>
              <a:rPr lang="en-US" sz="2400" dirty="0" err="1">
                <a:latin typeface="Times New Roman"/>
                <a:cs typeface="Times New Roman"/>
              </a:rPr>
              <a:t>cho</a:t>
            </a:r>
            <a:r>
              <a:rPr lang="en-US" sz="2400" dirty="0">
                <a:latin typeface="Times New Roman"/>
                <a:cs typeface="Times New Roman"/>
              </a:rPr>
              <a:t> </a:t>
            </a:r>
            <a:r>
              <a:rPr lang="en-US" sz="2400" dirty="0" err="1">
                <a:latin typeface="Times New Roman"/>
                <a:cs typeface="Times New Roman"/>
              </a:rPr>
              <a:t>phép</a:t>
            </a:r>
            <a:r>
              <a:rPr lang="en-US" sz="2400" dirty="0">
                <a:latin typeface="Times New Roman"/>
                <a:cs typeface="Times New Roman"/>
              </a:rPr>
              <a:t> </a:t>
            </a:r>
            <a:r>
              <a:rPr lang="en-US" sz="2400" dirty="0" err="1">
                <a:latin typeface="Times New Roman"/>
                <a:cs typeface="Times New Roman"/>
              </a:rPr>
              <a:t>chiếu</a:t>
            </a:r>
            <a:r>
              <a:rPr lang="en-US" sz="2400" dirty="0">
                <a:latin typeface="Times New Roman"/>
                <a:cs typeface="Times New Roman"/>
              </a:rPr>
              <a:t> K </a:t>
            </a:r>
            <a:r>
              <a:rPr lang="en-US" sz="2400" dirty="0" err="1">
                <a:latin typeface="Times New Roman"/>
                <a:cs typeface="Times New Roman"/>
              </a:rPr>
              <a:t>chiếu</a:t>
            </a:r>
            <a:r>
              <a:rPr lang="en-US" sz="2400" dirty="0">
                <a:latin typeface="Times New Roman"/>
                <a:cs typeface="Times New Roman"/>
              </a:rPr>
              <a:t> </a:t>
            </a:r>
            <a:r>
              <a:rPr lang="en-US" sz="2400" dirty="0" err="1">
                <a:latin typeface="Times New Roman"/>
                <a:cs typeface="Times New Roman"/>
              </a:rPr>
              <a:t>một</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từ</a:t>
            </a:r>
            <a:r>
              <a:rPr lang="en-US" sz="2400" dirty="0">
                <a:latin typeface="Times New Roman"/>
                <a:cs typeface="Times New Roman"/>
              </a:rPr>
              <a:t> </a:t>
            </a:r>
            <a:r>
              <a:rPr lang="en-US" sz="2400" dirty="0" err="1">
                <a:latin typeface="Times New Roman"/>
                <a:cs typeface="Times New Roman"/>
              </a:rPr>
              <a:t>hệ</a:t>
            </a:r>
            <a:r>
              <a:rPr lang="en-US" sz="2400" dirty="0">
                <a:latin typeface="Times New Roman"/>
                <a:cs typeface="Times New Roman"/>
              </a:rPr>
              <a:t> </a:t>
            </a:r>
            <a:r>
              <a:rPr lang="en-US" sz="2400" dirty="0" err="1">
                <a:latin typeface="Times New Roman"/>
                <a:cs typeface="Times New Roman"/>
              </a:rPr>
              <a:t>tọa</a:t>
            </a:r>
            <a:r>
              <a:rPr lang="en-US" sz="2400" dirty="0">
                <a:latin typeface="Times New Roman"/>
                <a:cs typeface="Times New Roman"/>
              </a:rPr>
              <a:t> </a:t>
            </a:r>
            <a:r>
              <a:rPr lang="en-US" sz="2400" dirty="0" err="1">
                <a:latin typeface="Times New Roman"/>
                <a:cs typeface="Times New Roman"/>
              </a:rPr>
              <a:t>độ</a:t>
            </a:r>
            <a:r>
              <a:rPr lang="en-US" sz="2400" dirty="0">
                <a:latin typeface="Times New Roman"/>
                <a:cs typeface="Times New Roman"/>
              </a:rPr>
              <a:t> camera (C) C</a:t>
            </a:r>
            <a:r>
              <a:rPr lang="en-US" sz="2400" baseline="-25000" dirty="0">
                <a:latin typeface="Times New Roman"/>
                <a:cs typeface="Times New Roman"/>
              </a:rPr>
              <a:t>pi</a:t>
            </a:r>
            <a:br>
              <a:rPr lang="en-US" sz="2400" dirty="0">
                <a:latin typeface="Times New Roman"/>
                <a:cs typeface="Times New Roman"/>
              </a:rPr>
            </a:br>
            <a:r>
              <a:rPr lang="en-US" sz="2400" dirty="0" err="1">
                <a:latin typeface="Times New Roman"/>
                <a:cs typeface="Times New Roman"/>
              </a:rPr>
              <a:t>xuống</a:t>
            </a:r>
            <a:r>
              <a:rPr lang="en-US" sz="2400" dirty="0">
                <a:latin typeface="Times New Roman"/>
                <a:cs typeface="Times New Roman"/>
              </a:rPr>
              <a:t> </a:t>
            </a:r>
            <a:r>
              <a:rPr lang="en-US" sz="2400" dirty="0" err="1">
                <a:latin typeface="Times New Roman"/>
                <a:cs typeface="Times New Roman"/>
              </a:rPr>
              <a:t>mặt</a:t>
            </a:r>
            <a:r>
              <a:rPr lang="en-US" sz="2400" dirty="0">
                <a:latin typeface="Times New Roman"/>
                <a:cs typeface="Times New Roman"/>
              </a:rPr>
              <a:t> </a:t>
            </a:r>
            <a:r>
              <a:rPr lang="en-US" sz="2400" dirty="0" err="1">
                <a:latin typeface="Times New Roman"/>
                <a:cs typeface="Times New Roman"/>
              </a:rPr>
              <a:t>phẳng</a:t>
            </a:r>
            <a:r>
              <a:rPr lang="en-US" sz="2400" dirty="0">
                <a:latin typeface="Times New Roman"/>
                <a:cs typeface="Times New Roman"/>
              </a:rPr>
              <a:t> </a:t>
            </a:r>
            <a:r>
              <a:rPr lang="en-US" sz="2400" dirty="0" err="1">
                <a:latin typeface="Times New Roman"/>
                <a:cs typeface="Times New Roman"/>
              </a:rPr>
              <a:t>ảnh</a:t>
            </a:r>
            <a:r>
              <a:rPr lang="en-US" sz="2400" dirty="0">
                <a:latin typeface="Times New Roman"/>
                <a:cs typeface="Times New Roman"/>
              </a:rPr>
              <a:t>.</a:t>
            </a:r>
            <a:br>
              <a:rPr lang="en-US" sz="2400" dirty="0">
                <a:latin typeface="Times New Roman"/>
                <a:cs typeface="Times New Roman"/>
              </a:rPr>
            </a:br>
            <a:r>
              <a:rPr lang="en-US" sz="2400" dirty="0">
                <a:latin typeface="Times New Roman"/>
                <a:cs typeface="Times New Roman"/>
              </a:rPr>
              <a:t>b) Minh </a:t>
            </a:r>
            <a:r>
              <a:rPr lang="en-US" sz="2400" dirty="0" err="1">
                <a:latin typeface="Times New Roman"/>
                <a:cs typeface="Times New Roman"/>
              </a:rPr>
              <a:t>họa</a:t>
            </a:r>
            <a:r>
              <a:rPr lang="en-US" sz="2400" dirty="0">
                <a:latin typeface="Times New Roman"/>
                <a:cs typeface="Times New Roman"/>
              </a:rPr>
              <a:t> </a:t>
            </a:r>
            <a:r>
              <a:rPr lang="en-US" sz="2400" dirty="0" err="1">
                <a:latin typeface="Times New Roman"/>
                <a:cs typeface="Times New Roman"/>
              </a:rPr>
              <a:t>cho</a:t>
            </a:r>
            <a:r>
              <a:rPr lang="en-US" sz="2400" dirty="0">
                <a:latin typeface="Times New Roman"/>
                <a:cs typeface="Times New Roman"/>
              </a:rPr>
              <a:t> </a:t>
            </a:r>
            <a:r>
              <a:rPr lang="en-US" sz="2400" dirty="0" err="1">
                <a:latin typeface="Times New Roman"/>
                <a:cs typeface="Times New Roman"/>
              </a:rPr>
              <a:t>phép</a:t>
            </a:r>
            <a:r>
              <a:rPr lang="en-US" sz="2400" dirty="0">
                <a:latin typeface="Times New Roman"/>
                <a:cs typeface="Times New Roman"/>
              </a:rPr>
              <a:t> </a:t>
            </a:r>
            <a:r>
              <a:rPr lang="en-US" sz="2400" dirty="0" err="1">
                <a:latin typeface="Times New Roman"/>
                <a:cs typeface="Times New Roman"/>
              </a:rPr>
              <a:t>chiếu</a:t>
            </a:r>
            <a:r>
              <a:rPr lang="en-US" sz="2400" dirty="0">
                <a:latin typeface="Times New Roman"/>
                <a:cs typeface="Times New Roman"/>
              </a:rPr>
              <a:t> K</a:t>
            </a:r>
            <a:r>
              <a:rPr lang="en-US" sz="2400" baseline="30000" dirty="0">
                <a:latin typeface="Times New Roman"/>
                <a:cs typeface="Times New Roman"/>
              </a:rPr>
              <a:t>-1</a:t>
            </a:r>
            <a:r>
              <a:rPr lang="en-US" sz="2400" dirty="0">
                <a:latin typeface="Times New Roman"/>
                <a:cs typeface="Times New Roman"/>
              </a:rPr>
              <a:t> </a:t>
            </a:r>
            <a:r>
              <a:rPr lang="en-US" sz="2400" dirty="0" err="1">
                <a:latin typeface="Times New Roman"/>
                <a:cs typeface="Times New Roman"/>
              </a:rPr>
              <a:t>chiếu</a:t>
            </a:r>
            <a:r>
              <a:rPr lang="en-US" sz="2400" dirty="0">
                <a:latin typeface="Times New Roman"/>
                <a:cs typeface="Times New Roman"/>
              </a:rPr>
              <a:t> </a:t>
            </a:r>
            <a:r>
              <a:rPr lang="en-US" sz="2400" dirty="0" err="1">
                <a:latin typeface="Times New Roman"/>
                <a:cs typeface="Times New Roman"/>
              </a:rPr>
              <a:t>một</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a:t>
            </a:r>
            <a:r>
              <a:rPr lang="en-US" sz="2400" dirty="0" err="1">
                <a:latin typeface="Times New Roman"/>
                <a:cs typeface="Times New Roman"/>
              </a:rPr>
              <a:t>trên</a:t>
            </a:r>
            <a:r>
              <a:rPr lang="en-US" sz="2400" dirty="0">
                <a:latin typeface="Times New Roman"/>
                <a:cs typeface="Times New Roman"/>
              </a:rPr>
              <a:t> </a:t>
            </a:r>
            <a:r>
              <a:rPr lang="en-US" sz="2400" dirty="0" err="1">
                <a:latin typeface="Times New Roman"/>
                <a:cs typeface="Times New Roman"/>
              </a:rPr>
              <a:t>mặt</a:t>
            </a:r>
            <a:r>
              <a:rPr lang="en-US" sz="2400" dirty="0">
                <a:latin typeface="Times New Roman"/>
                <a:cs typeface="Times New Roman"/>
              </a:rPr>
              <a:t> </a:t>
            </a:r>
            <a:r>
              <a:rPr lang="en-US" sz="2400" dirty="0" err="1">
                <a:latin typeface="Times New Roman"/>
                <a:cs typeface="Times New Roman"/>
              </a:rPr>
              <a:t>phẳng</a:t>
            </a:r>
            <a:r>
              <a:rPr lang="en-US" sz="2400" dirty="0">
                <a:latin typeface="Times New Roman"/>
                <a:cs typeface="Times New Roman"/>
              </a:rPr>
              <a:t> </a:t>
            </a:r>
            <a:r>
              <a:rPr lang="en-US" sz="2400" dirty="0" err="1">
                <a:latin typeface="Times New Roman"/>
                <a:cs typeface="Times New Roman"/>
              </a:rPr>
              <a:t>ảnh</a:t>
            </a:r>
            <a:r>
              <a:rPr lang="en-US" sz="2400" dirty="0">
                <a:latin typeface="Times New Roman"/>
                <a:cs typeface="Times New Roman"/>
              </a:rPr>
              <a:t> </a:t>
            </a:r>
            <a:r>
              <a:rPr lang="en-US" sz="2400" dirty="0" err="1">
                <a:latin typeface="Times New Roman"/>
                <a:cs typeface="Times New Roman"/>
              </a:rPr>
              <a:t>thành</a:t>
            </a:r>
            <a:r>
              <a:rPr lang="en-US" sz="2400" dirty="0">
                <a:latin typeface="Times New Roman"/>
                <a:cs typeface="Times New Roman"/>
              </a:rPr>
              <a:t> vector </a:t>
            </a:r>
            <a:r>
              <a:rPr lang="en-US" sz="2400" dirty="0" err="1">
                <a:latin typeface="Times New Roman"/>
                <a:cs typeface="Times New Roman"/>
              </a:rPr>
              <a:t>có</a:t>
            </a:r>
            <a:r>
              <a:rPr lang="en-US" sz="2400" dirty="0">
                <a:latin typeface="Times New Roman"/>
                <a:cs typeface="Times New Roman"/>
              </a:rPr>
              <a:t> </a:t>
            </a:r>
            <a:r>
              <a:rPr lang="en-US" sz="2400" dirty="0" err="1">
                <a:latin typeface="Times New Roman"/>
                <a:cs typeface="Times New Roman"/>
              </a:rPr>
              <a:t>hướng</a:t>
            </a:r>
            <a:r>
              <a:rPr lang="en-US" sz="2400" dirty="0">
                <a:latin typeface="Times New Roman"/>
                <a:cs typeface="Times New Roman"/>
              </a:rPr>
              <a:t> </a:t>
            </a:r>
            <a:r>
              <a:rPr lang="en-US" sz="2400" dirty="0" err="1">
                <a:latin typeface="Times New Roman"/>
                <a:cs typeface="Times New Roman"/>
              </a:rPr>
              <a:t>từ</a:t>
            </a:r>
            <a:r>
              <a:rPr lang="en-US" sz="2400" dirty="0">
                <a:latin typeface="Times New Roman"/>
                <a:cs typeface="Times New Roman"/>
              </a:rPr>
              <a:t> </a:t>
            </a:r>
            <a:r>
              <a:rPr lang="en-US" sz="2400" dirty="0" err="1">
                <a:latin typeface="Times New Roman"/>
                <a:cs typeface="Times New Roman"/>
              </a:rPr>
              <a:t>tâm</a:t>
            </a:r>
            <a:r>
              <a:rPr lang="en-US" sz="2400" dirty="0">
                <a:latin typeface="Times New Roman"/>
                <a:cs typeface="Times New Roman"/>
              </a:rPr>
              <a:t> camera O(C1)t qua </a:t>
            </a:r>
            <a:r>
              <a:rPr lang="en-US" sz="2400" dirty="0" err="1">
                <a:latin typeface="Times New Roman"/>
                <a:cs typeface="Times New Roman"/>
              </a:rPr>
              <a:t>điểm</a:t>
            </a:r>
            <a:r>
              <a:rPr lang="en-US" sz="2400" dirty="0">
                <a:latin typeface="Times New Roman"/>
                <a:cs typeface="Times New Roman"/>
              </a:rPr>
              <a:t> 3D </a:t>
            </a:r>
            <a:r>
              <a:rPr lang="en-US" sz="2400" dirty="0" err="1">
                <a:latin typeface="Times New Roman"/>
                <a:cs typeface="Times New Roman"/>
              </a:rPr>
              <a:t>của</a:t>
            </a:r>
            <a:r>
              <a:rPr lang="en-US" sz="2400" dirty="0">
                <a:latin typeface="Times New Roman"/>
                <a:cs typeface="Times New Roman"/>
              </a:rPr>
              <a:t> </a:t>
            </a:r>
            <a:r>
              <a:rPr lang="en-US" sz="2400" dirty="0" err="1">
                <a:latin typeface="Times New Roman"/>
                <a:cs typeface="Times New Roman"/>
              </a:rPr>
              <a:t>nó</a:t>
            </a:r>
            <a:r>
              <a:rPr lang="en-US" sz="2400" dirty="0">
                <a:latin typeface="Times New Roman"/>
                <a:cs typeface="Times New Roman"/>
              </a:rPr>
              <a:t> ở </a:t>
            </a:r>
            <a:r>
              <a:rPr lang="en-US" sz="2400" dirty="0" err="1">
                <a:latin typeface="Times New Roman"/>
                <a:cs typeface="Times New Roman"/>
              </a:rPr>
              <a:t>tọa</a:t>
            </a:r>
            <a:r>
              <a:rPr lang="en-US" sz="2400" dirty="0">
                <a:latin typeface="Times New Roman"/>
                <a:cs typeface="Times New Roman"/>
              </a:rPr>
              <a:t> </a:t>
            </a:r>
            <a:r>
              <a:rPr lang="en-US" sz="2400" dirty="0" err="1">
                <a:latin typeface="Times New Roman"/>
                <a:cs typeface="Times New Roman"/>
              </a:rPr>
              <a:t>độ</a:t>
            </a:r>
            <a:r>
              <a:rPr lang="en-US" sz="2400" dirty="0">
                <a:latin typeface="Times New Roman"/>
                <a:cs typeface="Times New Roman"/>
              </a:rPr>
              <a:t> camera C</a:t>
            </a:r>
            <a:r>
              <a:rPr lang="en-US" sz="2400" baseline="-25000" dirty="0">
                <a:latin typeface="Times New Roman"/>
                <a:cs typeface="Times New Roman"/>
              </a:rPr>
              <a:t>pi</a:t>
            </a:r>
            <a:endParaRPr lang="en-US" baseline="-25000" dirty="0"/>
          </a:p>
          <a:p>
            <a:endParaRPr lang="en-US" sz="2400" dirty="0">
              <a:latin typeface="Times New Roman"/>
              <a:cs typeface="Times New Roman"/>
            </a:endParaRPr>
          </a:p>
        </p:txBody>
      </p:sp>
      <p:pic>
        <p:nvPicPr>
          <p:cNvPr id="2" name="Picture 4" descr="A picture containing radar chart&#10;&#10;Description automatically generated">
            <a:extLst>
              <a:ext uri="{FF2B5EF4-FFF2-40B4-BE49-F238E27FC236}">
                <a16:creationId xmlns:a16="http://schemas.microsoft.com/office/drawing/2014/main" id="{7F47A564-3C5A-2F54-557F-123B73251963}"/>
              </a:ext>
            </a:extLst>
          </p:cNvPr>
          <p:cNvPicPr>
            <a:picLocks noChangeAspect="1"/>
          </p:cNvPicPr>
          <p:nvPr/>
        </p:nvPicPr>
        <p:blipFill>
          <a:blip r:embed="rId2"/>
          <a:stretch>
            <a:fillRect/>
          </a:stretch>
        </p:blipFill>
        <p:spPr>
          <a:xfrm>
            <a:off x="2814452" y="245892"/>
            <a:ext cx="8839200" cy="4168116"/>
          </a:xfrm>
          <a:prstGeom prst="rect">
            <a:avLst/>
          </a:prstGeom>
        </p:spPr>
      </p:pic>
    </p:spTree>
    <p:extLst>
      <p:ext uri="{BB962C8B-B14F-4D97-AF65-F5344CB8AC3E}">
        <p14:creationId xmlns:p14="http://schemas.microsoft.com/office/powerpoint/2010/main" val="41128480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2709057" y="683848"/>
            <a:ext cx="906730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rPr>
              <a:t>2- </a:t>
            </a:r>
            <a:r>
              <a:rPr lang="en-US" sz="2000" dirty="0" err="1">
                <a:latin typeface="Times  New Roman"/>
              </a:rPr>
              <a:t>Chuyển</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trục</a:t>
            </a:r>
            <a:r>
              <a:rPr lang="en-US" sz="2000" dirty="0">
                <a:latin typeface="Times  New Roman"/>
              </a:rPr>
              <a:t> </a:t>
            </a:r>
            <a:r>
              <a:rPr lang="en-US" sz="2000" dirty="0" err="1">
                <a:latin typeface="Times  New Roman"/>
              </a:rPr>
              <a:t>cho</a:t>
            </a:r>
            <a:r>
              <a:rPr lang="en-US" sz="2000" dirty="0">
                <a:latin typeface="Times  New Roman"/>
              </a:rPr>
              <a:t> vector </a:t>
            </a:r>
            <a:r>
              <a:rPr lang="en-US" sz="2000" dirty="0" err="1">
                <a:latin typeface="Times  New Roman"/>
              </a:rPr>
              <a:t>hướng</a:t>
            </a:r>
            <a:r>
              <a:rPr lang="en-US" sz="2000" dirty="0">
                <a:latin typeface="Times  New Roman"/>
              </a:rPr>
              <a:t> 𝑘⃗</a:t>
            </a:r>
            <a:r>
              <a:rPr lang="en-US" sz="2000" baseline="-25000" dirty="0">
                <a:latin typeface="Times  New Roman"/>
              </a:rPr>
              <a:t>𝑖𝑡</a:t>
            </a:r>
            <a:r>
              <a:rPr lang="en-US" sz="2000" dirty="0">
                <a:latin typeface="Times  New Roman"/>
              </a:rPr>
              <a:t>𝑐 </a:t>
            </a:r>
            <a:r>
              <a:rPr lang="en-US" sz="2000" dirty="0" err="1">
                <a:latin typeface="Times  New Roman"/>
              </a:rPr>
              <a:t>từ</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camera (C) sang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thế</a:t>
            </a:r>
            <a:r>
              <a:rPr lang="en-US" sz="2000" dirty="0">
                <a:latin typeface="Times  New Roman"/>
              </a:rPr>
              <a:t> </a:t>
            </a:r>
            <a:r>
              <a:rPr lang="en-US" sz="2000" dirty="0" err="1">
                <a:latin typeface="Times  New Roman"/>
              </a:rPr>
              <a:t>giới</a:t>
            </a:r>
            <a:r>
              <a:rPr lang="en-US" sz="2000" dirty="0">
                <a:latin typeface="Times  New Roman"/>
              </a:rPr>
              <a:t> (W) 𝑘⃗</a:t>
            </a:r>
            <a:r>
              <a:rPr lang="en-US" sz="2000" baseline="-25000" dirty="0">
                <a:latin typeface="Times  New Roman"/>
              </a:rPr>
              <a:t>𝑖𝑡</a:t>
            </a:r>
            <a:endParaRPr lang="en-US" baseline="-25000" dirty="0"/>
          </a:p>
        </p:txBody>
      </p:sp>
      <p:sp>
        <p:nvSpPr>
          <p:cNvPr id="5" name="TextBox 4">
            <a:extLst>
              <a:ext uri="{FF2B5EF4-FFF2-40B4-BE49-F238E27FC236}">
                <a16:creationId xmlns:a16="http://schemas.microsoft.com/office/drawing/2014/main" id="{1491BDD5-624B-B25E-032A-4711A3220368}"/>
              </a:ext>
            </a:extLst>
          </p:cNvPr>
          <p:cNvSpPr txBox="1"/>
          <p:nvPr/>
        </p:nvSpPr>
        <p:spPr>
          <a:xfrm>
            <a:off x="3144485" y="1384579"/>
            <a:ext cx="8227737"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rPr>
              <a:t>𝑘⃗</a:t>
            </a:r>
            <a:r>
              <a:rPr lang="en-US" sz="2000" baseline="-25000" dirty="0">
                <a:latin typeface="Times  New Roman"/>
              </a:rPr>
              <a:t>𝑖𝑡</a:t>
            </a:r>
            <a:r>
              <a:rPr lang="en-US" sz="2000" dirty="0">
                <a:latin typeface="Times  New Roman"/>
              </a:rPr>
              <a:t> = 𝑅</a:t>
            </a:r>
            <a:r>
              <a:rPr lang="en-US" sz="2000" baseline="-25000" dirty="0">
                <a:latin typeface="Times  New Roman"/>
              </a:rPr>
              <a:t>𝐼</a:t>
            </a:r>
            <a:r>
              <a:rPr lang="en-US" sz="2000" baseline="30000" dirty="0">
                <a:latin typeface="Times  New Roman"/>
              </a:rPr>
              <a:t>𝑊</a:t>
            </a:r>
            <a:r>
              <a:rPr lang="en-US" sz="2000" dirty="0">
                <a:latin typeface="Times  New Roman"/>
              </a:rPr>
              <a:t>𝑅</a:t>
            </a:r>
            <a:r>
              <a:rPr lang="en-US" sz="2000" baseline="-25000" dirty="0">
                <a:latin typeface="Times  New Roman"/>
              </a:rPr>
              <a:t>𝐶</a:t>
            </a:r>
            <a:r>
              <a:rPr lang="en-US" sz="2000" baseline="30000" dirty="0">
                <a:latin typeface="Times  New Roman"/>
              </a:rPr>
              <a:t>𝐼</a:t>
            </a:r>
            <a:r>
              <a:rPr lang="en-US" sz="2000" dirty="0">
                <a:latin typeface="Times  New Roman"/>
              </a:rPr>
              <a:t> 𝑘⃗</a:t>
            </a:r>
            <a:r>
              <a:rPr lang="en-US" sz="2000" baseline="-25000" dirty="0">
                <a:latin typeface="Times  New Roman"/>
              </a:rPr>
              <a:t>𝑖𝑡</a:t>
            </a:r>
            <a:r>
              <a:rPr lang="en-US" sz="2000" dirty="0">
                <a:latin typeface="Times  New Roman"/>
              </a:rPr>
              <a:t>𝑐 (3.2)</a:t>
            </a:r>
            <a:br>
              <a:rPr lang="en-US" sz="2000" dirty="0">
                <a:latin typeface="Times  New Roman"/>
              </a:rPr>
            </a:br>
            <a:r>
              <a:rPr lang="en-US" sz="2000" dirty="0" err="1">
                <a:latin typeface="Times  New Roman"/>
              </a:rPr>
              <a:t>với</a:t>
            </a:r>
            <a:r>
              <a:rPr lang="en-US" sz="2000" dirty="0">
                <a:latin typeface="Times  New Roman"/>
              </a:rPr>
              <a:t>:</a:t>
            </a:r>
            <a:br>
              <a:rPr lang="en-US" sz="2000" dirty="0">
                <a:latin typeface="Times  New Roman"/>
              </a:rPr>
            </a:br>
            <a:r>
              <a:rPr lang="en-US" sz="2000" dirty="0">
                <a:latin typeface="Times  New Roman"/>
              </a:rPr>
              <a:t>- 𝑅</a:t>
            </a:r>
            <a:r>
              <a:rPr lang="en-US" sz="2000" baseline="-25000" dirty="0">
                <a:latin typeface="Times  New Roman"/>
              </a:rPr>
              <a:t>𝐶</a:t>
            </a:r>
            <a:r>
              <a:rPr lang="en-US" sz="2000" baseline="30000" dirty="0">
                <a:latin typeface="Times  New Roman"/>
              </a:rPr>
              <a:t>𝐼</a:t>
            </a:r>
            <a:r>
              <a:rPr lang="en-US" sz="2000" dirty="0">
                <a:latin typeface="Times  New Roman"/>
              </a:rPr>
              <a:t> : </a:t>
            </a:r>
            <a:r>
              <a:rPr lang="en-US" sz="2000" dirty="0" err="1">
                <a:latin typeface="Times  New Roman"/>
              </a:rPr>
              <a:t>phép</a:t>
            </a:r>
            <a:r>
              <a:rPr lang="en-US" sz="2000" dirty="0">
                <a:latin typeface="Times  New Roman"/>
              </a:rPr>
              <a:t> </a:t>
            </a:r>
            <a:r>
              <a:rPr lang="en-US" sz="2000" dirty="0" err="1">
                <a:latin typeface="Times  New Roman"/>
              </a:rPr>
              <a:t>xoay</a:t>
            </a:r>
            <a:r>
              <a:rPr lang="en-US" sz="2000" dirty="0">
                <a:latin typeface="Times  New Roman"/>
              </a:rPr>
              <a:t> </a:t>
            </a:r>
            <a:r>
              <a:rPr lang="en-US" sz="2000" dirty="0" err="1">
                <a:latin typeface="Times  New Roman"/>
              </a:rPr>
              <a:t>từ</a:t>
            </a:r>
            <a:r>
              <a:rPr lang="en-US" sz="2000" dirty="0">
                <a:latin typeface="Times  New Roman"/>
              </a:rPr>
              <a:t> camera-&gt;IMU (</a:t>
            </a:r>
            <a:r>
              <a:rPr lang="en-US" sz="2000" dirty="0" err="1">
                <a:latin typeface="Times  New Roman"/>
              </a:rPr>
              <a:t>có</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khi</a:t>
            </a:r>
            <a:r>
              <a:rPr lang="en-US" sz="2000" dirty="0">
                <a:latin typeface="Times  New Roman"/>
              </a:rPr>
              <a:t> </a:t>
            </a:r>
            <a:r>
              <a:rPr lang="en-US" sz="2000" dirty="0" err="1">
                <a:latin typeface="Times  New Roman"/>
              </a:rPr>
              <a:t>cân</a:t>
            </a:r>
            <a:r>
              <a:rPr lang="en-US" sz="2000" dirty="0">
                <a:latin typeface="Times  New Roman"/>
              </a:rPr>
              <a:t> </a:t>
            </a:r>
            <a:r>
              <a:rPr lang="en-US" sz="2000" dirty="0" err="1">
                <a:latin typeface="Times  New Roman"/>
              </a:rPr>
              <a:t>chỉnh</a:t>
            </a:r>
            <a:r>
              <a:rPr lang="en-US" sz="2000" dirty="0">
                <a:latin typeface="Times  New Roman"/>
              </a:rPr>
              <a:t> camera)</a:t>
            </a:r>
            <a:br>
              <a:rPr lang="en-US" sz="2000" dirty="0">
                <a:latin typeface="Times  New Roman"/>
              </a:rPr>
            </a:br>
            <a:r>
              <a:rPr lang="en-US" sz="2000" dirty="0">
                <a:latin typeface="Times  New Roman"/>
              </a:rPr>
              <a:t>- 𝑅</a:t>
            </a:r>
            <a:r>
              <a:rPr lang="en-US" sz="2000" baseline="-25000" dirty="0">
                <a:latin typeface="Times  New Roman"/>
              </a:rPr>
              <a:t>𝐼</a:t>
            </a:r>
            <a:r>
              <a:rPr lang="en-US" sz="2000" baseline="30000" dirty="0">
                <a:latin typeface="Times  New Roman"/>
              </a:rPr>
              <a:t>𝑊</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xoay</a:t>
            </a:r>
            <a:r>
              <a:rPr lang="en-US" sz="2000" dirty="0">
                <a:latin typeface="Times  New Roman"/>
              </a:rPr>
              <a:t> </a:t>
            </a:r>
            <a:r>
              <a:rPr lang="en-US" sz="2000" dirty="0" err="1">
                <a:latin typeface="Times  New Roman"/>
              </a:rPr>
              <a:t>từ</a:t>
            </a:r>
            <a:r>
              <a:rPr lang="en-US" sz="2000" dirty="0">
                <a:latin typeface="Times  New Roman"/>
              </a:rPr>
              <a:t> IMU -&gt; world (W) (</a:t>
            </a:r>
            <a:r>
              <a:rPr lang="en-US" sz="2000" dirty="0" err="1">
                <a:latin typeface="Times  New Roman"/>
              </a:rPr>
              <a:t>có</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từ</a:t>
            </a:r>
            <a:r>
              <a:rPr lang="en-US" sz="2000" dirty="0">
                <a:latin typeface="Times  New Roman"/>
              </a:rPr>
              <a:t> IMU </a:t>
            </a:r>
            <a:r>
              <a:rPr lang="en-US" sz="2000" dirty="0" err="1">
                <a:latin typeface="Times  New Roman"/>
              </a:rPr>
              <a:t>tại</a:t>
            </a:r>
            <a:r>
              <a:rPr lang="en-US" sz="2000" dirty="0">
                <a:latin typeface="Times  New Roman"/>
              </a:rPr>
              <a:t> </a:t>
            </a:r>
            <a:r>
              <a:rPr lang="en-US" sz="2000" dirty="0" err="1">
                <a:latin typeface="Times  New Roman"/>
              </a:rPr>
              <a:t>mỗi</a:t>
            </a:r>
            <a:r>
              <a:rPr lang="en-US" sz="2000" dirty="0">
                <a:latin typeface="Times  New Roman"/>
              </a:rPr>
              <a:t> </a:t>
            </a:r>
            <a:r>
              <a:rPr lang="en-US" sz="2000" dirty="0" err="1">
                <a:latin typeface="Times  New Roman"/>
              </a:rPr>
              <a:t>thời</a:t>
            </a:r>
            <a:r>
              <a:rPr lang="en-US" sz="2000" dirty="0">
                <a:latin typeface="Times  New Roman"/>
              </a:rPr>
              <a:t> </a:t>
            </a:r>
            <a:r>
              <a:rPr lang="en-US" sz="2000" dirty="0" err="1">
                <a:latin typeface="Times  New Roman"/>
              </a:rPr>
              <a:t>điểm</a:t>
            </a:r>
            <a:r>
              <a:rPr lang="en-US" sz="2000" dirty="0">
                <a:latin typeface="Times  New Roman"/>
              </a:rPr>
              <a:t>)</a:t>
            </a:r>
            <a:br>
              <a:rPr lang="en-US" sz="2000" dirty="0">
                <a:latin typeface="Times  New Roman"/>
              </a:rPr>
            </a:br>
            <a:r>
              <a:rPr lang="en-US" sz="2000" dirty="0">
                <a:latin typeface="Times  New Roman"/>
              </a:rPr>
              <a:t>Ở </a:t>
            </a:r>
            <a:r>
              <a:rPr lang="en-US" sz="2000" dirty="0" err="1">
                <a:latin typeface="Times  New Roman"/>
              </a:rPr>
              <a:t>đây</a:t>
            </a:r>
            <a:r>
              <a:rPr lang="en-US" sz="2000" dirty="0">
                <a:latin typeface="Times  New Roman"/>
              </a:rPr>
              <a:t>, ta </a:t>
            </a:r>
            <a:r>
              <a:rPr lang="en-US" sz="2000" dirty="0" err="1">
                <a:latin typeface="Times  New Roman"/>
              </a:rPr>
              <a:t>quy</a:t>
            </a:r>
            <a:r>
              <a:rPr lang="en-US" sz="2000" dirty="0">
                <a:latin typeface="Times  New Roman"/>
              </a:rPr>
              <a:t> </a:t>
            </a:r>
            <a:r>
              <a:rPr lang="en-US" sz="2000" dirty="0" err="1">
                <a:latin typeface="Times  New Roman"/>
              </a:rPr>
              <a:t>ước</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xoay</a:t>
            </a:r>
            <a:r>
              <a:rPr lang="en-US" sz="2000" dirty="0">
                <a:latin typeface="Times  New Roman"/>
              </a:rPr>
              <a:t> 𝑅𝐶𝐼 = 𝐼3, </a:t>
            </a:r>
            <a:r>
              <a:rPr lang="en-US" sz="2000" dirty="0" err="1">
                <a:latin typeface="Times  New Roman"/>
              </a:rPr>
              <a:t>tức</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hệ</a:t>
            </a:r>
            <a:r>
              <a:rPr lang="en-US" sz="2000" dirty="0">
                <a:latin typeface="Times  New Roman"/>
                <a:ea typeface="+mn-lt"/>
                <a:cs typeface="+mn-lt"/>
              </a:rPr>
              <a:t> </a:t>
            </a:r>
            <a:r>
              <a:rPr lang="en-US" sz="2000" dirty="0" err="1">
                <a:latin typeface="Times  New Roman"/>
                <a:ea typeface="+mn-lt"/>
                <a:cs typeface="+mn-lt"/>
              </a:rPr>
              <a:t>trục</a:t>
            </a:r>
            <a:r>
              <a:rPr lang="en-US" sz="2000" dirty="0">
                <a:latin typeface="Times  New Roman"/>
                <a:ea typeface="+mn-lt"/>
                <a:cs typeface="+mn-lt"/>
              </a:rPr>
              <a:t> camera </a:t>
            </a:r>
            <a:r>
              <a:rPr lang="en-US" sz="2000" dirty="0" err="1">
                <a:latin typeface="Times  New Roman"/>
                <a:ea typeface="+mn-lt"/>
                <a:cs typeface="+mn-lt"/>
              </a:rPr>
              <a:t>đối</a:t>
            </a:r>
            <a:r>
              <a:rPr lang="en-US" sz="2000" dirty="0">
                <a:latin typeface="Times  New Roman"/>
                <a:ea typeface="+mn-lt"/>
                <a:cs typeface="+mn-lt"/>
              </a:rPr>
              <a:t> </a:t>
            </a:r>
            <a:r>
              <a:rPr lang="en-US" sz="2000" dirty="0" err="1">
                <a:latin typeface="Times  New Roman"/>
                <a:ea typeface="+mn-lt"/>
                <a:cs typeface="+mn-lt"/>
              </a:rPr>
              <a:t>với</a:t>
            </a:r>
            <a:r>
              <a:rPr lang="en-US" sz="2000" dirty="0">
                <a:latin typeface="Times  New Roman"/>
                <a:ea typeface="+mn-lt"/>
                <a:cs typeface="+mn-lt"/>
              </a:rPr>
              <a:t> </a:t>
            </a: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trục</a:t>
            </a:r>
            <a:endParaRPr lang="en-US" dirty="0"/>
          </a:p>
        </p:txBody>
      </p:sp>
      <p:sp>
        <p:nvSpPr>
          <p:cNvPr id="6" name="TextBox 5">
            <a:extLst>
              <a:ext uri="{FF2B5EF4-FFF2-40B4-BE49-F238E27FC236}">
                <a16:creationId xmlns:a16="http://schemas.microsoft.com/office/drawing/2014/main" id="{6AF82D5C-46D0-D97D-2B05-05605ECFA05F}"/>
              </a:ext>
            </a:extLst>
          </p:cNvPr>
          <p:cNvSpPr txBox="1"/>
          <p:nvPr/>
        </p:nvSpPr>
        <p:spPr>
          <a:xfrm>
            <a:off x="3144485" y="3129786"/>
            <a:ext cx="852302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a:latin typeface="Times  New Roman"/>
              </a:rPr>
              <a:t>IMU </a:t>
            </a:r>
            <a:r>
              <a:rPr lang="en-US" sz="2000" err="1">
                <a:latin typeface="Times  New Roman"/>
              </a:rPr>
              <a:t>không</a:t>
            </a:r>
            <a:r>
              <a:rPr lang="en-US" sz="2000">
                <a:latin typeface="Times  New Roman"/>
              </a:rPr>
              <a:t> </a:t>
            </a:r>
            <a:r>
              <a:rPr lang="en-US" sz="2000" err="1">
                <a:latin typeface="Times  New Roman"/>
              </a:rPr>
              <a:t>chứa</a:t>
            </a:r>
            <a:r>
              <a:rPr lang="en-US" sz="2000">
                <a:latin typeface="Times  New Roman"/>
              </a:rPr>
              <a:t> </a:t>
            </a:r>
            <a:r>
              <a:rPr lang="en-US" sz="2000" err="1">
                <a:latin typeface="Times  New Roman"/>
              </a:rPr>
              <a:t>phép</a:t>
            </a:r>
            <a:r>
              <a:rPr lang="en-US" sz="2000">
                <a:latin typeface="Times  New Roman"/>
              </a:rPr>
              <a:t> </a:t>
            </a:r>
            <a:r>
              <a:rPr lang="en-US" sz="2000" err="1">
                <a:latin typeface="Times  New Roman"/>
              </a:rPr>
              <a:t>xoay</a:t>
            </a:r>
            <a:r>
              <a:rPr lang="en-US" sz="2000">
                <a:latin typeface="Times  New Roman"/>
              </a:rPr>
              <a:t>. </a:t>
            </a:r>
            <a:r>
              <a:rPr lang="en-US" sz="2000" err="1">
                <a:latin typeface="Times  New Roman"/>
              </a:rPr>
              <a:t>Nên</a:t>
            </a:r>
            <a:r>
              <a:rPr lang="en-US" sz="2000">
                <a:latin typeface="Times  New Roman"/>
              </a:rPr>
              <a:t> </a:t>
            </a:r>
            <a:r>
              <a:rPr lang="en-US" sz="2000" err="1">
                <a:latin typeface="Times  New Roman"/>
              </a:rPr>
              <a:t>công</a:t>
            </a:r>
            <a:r>
              <a:rPr lang="en-US" sz="2000">
                <a:latin typeface="Times  New Roman"/>
              </a:rPr>
              <a:t> </a:t>
            </a:r>
            <a:r>
              <a:rPr lang="en-US" sz="2000" err="1">
                <a:latin typeface="Times  New Roman"/>
              </a:rPr>
              <a:t>thức</a:t>
            </a:r>
            <a:r>
              <a:rPr lang="en-US" sz="2000">
                <a:latin typeface="Times  New Roman"/>
              </a:rPr>
              <a:t> </a:t>
            </a:r>
            <a:r>
              <a:rPr lang="en-US" sz="2000" err="1">
                <a:latin typeface="Times  New Roman"/>
              </a:rPr>
              <a:t>trên</a:t>
            </a:r>
            <a:r>
              <a:rPr lang="en-US" sz="2000">
                <a:latin typeface="Times  New Roman"/>
              </a:rPr>
              <a:t> </a:t>
            </a:r>
            <a:r>
              <a:rPr lang="en-US" sz="2000" err="1">
                <a:latin typeface="Times  New Roman"/>
              </a:rPr>
              <a:t>có</a:t>
            </a:r>
            <a:r>
              <a:rPr lang="en-US" sz="2000">
                <a:latin typeface="Times  New Roman"/>
              </a:rPr>
              <a:t> </a:t>
            </a:r>
            <a:r>
              <a:rPr lang="en-US" sz="2000" err="1">
                <a:latin typeface="Times  New Roman"/>
              </a:rPr>
              <a:t>thể</a:t>
            </a:r>
            <a:r>
              <a:rPr lang="en-US" sz="2000">
                <a:latin typeface="Times  New Roman"/>
              </a:rPr>
              <a:t> </a:t>
            </a:r>
            <a:r>
              <a:rPr lang="en-US" sz="2000" err="1">
                <a:latin typeface="Times  New Roman"/>
              </a:rPr>
              <a:t>viết</a:t>
            </a:r>
            <a:r>
              <a:rPr lang="en-US" sz="2000">
                <a:latin typeface="Times  New Roman"/>
              </a:rPr>
              <a:t> </a:t>
            </a:r>
            <a:r>
              <a:rPr lang="en-US" sz="2000" err="1">
                <a:latin typeface="Times  New Roman"/>
              </a:rPr>
              <a:t>thành</a:t>
            </a:r>
            <a:endParaRPr lang="en-US" err="1"/>
          </a:p>
        </p:txBody>
      </p:sp>
      <p:sp>
        <p:nvSpPr>
          <p:cNvPr id="13" name="TextBox 12">
            <a:extLst>
              <a:ext uri="{FF2B5EF4-FFF2-40B4-BE49-F238E27FC236}">
                <a16:creationId xmlns:a16="http://schemas.microsoft.com/office/drawing/2014/main" id="{6FF19FED-C24B-C494-5283-7669D73CB002}"/>
              </a:ext>
            </a:extLst>
          </p:cNvPr>
          <p:cNvSpPr txBox="1"/>
          <p:nvPr/>
        </p:nvSpPr>
        <p:spPr>
          <a:xfrm>
            <a:off x="2346102" y="3927148"/>
            <a:ext cx="9779825"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rPr>
              <a:t>Vì</a:t>
            </a:r>
            <a:r>
              <a:rPr lang="en-US" sz="2000" dirty="0">
                <a:latin typeface="Times  New Roman"/>
              </a:rPr>
              <a:t> 𝑘⃗</a:t>
            </a:r>
            <a:r>
              <a:rPr lang="en-US" sz="2000" baseline="-25000" dirty="0">
                <a:latin typeface="Times  New Roman"/>
              </a:rPr>
              <a:t>𝑖𝑡</a:t>
            </a:r>
            <a:r>
              <a:rPr lang="en-US" sz="2000" dirty="0">
                <a:latin typeface="Times  New Roman"/>
              </a:rPr>
              <a:t>𝑐 </a:t>
            </a:r>
            <a:r>
              <a:rPr lang="en-US" sz="2000" dirty="0" err="1">
                <a:latin typeface="Times  New Roman"/>
              </a:rPr>
              <a:t>là</a:t>
            </a:r>
            <a:r>
              <a:rPr lang="en-US" sz="2000" dirty="0">
                <a:latin typeface="Times  New Roman"/>
              </a:rPr>
              <a:t> vector </a:t>
            </a:r>
            <a:r>
              <a:rPr lang="en-US" sz="2000" dirty="0" err="1">
                <a:latin typeface="Times  New Roman"/>
              </a:rPr>
              <a:t>hướng</a:t>
            </a:r>
            <a:r>
              <a:rPr lang="en-US" sz="2000" dirty="0">
                <a:latin typeface="Times  New Roman"/>
              </a:rPr>
              <a:t>, </a:t>
            </a:r>
            <a:r>
              <a:rPr lang="en-US" sz="2000" dirty="0" err="1">
                <a:latin typeface="Times  New Roman"/>
              </a:rPr>
              <a:t>nên</a:t>
            </a:r>
            <a:r>
              <a:rPr lang="en-US" sz="2000" dirty="0">
                <a:latin typeface="Times  New Roman"/>
              </a:rPr>
              <a:t> </a:t>
            </a:r>
            <a:r>
              <a:rPr lang="en-US" sz="2000" dirty="0" err="1">
                <a:latin typeface="Times  New Roman"/>
              </a:rPr>
              <a:t>việc</a:t>
            </a:r>
            <a:r>
              <a:rPr lang="en-US" sz="2000" dirty="0">
                <a:latin typeface="Times  New Roman"/>
              </a:rPr>
              <a:t> </a:t>
            </a:r>
            <a:r>
              <a:rPr lang="en-US" sz="2000" dirty="0" err="1">
                <a:latin typeface="Times  New Roman"/>
              </a:rPr>
              <a:t>chuyển</a:t>
            </a:r>
            <a:r>
              <a:rPr lang="en-US" sz="2000" dirty="0">
                <a:latin typeface="Times  New Roman"/>
              </a:rPr>
              <a:t> sang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thế</a:t>
            </a:r>
            <a:r>
              <a:rPr lang="en-US" sz="2000" dirty="0">
                <a:latin typeface="Times  New Roman"/>
              </a:rPr>
              <a:t> </a:t>
            </a:r>
            <a:r>
              <a:rPr lang="en-US" sz="2000" dirty="0" err="1">
                <a:latin typeface="Times  New Roman"/>
              </a:rPr>
              <a:t>giới</a:t>
            </a:r>
            <a:r>
              <a:rPr lang="en-US" sz="2000" dirty="0">
                <a:latin typeface="Times  New Roman"/>
              </a:rPr>
              <a:t> </a:t>
            </a:r>
            <a:r>
              <a:rPr lang="en-US" sz="2000" dirty="0" err="1">
                <a:latin typeface="Times  New Roman"/>
              </a:rPr>
              <a:t>chỉ</a:t>
            </a:r>
            <a:r>
              <a:rPr lang="en-US" sz="2000" dirty="0">
                <a:latin typeface="Times  New Roman"/>
              </a:rPr>
              <a:t> </a:t>
            </a:r>
            <a:r>
              <a:rPr lang="en-US" sz="2000" dirty="0" err="1">
                <a:latin typeface="Times  New Roman"/>
              </a:rPr>
              <a:t>cần</a:t>
            </a:r>
            <a:r>
              <a:rPr lang="en-US" sz="2000" dirty="0">
                <a:latin typeface="Times  New Roman"/>
              </a:rPr>
              <a:t> </a:t>
            </a:r>
            <a:r>
              <a:rPr lang="en-US" sz="2000" dirty="0" err="1">
                <a:latin typeface="Times  New Roman"/>
              </a:rPr>
              <a:t>phép</a:t>
            </a:r>
            <a:br>
              <a:rPr lang="en-US" sz="2000" dirty="0">
                <a:latin typeface="Times  New Roman"/>
              </a:rPr>
            </a:br>
            <a:r>
              <a:rPr lang="en-US" sz="2000" dirty="0" err="1">
                <a:latin typeface="Times  New Roman"/>
              </a:rPr>
              <a:t>xoay</a:t>
            </a:r>
            <a:r>
              <a:rPr lang="en-US" sz="2000" dirty="0">
                <a:latin typeface="Times  New Roman"/>
              </a:rPr>
              <a:t> </a:t>
            </a:r>
            <a:r>
              <a:rPr lang="en-US" sz="2000" dirty="0" err="1">
                <a:latin typeface="Times  New Roman"/>
              </a:rPr>
              <a:t>giữa</a:t>
            </a:r>
            <a:r>
              <a:rPr lang="en-US" sz="2000" dirty="0">
                <a:latin typeface="Times  New Roman"/>
              </a:rPr>
              <a:t> </a:t>
            </a:r>
            <a:r>
              <a:rPr lang="en-US" sz="2000" dirty="0" err="1">
                <a:latin typeface="Times  New Roman"/>
              </a:rPr>
              <a:t>hai</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Nếu</a:t>
            </a:r>
            <a:r>
              <a:rPr lang="en-US" sz="2000" dirty="0">
                <a:latin typeface="Times  New Roman"/>
              </a:rPr>
              <a:t> </a:t>
            </a:r>
            <a:r>
              <a:rPr lang="en-US" sz="2000" dirty="0" err="1">
                <a:latin typeface="Times  New Roman"/>
              </a:rPr>
              <a:t>thêm</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dịch</a:t>
            </a:r>
            <a:r>
              <a:rPr lang="en-US" sz="2000" dirty="0">
                <a:latin typeface="Times  New Roman"/>
              </a:rPr>
              <a:t> </a:t>
            </a:r>
            <a:r>
              <a:rPr lang="en-US" sz="2000" dirty="0" err="1">
                <a:latin typeface="Times  New Roman"/>
              </a:rPr>
              <a:t>chuyển</a:t>
            </a:r>
            <a:r>
              <a:rPr lang="en-US" sz="2000" dirty="0">
                <a:latin typeface="Times  New Roman"/>
              </a:rPr>
              <a:t> </a:t>
            </a:r>
            <a:r>
              <a:rPr lang="en-US" sz="2000" dirty="0" err="1">
                <a:latin typeface="Times  New Roman"/>
              </a:rPr>
              <a:t>vào</a:t>
            </a:r>
            <a:r>
              <a:rPr lang="en-US" sz="2000" dirty="0">
                <a:latin typeface="Times  New Roman"/>
              </a:rPr>
              <a:t> </a:t>
            </a:r>
            <a:r>
              <a:rPr lang="en-US" sz="2000" dirty="0" err="1">
                <a:latin typeface="Times  New Roman"/>
              </a:rPr>
              <a:t>cũng</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cho</a:t>
            </a:r>
            <a:r>
              <a:rPr lang="en-US" sz="2000" dirty="0">
                <a:latin typeface="Times  New Roman"/>
              </a:rPr>
              <a:t> </a:t>
            </a:r>
            <a:r>
              <a:rPr lang="en-US" sz="2000" dirty="0" err="1">
                <a:latin typeface="Times  New Roman"/>
              </a:rPr>
              <a:t>ra</a:t>
            </a:r>
            <a:r>
              <a:rPr lang="en-US" sz="2000" dirty="0">
                <a:latin typeface="Times  New Roman"/>
              </a:rPr>
              <a:t> vector </a:t>
            </a:r>
            <a:r>
              <a:rPr lang="en-US" sz="2000" dirty="0" err="1">
                <a:latin typeface="Times  New Roman"/>
              </a:rPr>
              <a:t>có</a:t>
            </a:r>
            <a:br>
              <a:rPr lang="en-US" sz="2000" dirty="0">
                <a:latin typeface="Times  New Roman"/>
              </a:rPr>
            </a:br>
            <a:r>
              <a:rPr lang="en-US" sz="2000" dirty="0" err="1">
                <a:latin typeface="Times  New Roman"/>
              </a:rPr>
              <a:t>hướng</a:t>
            </a:r>
            <a:r>
              <a:rPr lang="en-US" sz="2000" dirty="0">
                <a:latin typeface="Times  New Roman"/>
              </a:rPr>
              <a:t> </a:t>
            </a:r>
            <a:r>
              <a:rPr lang="en-US" sz="2000" dirty="0" err="1">
                <a:latin typeface="Times  New Roman"/>
              </a:rPr>
              <a:t>cùng</a:t>
            </a:r>
            <a:r>
              <a:rPr lang="en-US" sz="2000" dirty="0">
                <a:latin typeface="Times  New Roman"/>
              </a:rPr>
              <a:t> </a:t>
            </a:r>
            <a:r>
              <a:rPr lang="en-US" sz="2000" dirty="0" err="1">
                <a:latin typeface="Times  New Roman"/>
              </a:rPr>
              <a:t>với</a:t>
            </a:r>
            <a:r>
              <a:rPr lang="en-US" sz="2000" dirty="0">
                <a:latin typeface="Times  New Roman"/>
              </a:rPr>
              <a:t> </a:t>
            </a:r>
            <a:r>
              <a:rPr lang="en-US" sz="2000" dirty="0" err="1">
                <a:latin typeface="Times  New Roman"/>
              </a:rPr>
              <a:t>việc</a:t>
            </a:r>
            <a:r>
              <a:rPr lang="en-US" sz="2000" dirty="0">
                <a:latin typeface="Times  New Roman"/>
              </a:rPr>
              <a:t> </a:t>
            </a:r>
            <a:r>
              <a:rPr lang="en-US" sz="2000" dirty="0" err="1">
                <a:latin typeface="Times  New Roman"/>
              </a:rPr>
              <a:t>chỉ</a:t>
            </a:r>
            <a:r>
              <a:rPr lang="en-US" sz="2000" dirty="0">
                <a:latin typeface="Times  New Roman"/>
              </a:rPr>
              <a:t> </a:t>
            </a:r>
            <a:r>
              <a:rPr lang="en-US" sz="2000" dirty="0" err="1">
                <a:latin typeface="Times  New Roman"/>
              </a:rPr>
              <a:t>thực</a:t>
            </a:r>
            <a:r>
              <a:rPr lang="en-US" sz="2000" dirty="0">
                <a:latin typeface="Times  New Roman"/>
              </a:rPr>
              <a:t> </a:t>
            </a:r>
            <a:r>
              <a:rPr lang="en-US" sz="2000" dirty="0" err="1">
                <a:latin typeface="Times  New Roman"/>
              </a:rPr>
              <a:t>hiện</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xoay</a:t>
            </a:r>
            <a:r>
              <a:rPr lang="en-US" sz="2000" dirty="0">
                <a:latin typeface="Times  New Roman"/>
              </a:rPr>
              <a:t>. Ý </a:t>
            </a:r>
            <a:r>
              <a:rPr lang="en-US" sz="2000" dirty="0" err="1">
                <a:latin typeface="Times  New Roman"/>
              </a:rPr>
              <a:t>nghĩa</a:t>
            </a:r>
            <a:r>
              <a:rPr lang="en-US" sz="2000" dirty="0">
                <a:latin typeface="Times  New Roman"/>
              </a:rPr>
              <a:t> </a:t>
            </a:r>
            <a:r>
              <a:rPr lang="en-US" sz="2000" dirty="0" err="1">
                <a:latin typeface="Times  New Roman"/>
              </a:rPr>
              <a:t>chuyển</a:t>
            </a:r>
            <a:r>
              <a:rPr lang="en-US" sz="2000" dirty="0">
                <a:latin typeface="Times  New Roman"/>
              </a:rPr>
              <a:t> 𝑘⃗</a:t>
            </a:r>
            <a:r>
              <a:rPr lang="en-US" sz="2000" baseline="-25000" dirty="0">
                <a:latin typeface="Times  New Roman"/>
              </a:rPr>
              <a:t>𝑖𝑡</a:t>
            </a:r>
            <a:r>
              <a:rPr lang="en-US" sz="2000" dirty="0">
                <a:latin typeface="Times  New Roman"/>
              </a:rPr>
              <a:t>𝑐 sang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thế</a:t>
            </a:r>
            <a:br>
              <a:rPr lang="en-US" sz="2000" dirty="0">
                <a:latin typeface="Times  New Roman"/>
              </a:rPr>
            </a:br>
            <a:r>
              <a:rPr lang="en-US" sz="2000" dirty="0" err="1">
                <a:latin typeface="Times  New Roman"/>
              </a:rPr>
              <a:t>giới</a:t>
            </a:r>
            <a:r>
              <a:rPr lang="en-US" sz="2000" dirty="0">
                <a:latin typeface="Times  New Roman"/>
              </a:rPr>
              <a:t>: </a:t>
            </a:r>
            <a:r>
              <a:rPr lang="en-US" sz="2000" dirty="0" err="1">
                <a:latin typeface="Times  New Roman"/>
              </a:rPr>
              <a:t>điều</a:t>
            </a:r>
            <a:r>
              <a:rPr lang="en-US" sz="2000" dirty="0">
                <a:latin typeface="Times  New Roman"/>
              </a:rPr>
              <a:t> </a:t>
            </a:r>
            <a:r>
              <a:rPr lang="en-US" sz="2000" dirty="0" err="1">
                <a:latin typeface="Times  New Roman"/>
              </a:rPr>
              <a:t>chỉnh</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của</a:t>
            </a:r>
            <a:r>
              <a:rPr lang="en-US" sz="2000" dirty="0">
                <a:latin typeface="Times  New Roman"/>
              </a:rPr>
              <a:t> vector </a:t>
            </a:r>
            <a:r>
              <a:rPr lang="en-US" sz="2000" dirty="0" err="1">
                <a:latin typeface="Times  New Roman"/>
              </a:rPr>
              <a:t>từ</a:t>
            </a:r>
            <a:r>
              <a:rPr lang="en-US" sz="2000" dirty="0">
                <a:latin typeface="Times  New Roman"/>
              </a:rPr>
              <a:t> </a:t>
            </a:r>
            <a:r>
              <a:rPr lang="en-US" sz="2000" dirty="0" err="1">
                <a:latin typeface="Times  New Roman"/>
              </a:rPr>
              <a:t>tâm</a:t>
            </a:r>
            <a:r>
              <a:rPr lang="en-US" sz="2000" dirty="0">
                <a:latin typeface="Times  New Roman"/>
              </a:rPr>
              <a:t> camera </a:t>
            </a:r>
            <a:r>
              <a:rPr lang="en-US" sz="2000" dirty="0" err="1">
                <a:latin typeface="Times  New Roman"/>
              </a:rPr>
              <a:t>đến</a:t>
            </a:r>
            <a:r>
              <a:rPr lang="en-US" sz="2000" dirty="0">
                <a:latin typeface="Times  New Roman"/>
              </a:rPr>
              <a:t> </a:t>
            </a:r>
            <a:r>
              <a:rPr lang="en-US" sz="2000" dirty="0" err="1">
                <a:latin typeface="Times  New Roman"/>
              </a:rPr>
              <a:t>điểm</a:t>
            </a:r>
            <a:r>
              <a:rPr lang="en-US" sz="2000" dirty="0">
                <a:latin typeface="Times  New Roman"/>
              </a:rPr>
              <a:t> 3D ở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camera C</a:t>
            </a:r>
            <a:r>
              <a:rPr lang="en-US" sz="2000" baseline="-25000" dirty="0">
                <a:latin typeface="Times  New Roman"/>
              </a:rPr>
              <a:t>pi</a:t>
            </a:r>
            <a:br>
              <a:rPr lang="en-US" sz="2000" dirty="0">
                <a:latin typeface="Times  New Roman"/>
              </a:rPr>
            </a:br>
            <a:r>
              <a:rPr lang="en-US" sz="2000" dirty="0">
                <a:latin typeface="Times  New Roman"/>
              </a:rPr>
              <a:t>sang </a:t>
            </a:r>
            <a:r>
              <a:rPr lang="en-US" sz="2000" dirty="0" err="1">
                <a:latin typeface="Times  New Roman"/>
              </a:rPr>
              <a:t>từ</a:t>
            </a:r>
            <a:r>
              <a:rPr lang="en-US" sz="2000" dirty="0">
                <a:latin typeface="Times  New Roman"/>
              </a:rPr>
              <a:t> </a:t>
            </a:r>
            <a:r>
              <a:rPr lang="en-US" sz="2000" dirty="0" err="1">
                <a:latin typeface="Times  New Roman"/>
              </a:rPr>
              <a:t>tâm</a:t>
            </a:r>
            <a:r>
              <a:rPr lang="en-US" sz="2000" dirty="0">
                <a:latin typeface="Times  New Roman"/>
              </a:rPr>
              <a:t> camera </a:t>
            </a:r>
            <a:r>
              <a:rPr lang="en-US" sz="2000" dirty="0" err="1">
                <a:latin typeface="Times  New Roman"/>
              </a:rPr>
              <a:t>đến</a:t>
            </a:r>
            <a:r>
              <a:rPr lang="en-US" sz="2000" dirty="0">
                <a:latin typeface="Times  New Roman"/>
              </a:rPr>
              <a:t> </a:t>
            </a:r>
            <a:r>
              <a:rPr lang="en-US" sz="2000" dirty="0" err="1">
                <a:latin typeface="Times  New Roman"/>
              </a:rPr>
              <a:t>điểm</a:t>
            </a:r>
            <a:r>
              <a:rPr lang="en-US" sz="2000" dirty="0">
                <a:latin typeface="Times  New Roman"/>
              </a:rPr>
              <a:t> 3D ở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thế</a:t>
            </a:r>
            <a:r>
              <a:rPr lang="en-US" sz="2000" dirty="0">
                <a:latin typeface="Times  New Roman"/>
              </a:rPr>
              <a:t> </a:t>
            </a:r>
            <a:r>
              <a:rPr lang="en-US" sz="2000" dirty="0" err="1">
                <a:latin typeface="Times  New Roman"/>
              </a:rPr>
              <a:t>giới</a:t>
            </a:r>
            <a:r>
              <a:rPr lang="en-US" sz="2000" dirty="0">
                <a:latin typeface="Times  New Roman"/>
              </a:rPr>
              <a:t> </a:t>
            </a:r>
            <a:r>
              <a:rPr lang="en-US" sz="2000" dirty="0" err="1">
                <a:latin typeface="Times  New Roman"/>
              </a:rPr>
              <a:t>W</a:t>
            </a:r>
            <a:r>
              <a:rPr lang="en-US" sz="2000" baseline="-25000" dirty="0" err="1">
                <a:latin typeface="Times  New Roman"/>
              </a:rPr>
              <a:t>pi</a:t>
            </a:r>
            <a:r>
              <a:rPr lang="en-US" sz="2000" dirty="0">
                <a:latin typeface="Times  New Roman"/>
              </a:rPr>
              <a:t>. Lý do </a:t>
            </a:r>
            <a:r>
              <a:rPr lang="en-US" sz="2000" dirty="0" err="1">
                <a:latin typeface="Times  New Roman"/>
              </a:rPr>
              <a:t>của</a:t>
            </a:r>
            <a:r>
              <a:rPr lang="en-US" sz="2000" dirty="0">
                <a:latin typeface="Times  New Roman"/>
              </a:rPr>
              <a:t> </a:t>
            </a:r>
            <a:r>
              <a:rPr lang="en-US" sz="2000" dirty="0" err="1">
                <a:latin typeface="Times  New Roman"/>
              </a:rPr>
              <a:t>việc</a:t>
            </a:r>
            <a:r>
              <a:rPr lang="en-US" sz="2000" dirty="0">
                <a:latin typeface="Times  New Roman"/>
              </a:rPr>
              <a:t> </a:t>
            </a:r>
            <a:r>
              <a:rPr lang="en-US" sz="2000" dirty="0" err="1">
                <a:latin typeface="Times  New Roman"/>
              </a:rPr>
              <a:t>này</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vì</a:t>
            </a:r>
            <a:r>
              <a:rPr lang="en-US" sz="2000" dirty="0">
                <a:latin typeface="Times  New Roman"/>
              </a:rPr>
              <a:t> </a:t>
            </a:r>
            <a:r>
              <a:rPr lang="en-US" sz="2000" dirty="0" err="1">
                <a:latin typeface="Times  New Roman"/>
              </a:rPr>
              <a:t>cần</a:t>
            </a:r>
            <a:br>
              <a:rPr lang="en-US" sz="2000" dirty="0">
                <a:latin typeface="Times  New Roman"/>
              </a:rPr>
            </a:br>
            <a:r>
              <a:rPr lang="en-US" sz="2000" dirty="0" err="1">
                <a:latin typeface="Times  New Roman"/>
              </a:rPr>
              <a:t>tính</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3D </a:t>
            </a:r>
            <a:r>
              <a:rPr lang="en-US" sz="2000" dirty="0" err="1">
                <a:latin typeface="Times  New Roman"/>
              </a:rPr>
              <a:t>của</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tại</a:t>
            </a:r>
            <a:r>
              <a:rPr lang="en-US" sz="2000" dirty="0">
                <a:latin typeface="Times  New Roman"/>
              </a:rPr>
              <a:t> </a:t>
            </a:r>
            <a:r>
              <a:rPr lang="en-US" sz="2000" dirty="0" err="1">
                <a:latin typeface="Times  New Roman"/>
              </a:rPr>
              <a:t>một</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chung</a:t>
            </a:r>
            <a:r>
              <a:rPr lang="en-US" sz="2000" dirty="0">
                <a:latin typeface="Times  New Roman"/>
              </a:rPr>
              <a:t> </a:t>
            </a:r>
            <a:r>
              <a:rPr lang="en-US" sz="2000" dirty="0" err="1">
                <a:latin typeface="Times  New Roman"/>
              </a:rPr>
              <a:t>là</a:t>
            </a:r>
            <a:r>
              <a:rPr lang="en-US" sz="2000" dirty="0">
                <a:latin typeface="Times  New Roman"/>
              </a:rPr>
              <a:t> WCS.</a:t>
            </a:r>
          </a:p>
        </p:txBody>
      </p:sp>
      <p:pic>
        <p:nvPicPr>
          <p:cNvPr id="15" name="Picture 16">
            <a:extLst>
              <a:ext uri="{FF2B5EF4-FFF2-40B4-BE49-F238E27FC236}">
                <a16:creationId xmlns:a16="http://schemas.microsoft.com/office/drawing/2014/main" id="{5AEB91E0-7AB9-08A7-3B2A-4F2A332D825E}"/>
              </a:ext>
            </a:extLst>
          </p:cNvPr>
          <p:cNvPicPr>
            <a:picLocks noChangeAspect="1"/>
          </p:cNvPicPr>
          <p:nvPr/>
        </p:nvPicPr>
        <p:blipFill>
          <a:blip r:embed="rId3"/>
          <a:stretch>
            <a:fillRect/>
          </a:stretch>
        </p:blipFill>
        <p:spPr>
          <a:xfrm>
            <a:off x="10042991" y="3021106"/>
            <a:ext cx="1821516" cy="614082"/>
          </a:xfrm>
          <a:prstGeom prst="rect">
            <a:avLst/>
          </a:prstGeom>
        </p:spPr>
      </p:pic>
    </p:spTree>
    <p:extLst>
      <p:ext uri="{BB962C8B-B14F-4D97-AF65-F5344CB8AC3E}">
        <p14:creationId xmlns:p14="http://schemas.microsoft.com/office/powerpoint/2010/main" val="379873943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4512C-829D-473F-AAEE-741986E21530}"/>
              </a:ext>
            </a:extLst>
          </p:cNvPr>
          <p:cNvSpPr txBox="1"/>
          <p:nvPr/>
        </p:nvSpPr>
        <p:spPr>
          <a:xfrm>
            <a:off x="2056255" y="4920754"/>
            <a:ext cx="9811161" cy="156966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400" dirty="0">
                <a:latin typeface="Times New Roman"/>
                <a:cs typeface="Times New Roman"/>
              </a:rPr>
              <a:t>a) Minh </a:t>
            </a:r>
            <a:r>
              <a:rPr lang="en-US" sz="2400" dirty="0" err="1">
                <a:latin typeface="Times New Roman"/>
                <a:cs typeface="Times New Roman"/>
              </a:rPr>
              <a:t>họa</a:t>
            </a:r>
            <a:r>
              <a:rPr lang="en-US" sz="2400" dirty="0">
                <a:latin typeface="Times New Roman"/>
                <a:cs typeface="Times New Roman"/>
              </a:rPr>
              <a:t> </a:t>
            </a:r>
            <a:r>
              <a:rPr lang="en-US" sz="2400" dirty="0" err="1">
                <a:latin typeface="Times New Roman"/>
                <a:cs typeface="Times New Roman"/>
              </a:rPr>
              <a:t>phép</a:t>
            </a:r>
            <a:r>
              <a:rPr lang="en-US" sz="2400" dirty="0">
                <a:latin typeface="Times New Roman"/>
                <a:cs typeface="Times New Roman"/>
              </a:rPr>
              <a:t> </a:t>
            </a:r>
            <a:r>
              <a:rPr lang="en-US" sz="2400" dirty="0" err="1">
                <a:latin typeface="Times New Roman"/>
                <a:cs typeface="Times New Roman"/>
              </a:rPr>
              <a:t>xoay</a:t>
            </a:r>
            <a:r>
              <a:rPr lang="en-US" sz="2400" dirty="0">
                <a:latin typeface="Times New Roman"/>
                <a:cs typeface="Times New Roman"/>
              </a:rPr>
              <a:t> </a:t>
            </a:r>
            <a:r>
              <a:rPr lang="en-US" sz="2400" dirty="0" err="1">
                <a:latin typeface="Times New Roman"/>
                <a:cs typeface="Times New Roman"/>
              </a:rPr>
              <a:t>từ</a:t>
            </a:r>
            <a:r>
              <a:rPr lang="en-US" sz="2400" dirty="0">
                <a:latin typeface="Times New Roman"/>
                <a:cs typeface="Times New Roman"/>
              </a:rPr>
              <a:t> </a:t>
            </a:r>
            <a:r>
              <a:rPr lang="en-US" sz="2400" dirty="0" err="1">
                <a:latin typeface="Times New Roman"/>
                <a:cs typeface="Times New Roman"/>
              </a:rPr>
              <a:t>hệ</a:t>
            </a:r>
            <a:r>
              <a:rPr lang="en-US" sz="2400" dirty="0">
                <a:latin typeface="Times New Roman"/>
                <a:cs typeface="Times New Roman"/>
              </a:rPr>
              <a:t> </a:t>
            </a:r>
            <a:r>
              <a:rPr lang="en-US" sz="2400" dirty="0" err="1">
                <a:latin typeface="Times New Roman"/>
                <a:cs typeface="Times New Roman"/>
              </a:rPr>
              <a:t>trục</a:t>
            </a:r>
            <a:r>
              <a:rPr lang="en-US" sz="2400" dirty="0">
                <a:latin typeface="Times New Roman"/>
                <a:cs typeface="Times New Roman"/>
              </a:rPr>
              <a:t> camera sang </a:t>
            </a:r>
            <a:r>
              <a:rPr lang="en-US" sz="2400" dirty="0" err="1">
                <a:latin typeface="Times New Roman"/>
                <a:cs typeface="Times New Roman"/>
              </a:rPr>
              <a:t>hệ</a:t>
            </a:r>
            <a:r>
              <a:rPr lang="en-US" sz="2400" dirty="0">
                <a:latin typeface="Times New Roman"/>
                <a:cs typeface="Times New Roman"/>
              </a:rPr>
              <a:t> </a:t>
            </a:r>
            <a:r>
              <a:rPr lang="en-US" sz="2400" dirty="0" err="1">
                <a:latin typeface="Times New Roman"/>
                <a:cs typeface="Times New Roman"/>
              </a:rPr>
              <a:t>trục</a:t>
            </a:r>
            <a:r>
              <a:rPr lang="en-US" sz="2400" dirty="0">
                <a:latin typeface="Times New Roman"/>
                <a:cs typeface="Times New Roman"/>
              </a:rPr>
              <a:t> </a:t>
            </a:r>
            <a:r>
              <a:rPr lang="en-US" sz="2400" dirty="0" err="1">
                <a:latin typeface="Times New Roman"/>
                <a:cs typeface="Times New Roman"/>
              </a:rPr>
              <a:t>thế</a:t>
            </a:r>
            <a:r>
              <a:rPr lang="en-US" sz="2400" dirty="0">
                <a:latin typeface="Times New Roman"/>
                <a:cs typeface="Times New Roman"/>
              </a:rPr>
              <a:t> </a:t>
            </a:r>
            <a:r>
              <a:rPr lang="en-US" sz="2400" dirty="0" err="1">
                <a:latin typeface="Times New Roman"/>
                <a:cs typeface="Times New Roman"/>
              </a:rPr>
              <a:t>giới</a:t>
            </a:r>
            <a:r>
              <a:rPr lang="en-US" sz="2400" dirty="0">
                <a:latin typeface="Times New Roman"/>
                <a:cs typeface="Times New Roman"/>
              </a:rPr>
              <a:t>.</a:t>
            </a:r>
            <a:br>
              <a:rPr lang="en-US" sz="2400" dirty="0">
                <a:latin typeface="Times New Roman"/>
                <a:cs typeface="Times New Roman"/>
              </a:rPr>
            </a:br>
            <a:r>
              <a:rPr lang="en-US" sz="2400" dirty="0">
                <a:latin typeface="Times New Roman"/>
                <a:cs typeface="Times New Roman"/>
              </a:rPr>
              <a:t>b) Khi </a:t>
            </a:r>
            <a:r>
              <a:rPr lang="en-US" sz="2400" dirty="0" err="1">
                <a:latin typeface="Times New Roman"/>
                <a:cs typeface="Times New Roman"/>
              </a:rPr>
              <a:t>áp</a:t>
            </a:r>
            <a:r>
              <a:rPr lang="en-US" sz="2400" dirty="0">
                <a:latin typeface="Times New Roman"/>
                <a:cs typeface="Times New Roman"/>
              </a:rPr>
              <a:t> </a:t>
            </a:r>
            <a:r>
              <a:rPr lang="en-US" sz="2400" dirty="0" err="1">
                <a:latin typeface="Times New Roman"/>
                <a:cs typeface="Times New Roman"/>
              </a:rPr>
              <a:t>dụng</a:t>
            </a:r>
            <a:r>
              <a:rPr lang="en-US" sz="2400" dirty="0">
                <a:latin typeface="Times New Roman"/>
                <a:cs typeface="Times New Roman"/>
              </a:rPr>
              <a:t> </a:t>
            </a:r>
            <a:r>
              <a:rPr lang="en-US" sz="2400" dirty="0" err="1">
                <a:latin typeface="Times New Roman"/>
                <a:cs typeface="Times New Roman"/>
              </a:rPr>
              <a:t>phép</a:t>
            </a:r>
            <a:r>
              <a:rPr lang="en-US" sz="2400" dirty="0">
                <a:latin typeface="Times New Roman"/>
                <a:cs typeface="Times New Roman"/>
              </a:rPr>
              <a:t> </a:t>
            </a:r>
            <a:r>
              <a:rPr lang="en-US" sz="2400" dirty="0" err="1">
                <a:latin typeface="Times New Roman"/>
                <a:cs typeface="Times New Roman"/>
              </a:rPr>
              <a:t>xoay</a:t>
            </a:r>
            <a:r>
              <a:rPr lang="en-US" sz="2400" dirty="0">
                <a:latin typeface="Times New Roman"/>
                <a:cs typeface="Times New Roman"/>
              </a:rPr>
              <a:t> </a:t>
            </a:r>
            <a:r>
              <a:rPr lang="en-US" sz="2400" dirty="0" err="1">
                <a:latin typeface="Times New Roman"/>
                <a:cs typeface="Times New Roman"/>
              </a:rPr>
              <a:t>vào</a:t>
            </a:r>
            <a:r>
              <a:rPr lang="en-US" sz="2400" dirty="0">
                <a:latin typeface="Times New Roman"/>
                <a:cs typeface="Times New Roman"/>
              </a:rPr>
              <a:t>, vector </a:t>
            </a:r>
            <a:r>
              <a:rPr lang="en-US" sz="2400" dirty="0" err="1">
                <a:latin typeface="Times New Roman"/>
                <a:cs typeface="Times New Roman"/>
              </a:rPr>
              <a:t>quan</a:t>
            </a:r>
            <a:r>
              <a:rPr lang="en-US" sz="2400" dirty="0">
                <a:latin typeface="Times New Roman"/>
                <a:cs typeface="Times New Roman"/>
              </a:rPr>
              <a:t> </a:t>
            </a:r>
            <a:r>
              <a:rPr lang="en-US" sz="2400" dirty="0" err="1">
                <a:latin typeface="Times New Roman"/>
                <a:cs typeface="Times New Roman"/>
              </a:rPr>
              <a:t>sát</a:t>
            </a:r>
            <a:r>
              <a:rPr lang="en-US" sz="2400" dirty="0">
                <a:latin typeface="Times New Roman"/>
                <a:cs typeface="Times New Roman"/>
              </a:rPr>
              <a:t> 𝑘⃗</a:t>
            </a:r>
            <a:r>
              <a:rPr lang="en-US" sz="2400" baseline="-25000" dirty="0">
                <a:latin typeface="Times New Roman"/>
                <a:cs typeface="Times New Roman"/>
              </a:rPr>
              <a:t>𝑖𝑡</a:t>
            </a:r>
            <a:r>
              <a:rPr lang="en-US" sz="2400" dirty="0">
                <a:latin typeface="Times New Roman"/>
                <a:cs typeface="Times New Roman"/>
              </a:rPr>
              <a:t>𝐶 </a:t>
            </a:r>
            <a:r>
              <a:rPr lang="en-US" sz="2400" dirty="0" err="1">
                <a:latin typeface="Times New Roman"/>
                <a:cs typeface="Times New Roman"/>
              </a:rPr>
              <a:t>trở</a:t>
            </a:r>
            <a:r>
              <a:rPr lang="en-US" sz="2400" dirty="0">
                <a:latin typeface="Times New Roman"/>
                <a:cs typeface="Times New Roman"/>
              </a:rPr>
              <a:t> </a:t>
            </a:r>
            <a:r>
              <a:rPr lang="en-US" sz="2400" dirty="0" err="1">
                <a:latin typeface="Times New Roman"/>
                <a:cs typeface="Times New Roman"/>
              </a:rPr>
              <a:t>thành</a:t>
            </a:r>
            <a:r>
              <a:rPr lang="en-US" sz="2400" dirty="0">
                <a:latin typeface="Times New Roman"/>
                <a:cs typeface="Times New Roman"/>
              </a:rPr>
              <a:t> 𝑘⃗</a:t>
            </a:r>
            <a:r>
              <a:rPr lang="en-US" sz="2400" baseline="-25000" dirty="0">
                <a:latin typeface="Times New Roman"/>
                <a:cs typeface="Times New Roman"/>
              </a:rPr>
              <a:t>𝑖𝑡</a:t>
            </a:r>
            <a:r>
              <a:rPr lang="en-US" sz="2400" dirty="0">
                <a:latin typeface="Times New Roman"/>
                <a:cs typeface="Times New Roman"/>
              </a:rPr>
              <a:t> </a:t>
            </a:r>
            <a:r>
              <a:rPr lang="en-US" sz="2400" dirty="0" err="1">
                <a:latin typeface="Times New Roman"/>
                <a:cs typeface="Times New Roman"/>
              </a:rPr>
              <a:t>và</a:t>
            </a:r>
            <a:r>
              <a:rPr lang="en-US" sz="2400" dirty="0">
                <a:latin typeface="Times New Roman"/>
                <a:cs typeface="Times New Roman"/>
              </a:rPr>
              <a:t> </a:t>
            </a:r>
            <a:r>
              <a:rPr lang="en-US" sz="2400" dirty="0" err="1">
                <a:latin typeface="Times New Roman"/>
                <a:cs typeface="Times New Roman"/>
              </a:rPr>
              <a:t>có</a:t>
            </a:r>
            <a:r>
              <a:rPr lang="en-US" sz="2400" dirty="0">
                <a:latin typeface="Times New Roman"/>
                <a:cs typeface="Times New Roman"/>
              </a:rPr>
              <a:t> </a:t>
            </a:r>
            <a:r>
              <a:rPr lang="en-US" sz="2400" dirty="0" err="1">
                <a:latin typeface="Times New Roman"/>
                <a:cs typeface="Times New Roman"/>
              </a:rPr>
              <a:t>hướng</a:t>
            </a:r>
            <a:r>
              <a:rPr lang="en-US" sz="2400" dirty="0">
                <a:latin typeface="Times New Roman"/>
                <a:cs typeface="Times New Roman"/>
              </a:rPr>
              <a:t> </a:t>
            </a:r>
            <a:r>
              <a:rPr lang="en-US" sz="2400" dirty="0" err="1">
                <a:latin typeface="Times New Roman"/>
                <a:cs typeface="Times New Roman"/>
              </a:rPr>
              <a:t>từ</a:t>
            </a:r>
            <a:r>
              <a:rPr lang="vi-VN" sz="2400" dirty="0">
                <a:latin typeface="Times New Roman"/>
                <a:cs typeface="Times New Roman"/>
              </a:rPr>
              <a:t> </a:t>
            </a:r>
            <a:r>
              <a:rPr lang="en-US" sz="2400" dirty="0" err="1">
                <a:latin typeface="Times New Roman"/>
                <a:cs typeface="Times New Roman"/>
              </a:rPr>
              <a:t>tâm</a:t>
            </a:r>
            <a:r>
              <a:rPr lang="en-US" sz="2400" dirty="0">
                <a:latin typeface="Times New Roman"/>
                <a:cs typeface="Times New Roman"/>
              </a:rPr>
              <a:t> camera qua </a:t>
            </a:r>
            <a:r>
              <a:rPr lang="en-US" sz="2400" dirty="0" err="1">
                <a:latin typeface="Times New Roman"/>
                <a:cs typeface="Times New Roman"/>
              </a:rPr>
              <a:t>vị</a:t>
            </a:r>
            <a:r>
              <a:rPr lang="en-US" sz="2400" dirty="0">
                <a:latin typeface="Times New Roman"/>
                <a:cs typeface="Times New Roman"/>
              </a:rPr>
              <a:t> </a:t>
            </a:r>
            <a:r>
              <a:rPr lang="en-US" sz="2400" dirty="0" err="1">
                <a:latin typeface="Times New Roman"/>
                <a:cs typeface="Times New Roman"/>
              </a:rPr>
              <a:t>trí</a:t>
            </a:r>
            <a:r>
              <a:rPr lang="en-US" sz="2400" dirty="0">
                <a:latin typeface="Times New Roman"/>
                <a:cs typeface="Times New Roman"/>
              </a:rPr>
              <a:t> 3D </a:t>
            </a:r>
            <a:r>
              <a:rPr lang="en-US" sz="2400" dirty="0" err="1">
                <a:latin typeface="Times New Roman"/>
                <a:cs typeface="Times New Roman"/>
              </a:rPr>
              <a:t>của</a:t>
            </a:r>
            <a:r>
              <a:rPr lang="en-US" sz="2400" dirty="0">
                <a:latin typeface="Times New Roman"/>
                <a:cs typeface="Times New Roman"/>
              </a:rPr>
              <a:t> </a:t>
            </a:r>
            <a:r>
              <a:rPr lang="en-US" sz="2400" dirty="0" err="1">
                <a:latin typeface="Times New Roman"/>
                <a:cs typeface="Times New Roman"/>
              </a:rPr>
              <a:t>đặc</a:t>
            </a:r>
            <a:r>
              <a:rPr lang="en-US" sz="2400" dirty="0">
                <a:latin typeface="Times New Roman"/>
                <a:cs typeface="Times New Roman"/>
              </a:rPr>
              <a:t> </a:t>
            </a:r>
            <a:r>
              <a:rPr lang="en-US" sz="2400" dirty="0" err="1">
                <a:latin typeface="Times New Roman"/>
                <a:cs typeface="Times New Roman"/>
              </a:rPr>
              <a:t>trưng</a:t>
            </a:r>
            <a:r>
              <a:rPr lang="en-US" sz="2400" dirty="0">
                <a:latin typeface="Times New Roman"/>
                <a:cs typeface="Times New Roman"/>
              </a:rPr>
              <a:t> </a:t>
            </a:r>
            <a:r>
              <a:rPr lang="en-US" sz="2400" dirty="0" err="1">
                <a:latin typeface="Times New Roman"/>
                <a:cs typeface="Times New Roman"/>
              </a:rPr>
              <a:t>thứ</a:t>
            </a:r>
            <a:r>
              <a:rPr lang="en-US" sz="2400" dirty="0">
                <a:latin typeface="Times New Roman"/>
                <a:cs typeface="Times New Roman"/>
              </a:rPr>
              <a:t> </a:t>
            </a:r>
            <a:r>
              <a:rPr lang="en-US" sz="2400" dirty="0" err="1">
                <a:latin typeface="Times New Roman"/>
                <a:cs typeface="Times New Roman"/>
              </a:rPr>
              <a:t>i</a:t>
            </a:r>
            <a:r>
              <a:rPr lang="en-US" sz="2400" dirty="0">
                <a:latin typeface="Times New Roman"/>
                <a:cs typeface="Times New Roman"/>
              </a:rPr>
              <a:t> </a:t>
            </a:r>
            <a:r>
              <a:rPr lang="en-US" sz="2400" dirty="0" err="1">
                <a:latin typeface="Times New Roman"/>
                <a:cs typeface="Times New Roman"/>
              </a:rPr>
              <a:t>trong</a:t>
            </a:r>
            <a:r>
              <a:rPr lang="en-US" sz="2400" dirty="0">
                <a:latin typeface="Times New Roman"/>
                <a:cs typeface="Times New Roman"/>
              </a:rPr>
              <a:t> </a:t>
            </a:r>
            <a:r>
              <a:rPr lang="en-US" sz="2400" dirty="0" err="1">
                <a:latin typeface="Times New Roman"/>
                <a:cs typeface="Times New Roman"/>
              </a:rPr>
              <a:t>hệ</a:t>
            </a:r>
            <a:r>
              <a:rPr lang="en-US" sz="2400" dirty="0">
                <a:latin typeface="Times New Roman"/>
                <a:cs typeface="Times New Roman"/>
              </a:rPr>
              <a:t> </a:t>
            </a:r>
            <a:r>
              <a:rPr lang="en-US" sz="2400" dirty="0" err="1">
                <a:latin typeface="Times New Roman"/>
                <a:cs typeface="Times New Roman"/>
              </a:rPr>
              <a:t>tọa</a:t>
            </a:r>
            <a:r>
              <a:rPr lang="en-US" sz="2400" dirty="0">
                <a:latin typeface="Times New Roman"/>
                <a:cs typeface="Times New Roman"/>
              </a:rPr>
              <a:t> </a:t>
            </a:r>
            <a:r>
              <a:rPr lang="en-US" sz="2400" dirty="0" err="1">
                <a:latin typeface="Times New Roman"/>
                <a:cs typeface="Times New Roman"/>
              </a:rPr>
              <a:t>độ</a:t>
            </a:r>
            <a:r>
              <a:rPr lang="en-US" sz="2400" dirty="0">
                <a:latin typeface="Times New Roman"/>
                <a:cs typeface="Times New Roman"/>
              </a:rPr>
              <a:t> </a:t>
            </a:r>
            <a:r>
              <a:rPr lang="en-US" sz="2400" dirty="0" err="1">
                <a:latin typeface="Times New Roman"/>
                <a:cs typeface="Times New Roman"/>
              </a:rPr>
              <a:t>thế</a:t>
            </a:r>
            <a:r>
              <a:rPr lang="en-US" sz="2400" dirty="0">
                <a:latin typeface="Times New Roman"/>
                <a:cs typeface="Times New Roman"/>
              </a:rPr>
              <a:t> </a:t>
            </a:r>
            <a:r>
              <a:rPr lang="en-US" sz="2400" dirty="0" err="1">
                <a:latin typeface="Times New Roman"/>
                <a:cs typeface="Times New Roman"/>
              </a:rPr>
              <a:t>giới</a:t>
            </a:r>
            <a:r>
              <a:rPr lang="en-US" sz="2400" dirty="0">
                <a:latin typeface="Times New Roman"/>
                <a:cs typeface="Times New Roman"/>
              </a:rPr>
              <a:t>.</a:t>
            </a:r>
          </a:p>
          <a:p>
            <a:endParaRPr lang="en-US" sz="2400" dirty="0">
              <a:latin typeface="Times New Roman"/>
              <a:cs typeface="Times New Roman"/>
            </a:endParaRPr>
          </a:p>
        </p:txBody>
      </p:sp>
      <p:pic>
        <p:nvPicPr>
          <p:cNvPr id="3" name="Picture 4" descr="Diagram&#10;&#10;Description automatically generated">
            <a:extLst>
              <a:ext uri="{FF2B5EF4-FFF2-40B4-BE49-F238E27FC236}">
                <a16:creationId xmlns:a16="http://schemas.microsoft.com/office/drawing/2014/main" id="{F4B75077-621D-7B18-A2C8-6640A63FD442}"/>
              </a:ext>
            </a:extLst>
          </p:cNvPr>
          <p:cNvPicPr>
            <a:picLocks noChangeAspect="1"/>
          </p:cNvPicPr>
          <p:nvPr/>
        </p:nvPicPr>
        <p:blipFill>
          <a:blip r:embed="rId2"/>
          <a:stretch>
            <a:fillRect/>
          </a:stretch>
        </p:blipFill>
        <p:spPr>
          <a:xfrm>
            <a:off x="2617694" y="296612"/>
            <a:ext cx="8704727" cy="4326157"/>
          </a:xfrm>
          <a:prstGeom prst="rect">
            <a:avLst/>
          </a:prstGeom>
        </p:spPr>
      </p:pic>
    </p:spTree>
    <p:extLst>
      <p:ext uri="{BB962C8B-B14F-4D97-AF65-F5344CB8AC3E}">
        <p14:creationId xmlns:p14="http://schemas.microsoft.com/office/powerpoint/2010/main" val="2297640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EB74E7-8597-3CE4-843C-AE97DEB02D0D}"/>
              </a:ext>
            </a:extLst>
          </p:cNvPr>
          <p:cNvSpPr>
            <a:spLocks noGrp="1"/>
          </p:cNvSpPr>
          <p:nvPr>
            <p:ph idx="1"/>
          </p:nvPr>
        </p:nvSpPr>
        <p:spPr>
          <a:xfrm>
            <a:off x="130628" y="53963"/>
            <a:ext cx="3749039" cy="707886"/>
          </a:xfrm>
        </p:spPr>
        <p:txBody>
          <a:bodyPr vert="horz" lIns="91440" tIns="45720" rIns="91440" bIns="45720" rtlCol="0" anchor="t">
            <a:normAutofit/>
          </a:bodyPr>
          <a:lstStyle/>
          <a:p>
            <a:pPr marL="457200" lvl="1" indent="0">
              <a:buNone/>
            </a:pPr>
            <a:r>
              <a:rPr lang="en-US" sz="3000" b="1" dirty="0" err="1">
                <a:latin typeface="Times New Roman"/>
                <a:ea typeface="Calibri"/>
                <a:cs typeface="Times New Roman"/>
              </a:rPr>
              <a:t>Bối</a:t>
            </a:r>
            <a:r>
              <a:rPr lang="en-US" sz="3000" b="1" dirty="0">
                <a:latin typeface="Times New Roman"/>
                <a:ea typeface="Calibri"/>
                <a:cs typeface="Times New Roman"/>
              </a:rPr>
              <a:t> </a:t>
            </a:r>
            <a:r>
              <a:rPr lang="en-US" sz="3000" b="1" dirty="0" err="1">
                <a:latin typeface="Times New Roman"/>
                <a:ea typeface="Calibri"/>
                <a:cs typeface="Times New Roman"/>
              </a:rPr>
              <a:t>cảnh</a:t>
            </a:r>
            <a:r>
              <a:rPr lang="en-US" sz="3000" b="1" dirty="0">
                <a:latin typeface="Times New Roman"/>
                <a:ea typeface="Calibri"/>
                <a:cs typeface="Times New Roman"/>
              </a:rPr>
              <a:t> </a:t>
            </a:r>
            <a:r>
              <a:rPr lang="en-US" sz="3000" b="1" dirty="0" err="1">
                <a:latin typeface="Times New Roman"/>
                <a:ea typeface="Calibri"/>
                <a:cs typeface="Times New Roman"/>
              </a:rPr>
              <a:t>hiện</a:t>
            </a:r>
            <a:r>
              <a:rPr lang="en-US" sz="3000" b="1" dirty="0">
                <a:latin typeface="Times New Roman"/>
                <a:ea typeface="Calibri"/>
                <a:cs typeface="Times New Roman"/>
              </a:rPr>
              <a:t> nay</a:t>
            </a:r>
            <a:endParaRPr lang="en-US" sz="3000" b="1" dirty="0">
              <a:latin typeface="Times New Roman"/>
              <a:ea typeface="+mn-lt"/>
              <a:cs typeface="Times New Roman"/>
            </a:endParaRPr>
          </a:p>
        </p:txBody>
      </p:sp>
      <p:sp>
        <p:nvSpPr>
          <p:cNvPr id="2" name="Rectangle: Rounded Corners 1">
            <a:extLst>
              <a:ext uri="{FF2B5EF4-FFF2-40B4-BE49-F238E27FC236}">
                <a16:creationId xmlns:a16="http://schemas.microsoft.com/office/drawing/2014/main" id="{77F72C10-D521-3EFB-1EA6-55B61BDB5ABB}"/>
              </a:ext>
            </a:extLst>
          </p:cNvPr>
          <p:cNvSpPr/>
          <p:nvPr/>
        </p:nvSpPr>
        <p:spPr>
          <a:xfrm>
            <a:off x="378823" y="3081176"/>
            <a:ext cx="1293413" cy="1042147"/>
          </a:xfrm>
          <a:prstGeom prst="round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vi-VN" sz="2400" b="1" dirty="0">
                <a:solidFill>
                  <a:schemeClr val="tx1"/>
                </a:solidFill>
                <a:latin typeface="Times New Roman"/>
                <a:cs typeface="Times New Roman"/>
              </a:rPr>
              <a:t>Lí do ra đời</a:t>
            </a:r>
            <a:endParaRPr lang="en-US" sz="2400" b="1" dirty="0" err="1">
              <a:solidFill>
                <a:schemeClr val="tx1"/>
              </a:solidFill>
              <a:latin typeface="Times New Roman"/>
              <a:cs typeface="Times New Roman"/>
            </a:endParaRPr>
          </a:p>
        </p:txBody>
      </p:sp>
      <p:sp>
        <p:nvSpPr>
          <p:cNvPr id="4" name="Rectangle: Rounded Corners 3">
            <a:extLst>
              <a:ext uri="{FF2B5EF4-FFF2-40B4-BE49-F238E27FC236}">
                <a16:creationId xmlns:a16="http://schemas.microsoft.com/office/drawing/2014/main" id="{4DBE4DB5-6870-7216-75D5-3A67010021BD}"/>
              </a:ext>
            </a:extLst>
          </p:cNvPr>
          <p:cNvSpPr/>
          <p:nvPr/>
        </p:nvSpPr>
        <p:spPr>
          <a:xfrm>
            <a:off x="2670472" y="706185"/>
            <a:ext cx="9390899" cy="1437504"/>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vi-VN" sz="1900" dirty="0">
                <a:solidFill>
                  <a:schemeClr val="tx1"/>
                </a:solidFill>
                <a:latin typeface="Times New Roman"/>
                <a:cs typeface="Times New Roman"/>
              </a:rPr>
              <a:t>An toàn giao thông: Trong lĩnh vực ô tô, xe tự lái và xe hơi tự động, việc phát hiện và tránh né vật cản là một yếu tố quan trọng để đảm bảo an toàn cho người lái và người đi đường. Hệ thống này có thể giúp phát hiện các vật cản như xe khác, người đi bộ, xe đạp, hay chướng ngại vật trên đường và đưa ra các biện pháp tránh né để tránh va chạm. </a:t>
            </a:r>
            <a:endParaRPr lang="en-US" sz="1900" dirty="0">
              <a:solidFill>
                <a:schemeClr val="tx1"/>
              </a:solidFill>
              <a:latin typeface="Times New Roman"/>
              <a:cs typeface="Times New Roman"/>
            </a:endParaRPr>
          </a:p>
        </p:txBody>
      </p:sp>
      <p:sp>
        <p:nvSpPr>
          <p:cNvPr id="5" name="Rectangle: Rounded Corners 4">
            <a:extLst>
              <a:ext uri="{FF2B5EF4-FFF2-40B4-BE49-F238E27FC236}">
                <a16:creationId xmlns:a16="http://schemas.microsoft.com/office/drawing/2014/main" id="{95A9DEEB-6578-5A92-3BEE-9F4D5C3CB150}"/>
              </a:ext>
            </a:extLst>
          </p:cNvPr>
          <p:cNvSpPr/>
          <p:nvPr/>
        </p:nvSpPr>
        <p:spPr>
          <a:xfrm>
            <a:off x="2690264" y="2322315"/>
            <a:ext cx="9371106" cy="1103405"/>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vi-VN" sz="1900" dirty="0">
                <a:solidFill>
                  <a:schemeClr val="tx1"/>
                </a:solidFill>
                <a:latin typeface="Times New Roman"/>
                <a:cs typeface="Times New Roman"/>
              </a:rPr>
              <a:t>Công nghiệp và </a:t>
            </a:r>
            <a:r>
              <a:rPr lang="vi-VN" sz="1900" err="1">
                <a:solidFill>
                  <a:schemeClr val="tx1"/>
                </a:solidFill>
                <a:latin typeface="Times New Roman"/>
                <a:cs typeface="Times New Roman"/>
              </a:rPr>
              <a:t>robot</a:t>
            </a:r>
            <a:r>
              <a:rPr lang="vi-VN" sz="1900">
                <a:solidFill>
                  <a:schemeClr val="tx1"/>
                </a:solidFill>
                <a:latin typeface="Times New Roman"/>
                <a:cs typeface="Times New Roman"/>
              </a:rPr>
              <a:t> hợp tác: H</a:t>
            </a:r>
            <a:r>
              <a:rPr lang="vi-VN" sz="1900" dirty="0">
                <a:solidFill>
                  <a:schemeClr val="tx1"/>
                </a:solidFill>
                <a:latin typeface="Times New Roman"/>
                <a:cs typeface="Times New Roman"/>
              </a:rPr>
              <a:t>ệ thống phát hiện và tránh né vật cản có thể giúp máy móc tránh va chạm với các vật thể không mong muốn, bảo vệ công nhân và ngăn chặn thiệt hại cho thiết bị và môi trường xung quanh. </a:t>
            </a:r>
            <a:endParaRPr lang="en-US" sz="1900" dirty="0" err="1">
              <a:solidFill>
                <a:schemeClr val="tx1"/>
              </a:solidFill>
            </a:endParaRPr>
          </a:p>
        </p:txBody>
      </p:sp>
      <p:cxnSp>
        <p:nvCxnSpPr>
          <p:cNvPr id="6" name="Straight Arrow Connector 5">
            <a:extLst>
              <a:ext uri="{FF2B5EF4-FFF2-40B4-BE49-F238E27FC236}">
                <a16:creationId xmlns:a16="http://schemas.microsoft.com/office/drawing/2014/main" id="{0C30AACC-E9F6-F7FB-6BFA-B0098ABDED9A}"/>
              </a:ext>
            </a:extLst>
          </p:cNvPr>
          <p:cNvCxnSpPr>
            <a:cxnSpLocks/>
          </p:cNvCxnSpPr>
          <p:nvPr/>
        </p:nvCxnSpPr>
        <p:spPr>
          <a:xfrm flipV="1">
            <a:off x="1672236" y="1424937"/>
            <a:ext cx="998236" cy="21773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6F7C492-A65F-4969-648A-2D0E51F00299}"/>
              </a:ext>
            </a:extLst>
          </p:cNvPr>
          <p:cNvCxnSpPr>
            <a:cxnSpLocks/>
          </p:cNvCxnSpPr>
          <p:nvPr/>
        </p:nvCxnSpPr>
        <p:spPr>
          <a:xfrm flipV="1">
            <a:off x="1672236" y="2874018"/>
            <a:ext cx="1018028" cy="7282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22A23668-3874-185F-9BBD-CEF98D4DA67D}"/>
              </a:ext>
            </a:extLst>
          </p:cNvPr>
          <p:cNvSpPr/>
          <p:nvPr/>
        </p:nvSpPr>
        <p:spPr>
          <a:xfrm>
            <a:off x="2670472" y="3552769"/>
            <a:ext cx="9390898" cy="1401775"/>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vi-VN" sz="1900" dirty="0" err="1">
                <a:solidFill>
                  <a:schemeClr val="tx1"/>
                </a:solidFill>
                <a:latin typeface="Times New Roman"/>
                <a:cs typeface="Times New Roman"/>
              </a:rPr>
              <a:t>Robot</a:t>
            </a:r>
            <a:r>
              <a:rPr lang="vi-VN" sz="1900" dirty="0">
                <a:solidFill>
                  <a:schemeClr val="tx1"/>
                </a:solidFill>
                <a:latin typeface="Times New Roman"/>
                <a:cs typeface="Times New Roman"/>
              </a:rPr>
              <a:t> gia đình và dịch vụ: Hệ thống phát hiện và tránh né vật cản có thể được áp dụng cho </a:t>
            </a:r>
            <a:r>
              <a:rPr lang="vi-VN" sz="1900" dirty="0" err="1">
                <a:solidFill>
                  <a:schemeClr val="tx1"/>
                </a:solidFill>
                <a:latin typeface="Times New Roman"/>
                <a:cs typeface="Times New Roman"/>
              </a:rPr>
              <a:t>robot</a:t>
            </a:r>
            <a:r>
              <a:rPr lang="vi-VN" sz="1900" dirty="0">
                <a:solidFill>
                  <a:schemeClr val="tx1"/>
                </a:solidFill>
                <a:latin typeface="Times New Roman"/>
                <a:cs typeface="Times New Roman"/>
              </a:rPr>
              <a:t> hút bụi tự động, </a:t>
            </a:r>
            <a:r>
              <a:rPr lang="vi-VN" sz="1900" dirty="0" err="1">
                <a:solidFill>
                  <a:schemeClr val="tx1"/>
                </a:solidFill>
                <a:latin typeface="Times New Roman"/>
                <a:cs typeface="Times New Roman"/>
              </a:rPr>
              <a:t>robot</a:t>
            </a:r>
            <a:r>
              <a:rPr lang="vi-VN" sz="1900" dirty="0">
                <a:solidFill>
                  <a:schemeClr val="tx1"/>
                </a:solidFill>
                <a:latin typeface="Times New Roman"/>
                <a:cs typeface="Times New Roman"/>
              </a:rPr>
              <a:t> trợ giúp trong việc chăm sóc người cao tuổi hoặc người khuyết tật. Điều này giúp tránh các va chạm không mong muốn và bảo vệ các vật thể nhạy cảm, như đồ vật trong nhà hoặc con người.</a:t>
            </a:r>
            <a:endParaRPr lang="en-US" sz="1900" dirty="0" err="1">
              <a:solidFill>
                <a:schemeClr val="tx1"/>
              </a:solidFill>
            </a:endParaRPr>
          </a:p>
        </p:txBody>
      </p:sp>
      <p:sp>
        <p:nvSpPr>
          <p:cNvPr id="16" name="Rectangle: Rounded Corners 15">
            <a:extLst>
              <a:ext uri="{FF2B5EF4-FFF2-40B4-BE49-F238E27FC236}">
                <a16:creationId xmlns:a16="http://schemas.microsoft.com/office/drawing/2014/main" id="{57CF7937-3A9B-6F05-23B2-C6018AD0B370}"/>
              </a:ext>
            </a:extLst>
          </p:cNvPr>
          <p:cNvSpPr/>
          <p:nvPr/>
        </p:nvSpPr>
        <p:spPr>
          <a:xfrm>
            <a:off x="2690264" y="5129923"/>
            <a:ext cx="9371106" cy="1399070"/>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vi-VN" sz="1900" dirty="0">
                <a:solidFill>
                  <a:schemeClr val="tx1"/>
                </a:solidFill>
                <a:latin typeface="Times New Roman"/>
                <a:cs typeface="Times New Roman"/>
              </a:rPr>
              <a:t>Khám phá không gian và </a:t>
            </a:r>
            <a:r>
              <a:rPr lang="vi-VN" sz="1900" dirty="0" err="1">
                <a:solidFill>
                  <a:schemeClr val="tx1"/>
                </a:solidFill>
                <a:latin typeface="Times New Roman"/>
                <a:cs typeface="Times New Roman"/>
              </a:rPr>
              <a:t>robot</a:t>
            </a:r>
            <a:r>
              <a:rPr lang="vi-VN" sz="1900" dirty="0">
                <a:solidFill>
                  <a:schemeClr val="tx1"/>
                </a:solidFill>
                <a:latin typeface="Times New Roman"/>
                <a:cs typeface="Times New Roman"/>
              </a:rPr>
              <a:t> khám phá: Hệ thống phát hiện và tránh né vật cản có thể giúp các </a:t>
            </a:r>
            <a:r>
              <a:rPr lang="vi-VN" sz="1900" dirty="0" err="1">
                <a:solidFill>
                  <a:schemeClr val="tx1"/>
                </a:solidFill>
                <a:latin typeface="Times New Roman"/>
                <a:cs typeface="Times New Roman"/>
              </a:rPr>
              <a:t>robot</a:t>
            </a:r>
            <a:r>
              <a:rPr lang="vi-VN" sz="1900" dirty="0">
                <a:solidFill>
                  <a:schemeClr val="tx1"/>
                </a:solidFill>
                <a:latin typeface="Times New Roman"/>
                <a:cs typeface="Times New Roman"/>
              </a:rPr>
              <a:t> di chuyển qua môi trường khó khăn như môi trường ngoài trái đất, mặt trăng, hoặc dưới nước. Điều này cho phép </a:t>
            </a:r>
            <a:r>
              <a:rPr lang="vi-VN" sz="1900" dirty="0" err="1">
                <a:solidFill>
                  <a:schemeClr val="tx1"/>
                </a:solidFill>
                <a:latin typeface="Times New Roman"/>
                <a:cs typeface="Times New Roman"/>
              </a:rPr>
              <a:t>robot</a:t>
            </a:r>
            <a:r>
              <a:rPr lang="vi-VN" sz="1900" dirty="0">
                <a:solidFill>
                  <a:schemeClr val="tx1"/>
                </a:solidFill>
                <a:latin typeface="Times New Roman"/>
                <a:cs typeface="Times New Roman"/>
              </a:rPr>
              <a:t> tự động tránh các vật thể, như đá, hố sâu, hoặc vật thể nguy hiểm khác, và đảm bảo việc điều hướng an toàn và hiệu quả. </a:t>
            </a:r>
            <a:endParaRPr lang="en-US" sz="1900" dirty="0" err="1">
              <a:solidFill>
                <a:schemeClr val="tx1"/>
              </a:solidFill>
            </a:endParaRPr>
          </a:p>
        </p:txBody>
      </p:sp>
      <p:cxnSp>
        <p:nvCxnSpPr>
          <p:cNvPr id="17" name="Straight Arrow Connector 16">
            <a:extLst>
              <a:ext uri="{FF2B5EF4-FFF2-40B4-BE49-F238E27FC236}">
                <a16:creationId xmlns:a16="http://schemas.microsoft.com/office/drawing/2014/main" id="{156DB723-92A3-E04F-86EC-2A82D2329E1A}"/>
              </a:ext>
            </a:extLst>
          </p:cNvPr>
          <p:cNvCxnSpPr>
            <a:cxnSpLocks/>
          </p:cNvCxnSpPr>
          <p:nvPr/>
        </p:nvCxnSpPr>
        <p:spPr>
          <a:xfrm>
            <a:off x="1672236" y="3602250"/>
            <a:ext cx="998236" cy="6514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2C630C5-3FDF-E2BF-BAAD-F59157127920}"/>
              </a:ext>
            </a:extLst>
          </p:cNvPr>
          <p:cNvCxnSpPr>
            <a:cxnSpLocks/>
          </p:cNvCxnSpPr>
          <p:nvPr/>
        </p:nvCxnSpPr>
        <p:spPr>
          <a:xfrm>
            <a:off x="1672236" y="3602250"/>
            <a:ext cx="1018028" cy="222720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940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157172"/>
            <a:ext cx="9067305"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rPr>
              <a:t>Sau </a:t>
            </a:r>
            <a:r>
              <a:rPr lang="en-US" sz="2000" dirty="0" err="1">
                <a:latin typeface="Times  New Roman"/>
              </a:rPr>
              <a:t>bước</a:t>
            </a:r>
            <a:r>
              <a:rPr lang="en-US" sz="2000" dirty="0">
                <a:latin typeface="Times  New Roman"/>
              </a:rPr>
              <a:t> </a:t>
            </a:r>
            <a:r>
              <a:rPr lang="en-US" sz="2000" dirty="0" err="1">
                <a:latin typeface="Times  New Roman"/>
              </a:rPr>
              <a:t>đối</a:t>
            </a:r>
            <a:r>
              <a:rPr lang="en-US" sz="2000" dirty="0">
                <a:latin typeface="Times  New Roman"/>
              </a:rPr>
              <a:t> </a:t>
            </a:r>
            <a:r>
              <a:rPr lang="en-US" sz="2000" dirty="0" err="1">
                <a:latin typeface="Times  New Roman"/>
              </a:rPr>
              <a:t>sánh</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a:t>
            </a:r>
            <a:r>
              <a:rPr lang="en-US" sz="2000" dirty="0" err="1">
                <a:latin typeface="Times  New Roman"/>
              </a:rPr>
              <a:t>đã</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tập</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qit</a:t>
            </a:r>
            <a:r>
              <a:rPr lang="en-US" sz="2000" dirty="0">
                <a:latin typeface="Times  New Roman"/>
              </a:rPr>
              <a:t> ở </a:t>
            </a:r>
            <a:r>
              <a:rPr lang="en-US" sz="2000" dirty="0" err="1">
                <a:latin typeface="Times  New Roman"/>
              </a:rPr>
              <a:t>ảnh</a:t>
            </a:r>
            <a:r>
              <a:rPr lang="en-US" sz="2000" dirty="0">
                <a:latin typeface="Times  New Roman"/>
              </a:rPr>
              <a:t> camera </a:t>
            </a:r>
            <a:r>
              <a:rPr lang="en-US" sz="2000" dirty="0" err="1">
                <a:latin typeface="Times  New Roman"/>
              </a:rPr>
              <a:t>chính</a:t>
            </a:r>
            <a:r>
              <a:rPr lang="en-US" sz="2000" dirty="0">
                <a:latin typeface="Times  New Roman"/>
              </a:rPr>
              <a:t> </a:t>
            </a:r>
            <a:r>
              <a:rPr lang="en-US" sz="2000" dirty="0" err="1">
                <a:latin typeface="Times  New Roman"/>
              </a:rPr>
              <a:t>và</a:t>
            </a:r>
            <a:r>
              <a:rPr lang="en-US" sz="2000" dirty="0">
                <a:latin typeface="Times  New Roman"/>
              </a:rPr>
              <a:t> </a:t>
            </a:r>
            <a:r>
              <a:rPr lang="en-US" sz="2000" dirty="0" err="1">
                <a:latin typeface="Times  New Roman"/>
              </a:rPr>
              <a:t>tập</a:t>
            </a:r>
            <a:r>
              <a:rPr lang="en-US" sz="2000" dirty="0">
                <a:latin typeface="Times  New Roman"/>
              </a:rPr>
              <a:t> </a:t>
            </a:r>
            <a:r>
              <a:rPr lang="en-US" sz="2000" dirty="0" err="1">
                <a:latin typeface="Times  New Roman"/>
              </a:rPr>
              <a:t>tương</a:t>
            </a:r>
            <a:r>
              <a:rPr lang="en-US" sz="2000" dirty="0">
                <a:latin typeface="Times  New Roman"/>
              </a:rPr>
              <a:t> </a:t>
            </a:r>
            <a:r>
              <a:rPr lang="en-US" sz="2000" dirty="0" err="1">
                <a:latin typeface="Times  New Roman"/>
              </a:rPr>
              <a:t>ứng</a:t>
            </a:r>
            <a:r>
              <a:rPr lang="en-US" sz="2000" dirty="0">
                <a:latin typeface="Times  New Roman"/>
              </a:rPr>
              <a:t> vit </a:t>
            </a:r>
            <a:r>
              <a:rPr lang="en-US" sz="2000" dirty="0" err="1">
                <a:latin typeface="Times  New Roman"/>
              </a:rPr>
              <a:t>ảnh</a:t>
            </a:r>
            <a:r>
              <a:rPr lang="en-US" sz="2000" dirty="0">
                <a:latin typeface="Times  New Roman"/>
              </a:rPr>
              <a:t> </a:t>
            </a:r>
            <a:r>
              <a:rPr lang="en-US" sz="2000" dirty="0" err="1">
                <a:latin typeface="Times  New Roman"/>
              </a:rPr>
              <a:t>từ</a:t>
            </a:r>
            <a:r>
              <a:rPr lang="en-US" sz="2000" dirty="0">
                <a:latin typeface="Times  New Roman"/>
              </a:rPr>
              <a:t> camera </a:t>
            </a:r>
            <a:r>
              <a:rPr lang="en-US" sz="2000" dirty="0" err="1">
                <a:latin typeface="Times  New Roman"/>
              </a:rPr>
              <a:t>phụ</a:t>
            </a:r>
            <a:r>
              <a:rPr lang="en-US" sz="2000" dirty="0">
                <a:latin typeface="Times  New Roman"/>
              </a:rPr>
              <a:t>. </a:t>
            </a:r>
            <a:r>
              <a:rPr lang="en-US" sz="2000" dirty="0" err="1">
                <a:latin typeface="Times  New Roman"/>
              </a:rPr>
              <a:t>Việc</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toán</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3D </a:t>
            </a:r>
            <a:r>
              <a:rPr lang="en-US" sz="2000" dirty="0" err="1">
                <a:latin typeface="Times  New Roman"/>
              </a:rPr>
              <a:t>được</a:t>
            </a:r>
            <a:r>
              <a:rPr lang="en-US" sz="2000" dirty="0">
                <a:latin typeface="Times  New Roman"/>
              </a:rPr>
              <a:t> </a:t>
            </a:r>
            <a:r>
              <a:rPr lang="en-US" sz="2000" dirty="0" err="1">
                <a:latin typeface="Times  New Roman"/>
              </a:rPr>
              <a:t>thực</a:t>
            </a:r>
            <a:r>
              <a:rPr lang="en-US" sz="2000" dirty="0">
                <a:latin typeface="Times  New Roman"/>
              </a:rPr>
              <a:t> </a:t>
            </a:r>
            <a:r>
              <a:rPr lang="en-US" sz="2000" dirty="0" err="1">
                <a:latin typeface="Times  New Roman"/>
              </a:rPr>
              <a:t>hiện</a:t>
            </a:r>
            <a:r>
              <a:rPr lang="en-US" sz="2000" dirty="0">
                <a:latin typeface="Times  New Roman"/>
              </a:rPr>
              <a:t> </a:t>
            </a:r>
            <a:r>
              <a:rPr lang="en-US" sz="2000" dirty="0" err="1">
                <a:latin typeface="Times  New Roman"/>
              </a:rPr>
              <a:t>theo</a:t>
            </a:r>
            <a:r>
              <a:rPr lang="en-US" sz="2000" dirty="0">
                <a:latin typeface="Times  New Roman"/>
              </a:rPr>
              <a:t> Linear Triangulation Methods, </a:t>
            </a:r>
            <a:r>
              <a:rPr lang="en-US" sz="2000" dirty="0" err="1">
                <a:latin typeface="Times  New Roman"/>
              </a:rPr>
              <a:t>đây</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một</a:t>
            </a:r>
            <a:r>
              <a:rPr lang="en-US" sz="2000" dirty="0">
                <a:latin typeface="Times  New Roman"/>
              </a:rPr>
              <a:t> </a:t>
            </a:r>
            <a:r>
              <a:rPr lang="en-US" sz="2000" dirty="0" err="1">
                <a:latin typeface="Times  New Roman"/>
              </a:rPr>
              <a:t>cách</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đơn</a:t>
            </a:r>
            <a:r>
              <a:rPr lang="en-US" sz="2000" dirty="0">
                <a:latin typeface="Times  New Roman"/>
              </a:rPr>
              <a:t> </a:t>
            </a:r>
            <a:r>
              <a:rPr lang="en-US" sz="2000" dirty="0" err="1">
                <a:latin typeface="Times  New Roman"/>
              </a:rPr>
              <a:t>giản</a:t>
            </a:r>
            <a:r>
              <a:rPr lang="en-US" sz="2000" dirty="0">
                <a:latin typeface="Times  New Roman"/>
              </a:rPr>
              <a:t> </a:t>
            </a:r>
            <a:r>
              <a:rPr lang="en-US" sz="2000" dirty="0" err="1">
                <a:latin typeface="Times  New Roman"/>
              </a:rPr>
              <a:t>được</a:t>
            </a:r>
            <a:r>
              <a:rPr lang="en-US" sz="2000" dirty="0">
                <a:latin typeface="Times  New Roman"/>
              </a:rPr>
              <a:t> Hartley </a:t>
            </a:r>
            <a:r>
              <a:rPr lang="en-US" sz="2000" dirty="0" err="1">
                <a:latin typeface="Times  New Roman"/>
              </a:rPr>
              <a:t>và</a:t>
            </a:r>
            <a:r>
              <a:rPr lang="en-US" sz="2000" dirty="0">
                <a:latin typeface="Times  New Roman"/>
              </a:rPr>
              <a:t> Zisserman </a:t>
            </a:r>
            <a:r>
              <a:rPr lang="en-US" sz="2000" dirty="0" err="1">
                <a:latin typeface="Times  New Roman"/>
              </a:rPr>
              <a:t>đề</a:t>
            </a:r>
            <a:r>
              <a:rPr lang="en-US" sz="2000" dirty="0">
                <a:latin typeface="Times  New Roman"/>
              </a:rPr>
              <a:t> </a:t>
            </a:r>
            <a:r>
              <a:rPr lang="en-US" sz="2000" dirty="0" err="1">
                <a:latin typeface="Times  New Roman"/>
              </a:rPr>
              <a:t>xuất</a:t>
            </a:r>
            <a:r>
              <a:rPr lang="en-US" sz="2000" dirty="0">
                <a:latin typeface="Times  New Roman"/>
              </a:rPr>
              <a:t>.</a:t>
            </a:r>
          </a:p>
          <a:p>
            <a:pPr algn="just"/>
            <a:r>
              <a:rPr lang="en-US" sz="2000" dirty="0">
                <a:latin typeface="Times  New Roman"/>
              </a:rPr>
              <a:t>Trong </a:t>
            </a:r>
            <a:r>
              <a:rPr lang="en-US" sz="2000" dirty="0" err="1">
                <a:latin typeface="Times  New Roman"/>
              </a:rPr>
              <a:t>quá</a:t>
            </a:r>
            <a:r>
              <a:rPr lang="en-US" sz="2000" dirty="0">
                <a:latin typeface="Times  New Roman"/>
              </a:rPr>
              <a:t> </a:t>
            </a:r>
            <a:r>
              <a:rPr lang="en-US" sz="2000" dirty="0" err="1">
                <a:latin typeface="Times  New Roman"/>
              </a:rPr>
              <a:t>trình</a:t>
            </a:r>
            <a:r>
              <a:rPr lang="en-US" sz="2000" dirty="0">
                <a:latin typeface="Times  New Roman"/>
              </a:rPr>
              <a:t> </a:t>
            </a:r>
            <a:r>
              <a:rPr lang="en-US" sz="2000" dirty="0" err="1">
                <a:latin typeface="Times  New Roman"/>
              </a:rPr>
              <a:t>cân</a:t>
            </a:r>
            <a:r>
              <a:rPr lang="en-US" sz="2000" dirty="0">
                <a:latin typeface="Times  New Roman"/>
              </a:rPr>
              <a:t> </a:t>
            </a:r>
            <a:r>
              <a:rPr lang="en-US" sz="2000" dirty="0" err="1">
                <a:latin typeface="Times  New Roman"/>
              </a:rPr>
              <a:t>chỉnh</a:t>
            </a:r>
            <a:r>
              <a:rPr lang="en-US" sz="2000" dirty="0">
                <a:latin typeface="Times  New Roman"/>
              </a:rPr>
              <a:t> camera, ta </a:t>
            </a:r>
            <a:r>
              <a:rPr lang="en-US" sz="2000" dirty="0" err="1">
                <a:latin typeface="Times  New Roman"/>
              </a:rPr>
              <a:t>đã</a:t>
            </a:r>
            <a:r>
              <a:rPr lang="en-US" sz="2000" dirty="0">
                <a:latin typeface="Times  New Roman"/>
              </a:rPr>
              <a:t> </a:t>
            </a:r>
            <a:r>
              <a:rPr lang="en-US" sz="2000" dirty="0" err="1">
                <a:latin typeface="Times  New Roman"/>
              </a:rPr>
              <a:t>biết</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chiếu</a:t>
            </a:r>
            <a:r>
              <a:rPr lang="en-US" sz="2000" dirty="0">
                <a:latin typeface="Times  New Roman"/>
              </a:rPr>
              <a:t> </a:t>
            </a:r>
            <a:r>
              <a:rPr lang="en-US" sz="2000" dirty="0" err="1">
                <a:latin typeface="Times  New Roman"/>
              </a:rPr>
              <a:t>từ</a:t>
            </a:r>
            <a:r>
              <a:rPr lang="en-US" sz="2000" dirty="0">
                <a:latin typeface="Times  New Roman"/>
              </a:rPr>
              <a:t> </a:t>
            </a:r>
            <a:r>
              <a:rPr lang="en-US" sz="2000" dirty="0" err="1">
                <a:latin typeface="Times  New Roman"/>
              </a:rPr>
              <a:t>không</a:t>
            </a:r>
            <a:r>
              <a:rPr lang="en-US" sz="2000" dirty="0">
                <a:latin typeface="Times  New Roman"/>
              </a:rPr>
              <a:t> </a:t>
            </a:r>
            <a:r>
              <a:rPr lang="en-US" sz="2000" dirty="0" err="1">
                <a:latin typeface="Times  New Roman"/>
              </a:rPr>
              <a:t>gian</a:t>
            </a:r>
            <a:r>
              <a:rPr lang="en-US" sz="2000" dirty="0">
                <a:latin typeface="Times  New Roman"/>
              </a:rPr>
              <a:t> 3D </a:t>
            </a:r>
            <a:r>
              <a:rPr lang="en-US" sz="2000" dirty="0" err="1">
                <a:latin typeface="Times  New Roman"/>
              </a:rPr>
              <a:t>theo</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camera </a:t>
            </a:r>
            <a:r>
              <a:rPr lang="en-US" sz="2000" dirty="0" err="1">
                <a:latin typeface="Times  New Roman"/>
              </a:rPr>
              <a:t>chính</a:t>
            </a:r>
            <a:r>
              <a:rPr lang="en-US" sz="2000" dirty="0">
                <a:latin typeface="Times  New Roman"/>
              </a:rPr>
              <a:t> </a:t>
            </a:r>
            <a:r>
              <a:rPr lang="en-US" sz="2000" dirty="0" err="1">
                <a:latin typeface="Times  New Roman"/>
              </a:rPr>
              <a:t>xuống</a:t>
            </a:r>
            <a:r>
              <a:rPr lang="en-US" sz="2000" dirty="0">
                <a:latin typeface="Times  New Roman"/>
              </a:rPr>
              <a:t> </a:t>
            </a:r>
            <a:r>
              <a:rPr lang="en-US" sz="2000" dirty="0" err="1">
                <a:latin typeface="Times  New Roman"/>
              </a:rPr>
              <a:t>ảnh</a:t>
            </a:r>
            <a:r>
              <a:rPr lang="en-US" sz="2000" dirty="0">
                <a:latin typeface="Times  New Roman"/>
              </a:rPr>
              <a:t> ở </a:t>
            </a:r>
            <a:r>
              <a:rPr lang="en-US" sz="2000" dirty="0" err="1">
                <a:latin typeface="Times  New Roman"/>
              </a:rPr>
              <a:t>hai</a:t>
            </a:r>
            <a:r>
              <a:rPr lang="en-US" sz="2000" dirty="0">
                <a:latin typeface="Times  New Roman"/>
              </a:rPr>
              <a:t> camera </a:t>
            </a:r>
            <a:r>
              <a:rPr lang="en-US" sz="2000" dirty="0" err="1">
                <a:latin typeface="Times  New Roman"/>
              </a:rPr>
              <a:t>chính</a:t>
            </a:r>
            <a:r>
              <a:rPr lang="en-US" sz="2000" dirty="0">
                <a:latin typeface="Times  New Roman"/>
              </a:rPr>
              <a:t> </a:t>
            </a:r>
            <a:r>
              <a:rPr lang="en-US" sz="2000" dirty="0" err="1">
                <a:latin typeface="Times  New Roman"/>
              </a:rPr>
              <a:t>và</a:t>
            </a:r>
            <a:r>
              <a:rPr lang="en-US" sz="2000" dirty="0">
                <a:latin typeface="Times  New Roman"/>
              </a:rPr>
              <a:t> </a:t>
            </a:r>
            <a:r>
              <a:rPr lang="en-US" sz="2000" dirty="0" err="1">
                <a:latin typeface="Times  New Roman"/>
              </a:rPr>
              <a:t>phụ</a:t>
            </a:r>
            <a:r>
              <a:rPr lang="en-US" sz="2000" dirty="0">
                <a:latin typeface="Times  New Roman"/>
              </a:rPr>
              <a:t> </a:t>
            </a:r>
            <a:r>
              <a:rPr lang="en-US" sz="2000" dirty="0" err="1">
                <a:latin typeface="Times  New Roman"/>
              </a:rPr>
              <a:t>là</a:t>
            </a:r>
            <a:r>
              <a:rPr lang="en-US" sz="2000" dirty="0">
                <a:latin typeface="Times  New Roman"/>
              </a:rPr>
              <a:t> P </a:t>
            </a:r>
            <a:r>
              <a:rPr lang="en-US" sz="2000" dirty="0" err="1">
                <a:latin typeface="Times  New Roman"/>
              </a:rPr>
              <a:t>và</a:t>
            </a:r>
            <a:r>
              <a:rPr lang="en-US" sz="2000" dirty="0">
                <a:latin typeface="Times  New Roman"/>
              </a:rPr>
              <a:t> P’: </a:t>
            </a:r>
            <a:r>
              <a:rPr lang="en-US" sz="2000" dirty="0" err="1">
                <a:latin typeface="Times  New Roman"/>
              </a:rPr>
              <a:t>q</a:t>
            </a:r>
            <a:r>
              <a:rPr lang="en-US" sz="2000" baseline="-25000" dirty="0" err="1">
                <a:latin typeface="Times  New Roman"/>
              </a:rPr>
              <a:t>it</a:t>
            </a:r>
            <a:r>
              <a:rPr lang="en-US" sz="2000" dirty="0">
                <a:latin typeface="Times  New Roman"/>
              </a:rPr>
              <a:t> = P </a:t>
            </a:r>
            <a:r>
              <a:rPr lang="en-US" sz="2000" dirty="0" err="1">
                <a:latin typeface="Times  New Roman"/>
              </a:rPr>
              <a:t>C</a:t>
            </a:r>
            <a:r>
              <a:rPr lang="en-US" sz="2000" baseline="-25000" dirty="0" err="1">
                <a:latin typeface="Times  New Roman"/>
              </a:rPr>
              <a:t>pit</a:t>
            </a:r>
            <a:r>
              <a:rPr lang="en-US" sz="2000" dirty="0">
                <a:latin typeface="Times  New Roman"/>
              </a:rPr>
              <a:t>, v</a:t>
            </a:r>
            <a:r>
              <a:rPr lang="en-US" sz="2000" baseline="-25000" dirty="0">
                <a:latin typeface="Times  New Roman"/>
              </a:rPr>
              <a:t>it</a:t>
            </a:r>
            <a:r>
              <a:rPr lang="en-US" sz="2000" dirty="0">
                <a:latin typeface="Times  New Roman"/>
              </a:rPr>
              <a:t> = P’ </a:t>
            </a:r>
            <a:r>
              <a:rPr lang="en-US" sz="2000" dirty="0" err="1">
                <a:latin typeface="Times  New Roman"/>
              </a:rPr>
              <a:t>C</a:t>
            </a:r>
            <a:r>
              <a:rPr lang="en-US" sz="2000" baseline="-25000" dirty="0" err="1">
                <a:latin typeface="Times  New Roman"/>
              </a:rPr>
              <a:t>pit</a:t>
            </a:r>
            <a:r>
              <a:rPr lang="en-US" sz="2000" dirty="0">
                <a:latin typeface="Times  New Roman"/>
              </a:rPr>
              <a:t> </a:t>
            </a:r>
            <a:r>
              <a:rPr lang="en-US" sz="2000" dirty="0" err="1">
                <a:latin typeface="Times  New Roman"/>
              </a:rPr>
              <a:t>với</a:t>
            </a:r>
            <a:r>
              <a:rPr lang="en-US" sz="2000" dirty="0">
                <a:latin typeface="Times  New Roman"/>
              </a:rPr>
              <a:t> </a:t>
            </a:r>
            <a:r>
              <a:rPr lang="en-US" sz="2000" dirty="0" err="1">
                <a:latin typeface="Times  New Roman"/>
              </a:rPr>
              <a:t>C</a:t>
            </a:r>
            <a:r>
              <a:rPr lang="en-US" sz="2000" baseline="-25000" dirty="0" err="1">
                <a:latin typeface="Times  New Roman"/>
              </a:rPr>
              <a:t>pit</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tọa</a:t>
            </a:r>
            <a:r>
              <a:rPr lang="en-US" sz="2000" dirty="0">
                <a:latin typeface="Times  New Roman"/>
              </a:rPr>
              <a:t> </a:t>
            </a:r>
            <a:r>
              <a:rPr lang="en-US" sz="2000" dirty="0" err="1">
                <a:latin typeface="Times  New Roman"/>
              </a:rPr>
              <a:t>độ</a:t>
            </a:r>
            <a:r>
              <a:rPr lang="en-US" sz="2000" dirty="0">
                <a:latin typeface="Times  New Roman"/>
              </a:rPr>
              <a:t> 3D </a:t>
            </a:r>
            <a:r>
              <a:rPr lang="en-US" sz="2000" dirty="0" err="1">
                <a:latin typeface="Times  New Roman"/>
              </a:rPr>
              <a:t>theo</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trục</a:t>
            </a:r>
            <a:r>
              <a:rPr lang="en-US" sz="2000" dirty="0">
                <a:latin typeface="Times  New Roman"/>
              </a:rPr>
              <a:t> camera </a:t>
            </a:r>
            <a:r>
              <a:rPr lang="en-US" sz="2000" dirty="0" err="1">
                <a:latin typeface="Times  New Roman"/>
              </a:rPr>
              <a:t>chính</a:t>
            </a:r>
            <a:r>
              <a:rPr lang="en-US" sz="2000" dirty="0">
                <a:latin typeface="Times  New Roman"/>
              </a:rPr>
              <a:t>, </a:t>
            </a:r>
            <a:r>
              <a:rPr lang="en-US" sz="2000" dirty="0" err="1">
                <a:latin typeface="Times  New Roman"/>
              </a:rPr>
              <a:t>q</a:t>
            </a:r>
            <a:r>
              <a:rPr lang="en-US" sz="2000" baseline="-25000" dirty="0" err="1">
                <a:latin typeface="Times  New Roman"/>
              </a:rPr>
              <a:t>it</a:t>
            </a:r>
            <a:r>
              <a:rPr lang="en-US" sz="2000" dirty="0">
                <a:latin typeface="Times  New Roman"/>
              </a:rPr>
              <a:t>, v</a:t>
            </a:r>
            <a:r>
              <a:rPr lang="en-US" sz="2000" baseline="-25000" dirty="0">
                <a:latin typeface="Times  New Roman"/>
              </a:rPr>
              <a:t>it</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hình</a:t>
            </a:r>
            <a:r>
              <a:rPr lang="en-US" sz="2000" dirty="0">
                <a:latin typeface="Times  New Roman"/>
              </a:rPr>
              <a:t> </a:t>
            </a:r>
            <a:r>
              <a:rPr lang="en-US" sz="2000" dirty="0" err="1">
                <a:latin typeface="Times  New Roman"/>
              </a:rPr>
              <a:t>chiếu</a:t>
            </a:r>
            <a:r>
              <a:rPr lang="en-US" sz="2000" dirty="0">
                <a:latin typeface="Times  New Roman"/>
              </a:rPr>
              <a:t> </a:t>
            </a:r>
            <a:r>
              <a:rPr lang="en-US" sz="2000" dirty="0" err="1">
                <a:latin typeface="Times  New Roman"/>
              </a:rPr>
              <a:t>xuống</a:t>
            </a:r>
            <a:r>
              <a:rPr lang="en-US" sz="2000" dirty="0">
                <a:latin typeface="Times  New Roman"/>
              </a:rPr>
              <a:t> </a:t>
            </a:r>
            <a:r>
              <a:rPr lang="en-US" sz="2000" dirty="0" err="1">
                <a:latin typeface="Times  New Roman"/>
              </a:rPr>
              <a:t>mặt</a:t>
            </a:r>
            <a:r>
              <a:rPr lang="en-US" sz="2000" dirty="0">
                <a:latin typeface="Times  New Roman"/>
              </a:rPr>
              <a:t> </a:t>
            </a:r>
            <a:r>
              <a:rPr lang="en-US" sz="2000" dirty="0" err="1">
                <a:latin typeface="Times  New Roman"/>
              </a:rPr>
              <a:t>phẳng</a:t>
            </a:r>
            <a:r>
              <a:rPr lang="en-US" sz="2000" dirty="0">
                <a:latin typeface="Times  New Roman"/>
              </a:rPr>
              <a:t> </a:t>
            </a:r>
            <a:r>
              <a:rPr lang="en-US" sz="2000" dirty="0" err="1">
                <a:latin typeface="Times  New Roman"/>
              </a:rPr>
              <a:t>ảnh</a:t>
            </a:r>
            <a:r>
              <a:rPr lang="en-US" sz="2000" dirty="0">
                <a:latin typeface="Times  New Roman"/>
              </a:rPr>
              <a:t> camera </a:t>
            </a:r>
            <a:r>
              <a:rPr lang="en-US" sz="2000" dirty="0" err="1">
                <a:latin typeface="Times  New Roman"/>
              </a:rPr>
              <a:t>chính</a:t>
            </a:r>
            <a:r>
              <a:rPr lang="en-US" sz="2000" dirty="0">
                <a:latin typeface="Times  New Roman"/>
              </a:rPr>
              <a:t> </a:t>
            </a:r>
            <a:r>
              <a:rPr lang="en-US" sz="2000" dirty="0" err="1">
                <a:latin typeface="Times  New Roman"/>
              </a:rPr>
              <a:t>và</a:t>
            </a:r>
            <a:r>
              <a:rPr lang="en-US" sz="2000" dirty="0">
                <a:latin typeface="Times  New Roman"/>
              </a:rPr>
              <a:t> </a:t>
            </a:r>
            <a:r>
              <a:rPr lang="en-US" sz="2000" dirty="0" err="1">
                <a:latin typeface="Times  New Roman"/>
              </a:rPr>
              <a:t>phụ</a:t>
            </a:r>
            <a:r>
              <a:rPr lang="en-US" sz="2000" dirty="0">
                <a:latin typeface="Times  New Roman"/>
              </a:rPr>
              <a:t> </a:t>
            </a:r>
            <a:r>
              <a:rPr lang="en-US" sz="2000" dirty="0" err="1">
                <a:latin typeface="Times  New Roman"/>
              </a:rPr>
              <a:t>của</a:t>
            </a:r>
            <a:r>
              <a:rPr lang="en-US" sz="2000" dirty="0">
                <a:latin typeface="Times  New Roman"/>
              </a:rPr>
              <a:t> X. </a:t>
            </a:r>
            <a:r>
              <a:rPr lang="en-US" sz="2000" dirty="0" err="1">
                <a:latin typeface="Times  New Roman"/>
              </a:rPr>
              <a:t>Từ</a:t>
            </a:r>
            <a:r>
              <a:rPr lang="en-US" sz="2000" dirty="0">
                <a:latin typeface="Times  New Roman"/>
              </a:rPr>
              <a:t> </a:t>
            </a:r>
            <a:r>
              <a:rPr lang="en-US" sz="2000" dirty="0" err="1">
                <a:latin typeface="Times  New Roman"/>
              </a:rPr>
              <a:t>hai</a:t>
            </a:r>
            <a:r>
              <a:rPr lang="en-US" sz="2000" dirty="0">
                <a:latin typeface="Times  New Roman"/>
              </a:rPr>
              <a:t> </a:t>
            </a:r>
            <a:r>
              <a:rPr lang="en-US" sz="2000" dirty="0" err="1">
                <a:latin typeface="Times  New Roman"/>
              </a:rPr>
              <a:t>phương</a:t>
            </a:r>
            <a:r>
              <a:rPr lang="en-US" sz="2000" dirty="0">
                <a:latin typeface="Times  New Roman"/>
              </a:rPr>
              <a:t> </a:t>
            </a:r>
            <a:r>
              <a:rPr lang="en-US" sz="2000" dirty="0" err="1">
                <a:latin typeface="Times  New Roman"/>
              </a:rPr>
              <a:t>trình</a:t>
            </a:r>
            <a:r>
              <a:rPr lang="en-US" sz="2000" dirty="0">
                <a:latin typeface="Times  New Roman"/>
              </a:rPr>
              <a:t> </a:t>
            </a:r>
            <a:r>
              <a:rPr lang="en-US" sz="2000" dirty="0" err="1">
                <a:latin typeface="Times  New Roman"/>
              </a:rPr>
              <a:t>trên</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thể</a:t>
            </a:r>
            <a:r>
              <a:rPr lang="en-US" sz="2000" dirty="0">
                <a:latin typeface="Times  New Roman"/>
              </a:rPr>
              <a:t> </a:t>
            </a:r>
            <a:r>
              <a:rPr lang="en-US" sz="2000" dirty="0" err="1">
                <a:latin typeface="Times  New Roman"/>
              </a:rPr>
              <a:t>viết</a:t>
            </a:r>
            <a:r>
              <a:rPr lang="en-US" sz="2000" dirty="0">
                <a:latin typeface="Times  New Roman"/>
              </a:rPr>
              <a:t> </a:t>
            </a:r>
            <a:r>
              <a:rPr lang="en-US" sz="2000" dirty="0" err="1">
                <a:latin typeface="Times  New Roman"/>
              </a:rPr>
              <a:t>lại</a:t>
            </a:r>
            <a:r>
              <a:rPr lang="en-US" sz="2000" dirty="0">
                <a:latin typeface="Times  New Roman"/>
              </a:rPr>
              <a:t> </a:t>
            </a:r>
            <a:r>
              <a:rPr lang="en-US" sz="2000" dirty="0" err="1">
                <a:latin typeface="Times  New Roman"/>
              </a:rPr>
              <a:t>thành</a:t>
            </a:r>
            <a:r>
              <a:rPr lang="en-US" sz="2000" dirty="0">
                <a:latin typeface="Times  New Roman"/>
              </a:rPr>
              <a:t> </a:t>
            </a:r>
            <a:r>
              <a:rPr lang="en-US" sz="2000" dirty="0" err="1">
                <a:latin typeface="Times  New Roman"/>
              </a:rPr>
              <a:t>dạng</a:t>
            </a:r>
            <a:r>
              <a:rPr lang="en-US" sz="2000" dirty="0">
                <a:latin typeface="Times  New Roman"/>
              </a:rPr>
              <a:t> </a:t>
            </a:r>
            <a:r>
              <a:rPr lang="en-US" sz="2000" dirty="0" err="1">
                <a:latin typeface="Times  New Roman"/>
              </a:rPr>
              <a:t>tuyến</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theo</a:t>
            </a:r>
            <a:r>
              <a:rPr lang="en-US" sz="2000" dirty="0">
                <a:latin typeface="Times  New Roman"/>
              </a:rPr>
              <a:t> X: AX = 0 </a:t>
            </a:r>
            <a:r>
              <a:rPr lang="en-US" sz="2000" dirty="0" err="1">
                <a:latin typeface="Times  New Roman"/>
              </a:rPr>
              <a:t>và</a:t>
            </a:r>
            <a:r>
              <a:rPr lang="en-US" sz="2000" dirty="0">
                <a:latin typeface="Times  New Roman"/>
              </a:rPr>
              <a:t> </a:t>
            </a:r>
            <a:r>
              <a:rPr lang="en-US" sz="2000" dirty="0" err="1">
                <a:latin typeface="Times  New Roman"/>
              </a:rPr>
              <a:t>giải</a:t>
            </a:r>
            <a:r>
              <a:rPr lang="en-US" sz="2000" dirty="0">
                <a:latin typeface="Times  New Roman"/>
              </a:rPr>
              <a:t> </a:t>
            </a:r>
            <a:r>
              <a:rPr lang="en-US" sz="2000" dirty="0" err="1">
                <a:latin typeface="Times  New Roman"/>
              </a:rPr>
              <a:t>theo</a:t>
            </a:r>
            <a:r>
              <a:rPr lang="en-US" sz="2000" dirty="0">
                <a:latin typeface="Times  New Roman"/>
              </a:rPr>
              <a:t> </a:t>
            </a:r>
            <a:r>
              <a:rPr lang="en-US" sz="2000" dirty="0" err="1">
                <a:latin typeface="Times  New Roman"/>
              </a:rPr>
              <a:t>phương</a:t>
            </a:r>
            <a:r>
              <a:rPr lang="en-US" sz="2000" dirty="0">
                <a:latin typeface="Times  New Roman"/>
              </a:rPr>
              <a:t> </a:t>
            </a:r>
            <a:r>
              <a:rPr lang="en-US" sz="2000" dirty="0" err="1">
                <a:latin typeface="Times  New Roman"/>
              </a:rPr>
              <a:t>pháp</a:t>
            </a:r>
            <a:r>
              <a:rPr lang="en-US" sz="2000" dirty="0">
                <a:latin typeface="Times  New Roman"/>
              </a:rPr>
              <a:t> </a:t>
            </a:r>
            <a:r>
              <a:rPr lang="en-US" sz="2000" dirty="0" err="1">
                <a:latin typeface="Times  New Roman"/>
              </a:rPr>
              <a:t>cực</a:t>
            </a:r>
            <a:r>
              <a:rPr lang="en-US" sz="2000" dirty="0">
                <a:latin typeface="Times  New Roman"/>
              </a:rPr>
              <a:t> </a:t>
            </a:r>
            <a:r>
              <a:rPr lang="en-US" sz="2000" dirty="0" err="1">
                <a:latin typeface="Times  New Roman"/>
              </a:rPr>
              <a:t>tiểu</a:t>
            </a:r>
            <a:r>
              <a:rPr lang="en-US" sz="2000" dirty="0">
                <a:latin typeface="Times  New Roman"/>
              </a:rPr>
              <a:t> </a:t>
            </a:r>
            <a:r>
              <a:rPr lang="en-US" sz="2000" dirty="0" err="1">
                <a:latin typeface="Times  New Roman"/>
              </a:rPr>
              <a:t>bình</a:t>
            </a:r>
            <a:r>
              <a:rPr lang="en-US" sz="2000" dirty="0">
                <a:latin typeface="Times  New Roman"/>
              </a:rPr>
              <a:t> </a:t>
            </a:r>
            <a:r>
              <a:rPr lang="en-US" sz="2000" dirty="0" err="1">
                <a:latin typeface="Times  New Roman"/>
              </a:rPr>
              <a:t>phương</a:t>
            </a:r>
            <a:r>
              <a:rPr lang="en-US" sz="2000" dirty="0">
                <a:latin typeface="Times  New Roman"/>
              </a:rPr>
              <a:t> (least square) SVD </a:t>
            </a:r>
            <a:r>
              <a:rPr lang="en-US" sz="2000" dirty="0" err="1">
                <a:latin typeface="Times  New Roman"/>
              </a:rPr>
              <a:t>để</a:t>
            </a:r>
            <a:r>
              <a:rPr lang="en-US" sz="2000" dirty="0">
                <a:latin typeface="Times  New Roman"/>
              </a:rPr>
              <a:t> </a:t>
            </a:r>
            <a:r>
              <a:rPr lang="en-US" sz="2000" dirty="0" err="1">
                <a:latin typeface="Times  New Roman"/>
              </a:rPr>
              <a:t>tìm</a:t>
            </a:r>
            <a:r>
              <a:rPr lang="en-US" sz="2000" dirty="0">
                <a:latin typeface="Times  New Roman"/>
              </a:rPr>
              <a:t> X</a:t>
            </a:r>
            <a:endParaRPr lang="en-US" dirty="0"/>
          </a:p>
          <a:p>
            <a:pPr algn="just"/>
            <a:endParaRPr lang="en-US" sz="2000" dirty="0">
              <a:latin typeface="Times  New Roman"/>
            </a:endParaRPr>
          </a:p>
        </p:txBody>
      </p:sp>
      <p:pic>
        <p:nvPicPr>
          <p:cNvPr id="4" name="Picture 6">
            <a:extLst>
              <a:ext uri="{FF2B5EF4-FFF2-40B4-BE49-F238E27FC236}">
                <a16:creationId xmlns:a16="http://schemas.microsoft.com/office/drawing/2014/main" id="{87D2A14F-1E38-EC88-7657-BF2818B24D47}"/>
              </a:ext>
            </a:extLst>
          </p:cNvPr>
          <p:cNvPicPr>
            <a:picLocks noChangeAspect="1"/>
          </p:cNvPicPr>
          <p:nvPr/>
        </p:nvPicPr>
        <p:blipFill>
          <a:blip r:embed="rId3"/>
          <a:stretch>
            <a:fillRect/>
          </a:stretch>
        </p:blipFill>
        <p:spPr>
          <a:xfrm>
            <a:off x="2707342" y="3962283"/>
            <a:ext cx="8906435" cy="2048670"/>
          </a:xfrm>
          <a:prstGeom prst="rect">
            <a:avLst/>
          </a:prstGeom>
        </p:spPr>
      </p:pic>
    </p:spTree>
    <p:extLst>
      <p:ext uri="{BB962C8B-B14F-4D97-AF65-F5344CB8AC3E}">
        <p14:creationId xmlns:p14="http://schemas.microsoft.com/office/powerpoint/2010/main" val="3177053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157172"/>
            <a:ext cx="9067305"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ea typeface="+mn-lt"/>
                <a:cs typeface="+mn-lt"/>
              </a:rPr>
              <a:t>Sau </a:t>
            </a:r>
            <a:r>
              <a:rPr lang="en-US" sz="2000" dirty="0" err="1">
                <a:latin typeface="Times  New Roman"/>
                <a:ea typeface="+mn-lt"/>
                <a:cs typeface="+mn-lt"/>
              </a:rPr>
              <a:t>khi</a:t>
            </a:r>
            <a:r>
              <a:rPr lang="en-US" sz="2000" dirty="0">
                <a:latin typeface="Times  New Roman"/>
                <a:ea typeface="+mn-lt"/>
                <a:cs typeface="+mn-lt"/>
              </a:rPr>
              <a:t> </a:t>
            </a:r>
            <a:r>
              <a:rPr lang="en-US" sz="2000" dirty="0" err="1">
                <a:latin typeface="Times  New Roman"/>
                <a:ea typeface="+mn-lt"/>
                <a:cs typeface="+mn-lt"/>
              </a:rPr>
              <a:t>tìm</a:t>
            </a:r>
            <a:r>
              <a:rPr lang="en-US" sz="2000" dirty="0">
                <a:latin typeface="Times  New Roman"/>
                <a:ea typeface="+mn-lt"/>
                <a:cs typeface="+mn-lt"/>
              </a:rPr>
              <a:t> </a:t>
            </a:r>
            <a:r>
              <a:rPr lang="en-US" sz="2000" dirty="0" err="1">
                <a:latin typeface="Times  New Roman"/>
                <a:ea typeface="+mn-lt"/>
                <a:cs typeface="+mn-lt"/>
              </a:rPr>
              <a:t>được</a:t>
            </a:r>
            <a:r>
              <a:rPr lang="en-US" sz="2000" dirty="0">
                <a:latin typeface="Times  New Roman"/>
                <a:ea typeface="+mn-lt"/>
                <a:cs typeface="+mn-lt"/>
              </a:rPr>
              <a:t> </a:t>
            </a:r>
            <a:r>
              <a:rPr lang="en-US" sz="2000" dirty="0" err="1">
                <a:latin typeface="Times  New Roman"/>
                <a:ea typeface="+mn-lt"/>
                <a:cs typeface="+mn-lt"/>
              </a:rPr>
              <a:t>vị</a:t>
            </a:r>
            <a:r>
              <a:rPr lang="en-US" sz="2000" dirty="0">
                <a:latin typeface="Times  New Roman"/>
                <a:ea typeface="+mn-lt"/>
                <a:cs typeface="+mn-lt"/>
              </a:rPr>
              <a:t> </a:t>
            </a:r>
            <a:r>
              <a:rPr lang="en-US" sz="2000" dirty="0" err="1">
                <a:latin typeface="Times  New Roman"/>
                <a:ea typeface="+mn-lt"/>
                <a:cs typeface="+mn-lt"/>
              </a:rPr>
              <a:t>trí</a:t>
            </a:r>
            <a:r>
              <a:rPr lang="en-US" sz="2000" dirty="0">
                <a:latin typeface="Times  New Roman"/>
                <a:ea typeface="+mn-lt"/>
                <a:cs typeface="+mn-lt"/>
              </a:rPr>
              <a:t> 3D </a:t>
            </a:r>
            <a:r>
              <a:rPr lang="en-US" sz="2000" dirty="0" err="1">
                <a:latin typeface="Times  New Roman"/>
                <a:ea typeface="+mn-lt"/>
                <a:cs typeface="+mn-lt"/>
              </a:rPr>
              <a:t>Cpit</a:t>
            </a:r>
            <a:r>
              <a:rPr lang="en-US" sz="2000" dirty="0">
                <a:latin typeface="Times  New Roman"/>
                <a:ea typeface="+mn-lt"/>
                <a:cs typeface="+mn-lt"/>
              </a:rPr>
              <a:t> </a:t>
            </a:r>
            <a:r>
              <a:rPr lang="en-US" sz="2000" dirty="0" err="1">
                <a:latin typeface="Times  New Roman"/>
                <a:ea typeface="+mn-lt"/>
                <a:cs typeface="+mn-lt"/>
              </a:rPr>
              <a:t>của</a:t>
            </a:r>
            <a:r>
              <a:rPr lang="en-US" sz="2000" dirty="0">
                <a:latin typeface="Times  New Roman"/>
                <a:ea typeface="+mn-lt"/>
                <a:cs typeface="+mn-lt"/>
              </a:rPr>
              <a:t> </a:t>
            </a:r>
            <a:r>
              <a:rPr lang="en-US" sz="2000" dirty="0" err="1">
                <a:latin typeface="Times  New Roman"/>
                <a:ea typeface="+mn-lt"/>
                <a:cs typeface="+mn-lt"/>
              </a:rPr>
              <a:t>các</a:t>
            </a:r>
            <a:r>
              <a:rPr lang="en-US" sz="2000" dirty="0">
                <a:latin typeface="Times  New Roman"/>
                <a:ea typeface="+mn-lt"/>
                <a:cs typeface="+mn-lt"/>
              </a:rPr>
              <a:t> </a:t>
            </a:r>
            <a:r>
              <a:rPr lang="en-US" sz="2000" dirty="0" err="1">
                <a:latin typeface="Times  New Roman"/>
                <a:ea typeface="+mn-lt"/>
                <a:cs typeface="+mn-lt"/>
              </a:rPr>
              <a:t>cặp</a:t>
            </a:r>
            <a:r>
              <a:rPr lang="en-US" sz="2000" dirty="0">
                <a:latin typeface="Times  New Roman"/>
                <a:ea typeface="+mn-lt"/>
                <a:cs typeface="+mn-lt"/>
              </a:rPr>
              <a:t> </a:t>
            </a:r>
            <a:r>
              <a:rPr lang="en-US" sz="2000" dirty="0" err="1">
                <a:latin typeface="Times  New Roman"/>
                <a:ea typeface="+mn-lt"/>
                <a:cs typeface="+mn-lt"/>
              </a:rPr>
              <a:t>đặc</a:t>
            </a:r>
            <a:r>
              <a:rPr lang="en-US" sz="2000" dirty="0">
                <a:latin typeface="Times  New Roman"/>
                <a:ea typeface="+mn-lt"/>
                <a:cs typeface="+mn-lt"/>
              </a:rPr>
              <a:t> </a:t>
            </a:r>
            <a:r>
              <a:rPr lang="en-US" sz="2000" dirty="0" err="1">
                <a:latin typeface="Times  New Roman"/>
                <a:ea typeface="+mn-lt"/>
                <a:cs typeface="+mn-lt"/>
              </a:rPr>
              <a:t>trưng</a:t>
            </a:r>
            <a:r>
              <a:rPr lang="en-US" sz="2000" dirty="0">
                <a:latin typeface="Times  New Roman"/>
                <a:ea typeface="+mn-lt"/>
                <a:cs typeface="+mn-lt"/>
              </a:rPr>
              <a:t> </a:t>
            </a:r>
            <a:r>
              <a:rPr lang="en-US" sz="2000" dirty="0" err="1">
                <a:latin typeface="Times  New Roman"/>
                <a:ea typeface="+mn-lt"/>
                <a:cs typeface="+mn-lt"/>
              </a:rPr>
              <a:t>tương</a:t>
            </a:r>
            <a:r>
              <a:rPr lang="en-US" sz="2000" dirty="0">
                <a:latin typeface="Times  New Roman"/>
                <a:ea typeface="+mn-lt"/>
                <a:cs typeface="+mn-lt"/>
              </a:rPr>
              <a:t> </a:t>
            </a:r>
            <a:r>
              <a:rPr lang="en-US" sz="2000" dirty="0" err="1">
                <a:latin typeface="Times  New Roman"/>
                <a:ea typeface="+mn-lt"/>
                <a:cs typeface="+mn-lt"/>
              </a:rPr>
              <a:t>ứng</a:t>
            </a:r>
            <a:r>
              <a:rPr lang="en-US" sz="2000" dirty="0">
                <a:latin typeface="Times  New Roman"/>
                <a:ea typeface="+mn-lt"/>
                <a:cs typeface="+mn-lt"/>
              </a:rPr>
              <a:t> </a:t>
            </a:r>
            <a:r>
              <a:rPr lang="en-US" sz="2000" dirty="0" err="1">
                <a:latin typeface="Times  New Roman"/>
                <a:ea typeface="+mn-lt"/>
                <a:cs typeface="+mn-lt"/>
              </a:rPr>
              <a:t>q</a:t>
            </a:r>
            <a:r>
              <a:rPr lang="en-US" sz="2000" baseline="-25000" dirty="0" err="1">
                <a:latin typeface="Times  New Roman"/>
                <a:ea typeface="+mn-lt"/>
                <a:cs typeface="+mn-lt"/>
              </a:rPr>
              <a:t>it</a:t>
            </a:r>
            <a:r>
              <a:rPr lang="en-US" sz="2000" dirty="0">
                <a:latin typeface="Times  New Roman"/>
                <a:ea typeface="+mn-lt"/>
                <a:cs typeface="+mn-lt"/>
              </a:rPr>
              <a:t>, v</a:t>
            </a:r>
            <a:r>
              <a:rPr lang="en-US" sz="2000" baseline="-25000" dirty="0">
                <a:latin typeface="Times  New Roman"/>
                <a:ea typeface="+mn-lt"/>
                <a:cs typeface="+mn-lt"/>
              </a:rPr>
              <a:t>it</a:t>
            </a:r>
            <a:r>
              <a:rPr lang="en-US" sz="2000" dirty="0">
                <a:latin typeface="Times  New Roman"/>
                <a:ea typeface="+mn-lt"/>
                <a:cs typeface="+mn-lt"/>
              </a:rPr>
              <a:t> </a:t>
            </a:r>
            <a:r>
              <a:rPr lang="en-US" sz="2000" dirty="0" err="1">
                <a:latin typeface="Times  New Roman"/>
                <a:ea typeface="+mn-lt"/>
                <a:cs typeface="+mn-lt"/>
              </a:rPr>
              <a:t>với</a:t>
            </a:r>
            <a:r>
              <a:rPr lang="en-US" sz="2000" dirty="0">
                <a:latin typeface="Times  New Roman"/>
                <a:ea typeface="+mn-lt"/>
                <a:cs typeface="+mn-lt"/>
              </a:rPr>
              <a:t> </a:t>
            </a: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thống</a:t>
            </a:r>
            <a:r>
              <a:rPr lang="en-US" sz="2000" dirty="0">
                <a:latin typeface="Times  New Roman"/>
                <a:ea typeface="+mn-lt"/>
                <a:cs typeface="+mn-lt"/>
              </a:rPr>
              <a:t> camera </a:t>
            </a:r>
            <a:r>
              <a:rPr lang="en-US" sz="2000" dirty="0" err="1">
                <a:latin typeface="Times  New Roman"/>
                <a:ea typeface="+mn-lt"/>
                <a:cs typeface="+mn-lt"/>
              </a:rPr>
              <a:t>đồng</a:t>
            </a:r>
            <a:r>
              <a:rPr lang="en-US" sz="2000" dirty="0">
                <a:latin typeface="Times  New Roman"/>
                <a:ea typeface="+mn-lt"/>
                <a:cs typeface="+mn-lt"/>
              </a:rPr>
              <a:t> </a:t>
            </a:r>
            <a:r>
              <a:rPr lang="en-US" sz="2000" dirty="0" err="1">
                <a:latin typeface="Times  New Roman"/>
                <a:ea typeface="+mn-lt"/>
                <a:cs typeface="+mn-lt"/>
              </a:rPr>
              <a:t>bộ</a:t>
            </a:r>
            <a:r>
              <a:rPr lang="en-US" sz="2000" dirty="0">
                <a:latin typeface="Times  New Roman"/>
                <a:ea typeface="+mn-lt"/>
                <a:cs typeface="+mn-lt"/>
              </a:rPr>
              <a:t> (stereo), ta </a:t>
            </a:r>
            <a:r>
              <a:rPr lang="en-US" sz="2000" dirty="0" err="1">
                <a:latin typeface="Times  New Roman"/>
                <a:ea typeface="+mn-lt"/>
                <a:cs typeface="+mn-lt"/>
              </a:rPr>
              <a:t>sẽ</a:t>
            </a:r>
            <a:r>
              <a:rPr lang="en-US" sz="2000" dirty="0">
                <a:latin typeface="Times  New Roman"/>
                <a:ea typeface="+mn-lt"/>
                <a:cs typeface="+mn-lt"/>
              </a:rPr>
              <a:t> </a:t>
            </a:r>
            <a:r>
              <a:rPr lang="en-US" sz="2000" dirty="0" err="1">
                <a:latin typeface="Times  New Roman"/>
                <a:ea typeface="+mn-lt"/>
                <a:cs typeface="+mn-lt"/>
              </a:rPr>
              <a:t>chuyển</a:t>
            </a:r>
            <a:r>
              <a:rPr lang="en-US" sz="2000" dirty="0">
                <a:latin typeface="Times  New Roman"/>
                <a:ea typeface="+mn-lt"/>
                <a:cs typeface="+mn-lt"/>
              </a:rPr>
              <a:t> sang </a:t>
            </a: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trục</a:t>
            </a:r>
            <a:r>
              <a:rPr lang="en-US" sz="2000" dirty="0">
                <a:latin typeface="Times  New Roman"/>
                <a:ea typeface="+mn-lt"/>
                <a:cs typeface="+mn-lt"/>
              </a:rPr>
              <a:t> </a:t>
            </a:r>
            <a:r>
              <a:rPr lang="en-US" sz="2000" dirty="0" err="1">
                <a:latin typeface="Times  New Roman"/>
                <a:ea typeface="+mn-lt"/>
                <a:cs typeface="+mn-lt"/>
              </a:rPr>
              <a:t>tọa</a:t>
            </a:r>
            <a:r>
              <a:rPr lang="en-US" sz="2000" dirty="0">
                <a:latin typeface="Times  New Roman"/>
                <a:ea typeface="+mn-lt"/>
                <a:cs typeface="+mn-lt"/>
              </a:rPr>
              <a:t> </a:t>
            </a:r>
            <a:r>
              <a:rPr lang="en-US" sz="2000" dirty="0" err="1">
                <a:latin typeface="Times  New Roman"/>
                <a:ea typeface="+mn-lt"/>
                <a:cs typeface="+mn-lt"/>
              </a:rPr>
              <a:t>độ</a:t>
            </a:r>
            <a:r>
              <a:rPr lang="en-US" sz="2000" dirty="0">
                <a:latin typeface="Times  New Roman"/>
                <a:ea typeface="+mn-lt"/>
                <a:cs typeface="+mn-lt"/>
              </a:rPr>
              <a:t> </a:t>
            </a:r>
            <a:r>
              <a:rPr lang="en-US" sz="2000" dirty="0" err="1">
                <a:latin typeface="Times  New Roman"/>
                <a:ea typeface="+mn-lt"/>
                <a:cs typeface="+mn-lt"/>
              </a:rPr>
              <a:t>thế</a:t>
            </a:r>
            <a:r>
              <a:rPr lang="en-US" sz="2000" dirty="0">
                <a:latin typeface="Times  New Roman"/>
                <a:ea typeface="+mn-lt"/>
                <a:cs typeface="+mn-lt"/>
              </a:rPr>
              <a:t> </a:t>
            </a:r>
            <a:r>
              <a:rPr lang="en-US" sz="2000" dirty="0" err="1">
                <a:latin typeface="Times  New Roman"/>
                <a:ea typeface="+mn-lt"/>
                <a:cs typeface="+mn-lt"/>
              </a:rPr>
              <a:t>giới</a:t>
            </a:r>
            <a:r>
              <a:rPr lang="en-US" sz="2000" dirty="0">
                <a:latin typeface="Times  New Roman"/>
                <a:ea typeface="+mn-lt"/>
                <a:cs typeface="+mn-lt"/>
              </a:rPr>
              <a:t> WCS. </a:t>
            </a:r>
            <a:r>
              <a:rPr lang="en-US" sz="2000" dirty="0" err="1">
                <a:latin typeface="Times  New Roman"/>
                <a:ea typeface="+mn-lt"/>
                <a:cs typeface="+mn-lt"/>
              </a:rPr>
              <a:t>Vì</a:t>
            </a:r>
            <a:r>
              <a:rPr lang="en-US" sz="2000" dirty="0">
                <a:latin typeface="Times  New Roman"/>
                <a:ea typeface="+mn-lt"/>
                <a:cs typeface="+mn-lt"/>
              </a:rPr>
              <a:t> </a:t>
            </a:r>
            <a:r>
              <a:rPr lang="en-US" sz="2000" dirty="0" err="1">
                <a:latin typeface="Times  New Roman"/>
                <a:ea typeface="+mn-lt"/>
                <a:cs typeface="+mn-lt"/>
              </a:rPr>
              <a:t>định</a:t>
            </a:r>
            <a:r>
              <a:rPr lang="en-US" sz="2000" dirty="0">
                <a:latin typeface="Times  New Roman"/>
                <a:ea typeface="+mn-lt"/>
                <a:cs typeface="+mn-lt"/>
              </a:rPr>
              <a:t> </a:t>
            </a:r>
            <a:r>
              <a:rPr lang="en-US" sz="2000" dirty="0" err="1">
                <a:latin typeface="Times  New Roman"/>
                <a:ea typeface="+mn-lt"/>
                <a:cs typeface="+mn-lt"/>
              </a:rPr>
              <a:t>nghĩa</a:t>
            </a:r>
            <a:r>
              <a:rPr lang="en-US" sz="2000" dirty="0">
                <a:latin typeface="Times  New Roman"/>
                <a:ea typeface="+mn-lt"/>
                <a:cs typeface="+mn-lt"/>
              </a:rPr>
              <a:t> </a:t>
            </a:r>
            <a:r>
              <a:rPr lang="en-US" sz="2000" dirty="0" err="1">
                <a:latin typeface="Times  New Roman"/>
                <a:ea typeface="+mn-lt"/>
                <a:cs typeface="+mn-lt"/>
              </a:rPr>
              <a:t>vị</a:t>
            </a:r>
            <a:r>
              <a:rPr lang="en-US" sz="2000" dirty="0">
                <a:latin typeface="Times  New Roman"/>
                <a:ea typeface="+mn-lt"/>
                <a:cs typeface="+mn-lt"/>
              </a:rPr>
              <a:t> </a:t>
            </a:r>
            <a:r>
              <a:rPr lang="en-US" sz="2000" dirty="0" err="1">
                <a:latin typeface="Times  New Roman"/>
                <a:ea typeface="+mn-lt"/>
                <a:cs typeface="+mn-lt"/>
              </a:rPr>
              <a:t>trí</a:t>
            </a:r>
            <a:r>
              <a:rPr lang="en-US" sz="2000" dirty="0">
                <a:latin typeface="Times  New Roman"/>
                <a:ea typeface="+mn-lt"/>
                <a:cs typeface="+mn-lt"/>
              </a:rPr>
              <a:t> camera </a:t>
            </a:r>
            <a:r>
              <a:rPr lang="en-US" sz="2000" dirty="0" err="1">
                <a:latin typeface="Times  New Roman"/>
                <a:ea typeface="+mn-lt"/>
                <a:cs typeface="+mn-lt"/>
              </a:rPr>
              <a:t>chính</a:t>
            </a:r>
            <a:r>
              <a:rPr lang="en-US" sz="2000" dirty="0">
                <a:latin typeface="Times  New Roman"/>
                <a:ea typeface="+mn-lt"/>
                <a:cs typeface="+mn-lt"/>
              </a:rPr>
              <a:t> </a:t>
            </a:r>
            <a:r>
              <a:rPr lang="en-US" sz="2000" dirty="0" err="1">
                <a:latin typeface="Times  New Roman"/>
                <a:ea typeface="+mn-lt"/>
                <a:cs typeface="+mn-lt"/>
              </a:rPr>
              <a:t>thời</a:t>
            </a:r>
            <a:r>
              <a:rPr lang="en-US" sz="2000" dirty="0">
                <a:latin typeface="Times  New Roman"/>
                <a:ea typeface="+mn-lt"/>
                <a:cs typeface="+mn-lt"/>
              </a:rPr>
              <a:t> </a:t>
            </a:r>
            <a:r>
              <a:rPr lang="en-US" sz="2000" dirty="0" err="1">
                <a:latin typeface="Times  New Roman"/>
                <a:ea typeface="+mn-lt"/>
                <a:cs typeface="+mn-lt"/>
              </a:rPr>
              <a:t>điểm</a:t>
            </a:r>
            <a:r>
              <a:rPr lang="en-US" sz="2000" dirty="0">
                <a:latin typeface="Times  New Roman"/>
                <a:ea typeface="+mn-lt"/>
                <a:cs typeface="+mn-lt"/>
              </a:rPr>
              <a:t> </a:t>
            </a:r>
            <a:r>
              <a:rPr lang="en-US" sz="2000" dirty="0" err="1">
                <a:latin typeface="Times  New Roman"/>
                <a:ea typeface="+mn-lt"/>
                <a:cs typeface="+mn-lt"/>
              </a:rPr>
              <a:t>thứ</a:t>
            </a:r>
            <a:r>
              <a:rPr lang="en-US" sz="2000" dirty="0">
                <a:latin typeface="Times  New Roman"/>
                <a:ea typeface="+mn-lt"/>
                <a:cs typeface="+mn-lt"/>
              </a:rPr>
              <a:t> t = 0 </a:t>
            </a:r>
            <a:r>
              <a:rPr lang="en-US" sz="2000" dirty="0" err="1">
                <a:latin typeface="Times  New Roman"/>
                <a:ea typeface="+mn-lt"/>
                <a:cs typeface="+mn-lt"/>
              </a:rPr>
              <a:t>cũng</a:t>
            </a:r>
            <a:r>
              <a:rPr lang="en-US" sz="2000" dirty="0">
                <a:latin typeface="Times  New Roman"/>
                <a:ea typeface="+mn-lt"/>
                <a:cs typeface="+mn-lt"/>
              </a:rPr>
              <a:t> </a:t>
            </a:r>
            <a:r>
              <a:rPr lang="en-US" sz="2000" dirty="0" err="1">
                <a:latin typeface="Times  New Roman"/>
                <a:ea typeface="+mn-lt"/>
                <a:cs typeface="+mn-lt"/>
              </a:rPr>
              <a:t>là</a:t>
            </a:r>
            <a:r>
              <a:rPr lang="en-US" sz="2000" dirty="0">
                <a:latin typeface="Times  New Roman"/>
                <a:ea typeface="+mn-lt"/>
                <a:cs typeface="+mn-lt"/>
              </a:rPr>
              <a:t> </a:t>
            </a:r>
            <a:r>
              <a:rPr lang="en-US" sz="2000" dirty="0" err="1">
                <a:latin typeface="Times  New Roman"/>
                <a:ea typeface="+mn-lt"/>
                <a:cs typeface="+mn-lt"/>
              </a:rPr>
              <a:t>vị</a:t>
            </a:r>
            <a:r>
              <a:rPr lang="en-US" sz="2000" dirty="0">
                <a:latin typeface="Times  New Roman"/>
                <a:ea typeface="+mn-lt"/>
                <a:cs typeface="+mn-lt"/>
              </a:rPr>
              <a:t> </a:t>
            </a:r>
            <a:r>
              <a:rPr lang="en-US" sz="2000" dirty="0" err="1">
                <a:latin typeface="Times  New Roman"/>
                <a:ea typeface="+mn-lt"/>
                <a:cs typeface="+mn-lt"/>
              </a:rPr>
              <a:t>trí</a:t>
            </a:r>
            <a:r>
              <a:rPr lang="en-US" sz="2000" dirty="0">
                <a:latin typeface="Times  New Roman"/>
                <a:ea typeface="+mn-lt"/>
                <a:cs typeface="+mn-lt"/>
              </a:rPr>
              <a:t> robot </a:t>
            </a:r>
            <a:r>
              <a:rPr lang="en-US" sz="2000" dirty="0" err="1">
                <a:latin typeface="Times  New Roman"/>
                <a:ea typeface="+mn-lt"/>
                <a:cs typeface="+mn-lt"/>
              </a:rPr>
              <a:t>thời</a:t>
            </a:r>
            <a:r>
              <a:rPr lang="en-US" sz="2000" dirty="0">
                <a:latin typeface="Times  New Roman"/>
                <a:ea typeface="+mn-lt"/>
                <a:cs typeface="+mn-lt"/>
              </a:rPr>
              <a:t> </a:t>
            </a:r>
            <a:r>
              <a:rPr lang="en-US" sz="2000" dirty="0" err="1">
                <a:latin typeface="Times  New Roman"/>
                <a:ea typeface="+mn-lt"/>
                <a:cs typeface="+mn-lt"/>
              </a:rPr>
              <a:t>điểm</a:t>
            </a:r>
            <a:r>
              <a:rPr lang="en-US" sz="2000" dirty="0">
                <a:latin typeface="Times  New Roman"/>
                <a:ea typeface="+mn-lt"/>
                <a:cs typeface="+mn-lt"/>
              </a:rPr>
              <a:t> t = 0 </a:t>
            </a:r>
            <a:r>
              <a:rPr lang="en-US" sz="2000" dirty="0" err="1">
                <a:latin typeface="Times  New Roman"/>
                <a:ea typeface="+mn-lt"/>
                <a:cs typeface="+mn-lt"/>
              </a:rPr>
              <a:t>là</a:t>
            </a:r>
            <a:r>
              <a:rPr lang="en-US" sz="2000" dirty="0">
                <a:latin typeface="Times  New Roman"/>
                <a:ea typeface="+mn-lt"/>
                <a:cs typeface="+mn-lt"/>
              </a:rPr>
              <a:t> r0 = (0, 0, 0). </a:t>
            </a:r>
            <a:r>
              <a:rPr lang="en-US" sz="2000" dirty="0" err="1">
                <a:latin typeface="Times  New Roman"/>
                <a:ea typeface="+mn-lt"/>
                <a:cs typeface="+mn-lt"/>
              </a:rPr>
              <a:t>Nên</a:t>
            </a:r>
            <a:r>
              <a:rPr lang="en-US" sz="2000" dirty="0">
                <a:latin typeface="Times  New Roman"/>
                <a:ea typeface="+mn-lt"/>
                <a:cs typeface="+mn-lt"/>
              </a:rPr>
              <a:t> ta </a:t>
            </a:r>
            <a:r>
              <a:rPr lang="en-US" sz="2000" dirty="0" err="1">
                <a:latin typeface="Times  New Roman"/>
                <a:ea typeface="+mn-lt"/>
                <a:cs typeface="+mn-lt"/>
              </a:rPr>
              <a:t>chỉ</a:t>
            </a:r>
            <a:r>
              <a:rPr lang="en-US" sz="2000" dirty="0">
                <a:latin typeface="Times  New Roman"/>
                <a:ea typeface="+mn-lt"/>
                <a:cs typeface="+mn-lt"/>
              </a:rPr>
              <a:t> </a:t>
            </a:r>
            <a:r>
              <a:rPr lang="en-US" sz="2000" dirty="0" err="1">
                <a:latin typeface="Times  New Roman"/>
                <a:ea typeface="+mn-lt"/>
                <a:cs typeface="+mn-lt"/>
              </a:rPr>
              <a:t>cần</a:t>
            </a:r>
            <a:r>
              <a:rPr lang="en-US" sz="2000" dirty="0">
                <a:latin typeface="Times  New Roman"/>
                <a:ea typeface="+mn-lt"/>
                <a:cs typeface="+mn-lt"/>
              </a:rPr>
              <a:t> </a:t>
            </a:r>
            <a:r>
              <a:rPr lang="en-US" sz="2000" dirty="0" err="1">
                <a:latin typeface="Times  New Roman"/>
                <a:ea typeface="+mn-lt"/>
                <a:cs typeface="+mn-lt"/>
              </a:rPr>
              <a:t>áp</a:t>
            </a:r>
            <a:r>
              <a:rPr lang="en-US" sz="2000" dirty="0">
                <a:latin typeface="Times  New Roman"/>
                <a:ea typeface="+mn-lt"/>
                <a:cs typeface="+mn-lt"/>
              </a:rPr>
              <a:t> </a:t>
            </a:r>
            <a:r>
              <a:rPr lang="en-US" sz="2000" dirty="0" err="1">
                <a:latin typeface="Times  New Roman"/>
                <a:ea typeface="+mn-lt"/>
                <a:cs typeface="+mn-lt"/>
              </a:rPr>
              <a:t>dụng</a:t>
            </a:r>
            <a:r>
              <a:rPr lang="en-US" sz="2000" dirty="0">
                <a:latin typeface="Times  New Roman"/>
                <a:ea typeface="+mn-lt"/>
                <a:cs typeface="+mn-lt"/>
              </a:rPr>
              <a:t> </a:t>
            </a:r>
            <a:r>
              <a:rPr lang="en-US" sz="2000" dirty="0" err="1">
                <a:latin typeface="Times  New Roman"/>
                <a:ea typeface="+mn-lt"/>
                <a:cs typeface="+mn-lt"/>
              </a:rPr>
              <a:t>phép</a:t>
            </a:r>
            <a:r>
              <a:rPr lang="en-US" sz="2000" dirty="0">
                <a:latin typeface="Times  New Roman"/>
                <a:ea typeface="+mn-lt"/>
                <a:cs typeface="+mn-lt"/>
              </a:rPr>
              <a:t> </a:t>
            </a:r>
            <a:r>
              <a:rPr lang="en-US" sz="2000" dirty="0" err="1">
                <a:latin typeface="Times  New Roman"/>
                <a:ea typeface="+mn-lt"/>
                <a:cs typeface="+mn-lt"/>
              </a:rPr>
              <a:t>xoay</a:t>
            </a:r>
            <a:r>
              <a:rPr lang="en-US" sz="2000" dirty="0">
                <a:latin typeface="Times  New Roman"/>
                <a:ea typeface="+mn-lt"/>
                <a:cs typeface="+mn-lt"/>
              </a:rPr>
              <a:t> </a:t>
            </a:r>
            <a:r>
              <a:rPr lang="en-US" sz="2000" dirty="0" err="1">
                <a:latin typeface="Times  New Roman"/>
                <a:ea typeface="+mn-lt"/>
                <a:cs typeface="+mn-lt"/>
              </a:rPr>
              <a:t>có</a:t>
            </a:r>
            <a:r>
              <a:rPr lang="en-US" sz="2000" dirty="0">
                <a:latin typeface="Times  New Roman"/>
                <a:ea typeface="+mn-lt"/>
                <a:cs typeface="+mn-lt"/>
              </a:rPr>
              <a:t> </a:t>
            </a:r>
            <a:r>
              <a:rPr lang="en-US" sz="2000" dirty="0" err="1">
                <a:latin typeface="Times  New Roman"/>
                <a:ea typeface="+mn-lt"/>
                <a:cs typeface="+mn-lt"/>
              </a:rPr>
              <a:t>được</a:t>
            </a:r>
            <a:r>
              <a:rPr lang="en-US" sz="2000" dirty="0">
                <a:latin typeface="Times  New Roman"/>
                <a:ea typeface="+mn-lt"/>
                <a:cs typeface="+mn-lt"/>
              </a:rPr>
              <a:t> </a:t>
            </a:r>
            <a:r>
              <a:rPr lang="en-US" sz="2000" dirty="0" err="1">
                <a:latin typeface="Times  New Roman"/>
                <a:ea typeface="+mn-lt"/>
                <a:cs typeface="+mn-lt"/>
              </a:rPr>
              <a:t>từ</a:t>
            </a:r>
            <a:r>
              <a:rPr lang="en-US" sz="2000" dirty="0">
                <a:latin typeface="Times  New Roman"/>
                <a:ea typeface="+mn-lt"/>
                <a:cs typeface="+mn-lt"/>
              </a:rPr>
              <a:t> IMU </a:t>
            </a:r>
            <a:r>
              <a:rPr lang="en-US" sz="2000" dirty="0" err="1">
                <a:latin typeface="Times  New Roman"/>
                <a:ea typeface="+mn-lt"/>
                <a:cs typeface="+mn-lt"/>
              </a:rPr>
              <a:t>để</a:t>
            </a:r>
            <a:r>
              <a:rPr lang="en-US" sz="2000" dirty="0">
                <a:latin typeface="Times  New Roman"/>
                <a:ea typeface="+mn-lt"/>
                <a:cs typeface="+mn-lt"/>
              </a:rPr>
              <a:t> </a:t>
            </a:r>
            <a:r>
              <a:rPr lang="en-US" sz="2000" dirty="0" err="1">
                <a:latin typeface="Times  New Roman"/>
                <a:ea typeface="+mn-lt"/>
                <a:cs typeface="+mn-lt"/>
              </a:rPr>
              <a:t>chuyển</a:t>
            </a:r>
            <a:r>
              <a:rPr lang="en-US" sz="2000" dirty="0">
                <a:latin typeface="Times  New Roman"/>
                <a:ea typeface="+mn-lt"/>
                <a:cs typeface="+mn-lt"/>
              </a:rPr>
              <a:t> </a:t>
            </a: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tọa</a:t>
            </a:r>
            <a:r>
              <a:rPr lang="en-US" sz="2000" dirty="0">
                <a:latin typeface="Times  New Roman"/>
                <a:ea typeface="+mn-lt"/>
                <a:cs typeface="+mn-lt"/>
              </a:rPr>
              <a:t> </a:t>
            </a:r>
            <a:r>
              <a:rPr lang="en-US" sz="2000" dirty="0" err="1">
                <a:latin typeface="Times  New Roman"/>
                <a:ea typeface="+mn-lt"/>
                <a:cs typeface="+mn-lt"/>
              </a:rPr>
              <a:t>độ</a:t>
            </a:r>
            <a:r>
              <a:rPr lang="en-US" sz="2000" dirty="0">
                <a:latin typeface="Times  New Roman"/>
                <a:ea typeface="+mn-lt"/>
                <a:cs typeface="+mn-lt"/>
              </a:rPr>
              <a:t> </a:t>
            </a:r>
            <a:r>
              <a:rPr lang="en-US" sz="2000" dirty="0" err="1">
                <a:latin typeface="Times  New Roman"/>
                <a:ea typeface="+mn-lt"/>
                <a:cs typeface="+mn-lt"/>
              </a:rPr>
              <a:t>các</a:t>
            </a:r>
            <a:r>
              <a:rPr lang="en-US" sz="2000" dirty="0">
                <a:latin typeface="Times  New Roman"/>
                <a:ea typeface="+mn-lt"/>
                <a:cs typeface="+mn-lt"/>
              </a:rPr>
              <a:t> </a:t>
            </a:r>
            <a:r>
              <a:rPr lang="en-US" sz="2000" dirty="0" err="1">
                <a:latin typeface="Times  New Roman"/>
                <a:ea typeface="+mn-lt"/>
                <a:cs typeface="+mn-lt"/>
              </a:rPr>
              <a:t>điểm</a:t>
            </a:r>
            <a:r>
              <a:rPr lang="en-US" sz="2000" dirty="0">
                <a:latin typeface="Times  New Roman"/>
                <a:ea typeface="+mn-lt"/>
                <a:cs typeface="+mn-lt"/>
              </a:rPr>
              <a:t> </a:t>
            </a:r>
            <a:r>
              <a:rPr lang="en-US" sz="2000" dirty="0" err="1">
                <a:latin typeface="Times  New Roman"/>
                <a:ea typeface="+mn-lt"/>
                <a:cs typeface="+mn-lt"/>
              </a:rPr>
              <a:t>trên</a:t>
            </a:r>
            <a:r>
              <a:rPr lang="en-US" sz="2000" dirty="0">
                <a:latin typeface="Times  New Roman"/>
                <a:ea typeface="+mn-lt"/>
                <a:cs typeface="+mn-lt"/>
              </a:rPr>
              <a:t> </a:t>
            </a:r>
            <a:r>
              <a:rPr lang="en-US" sz="2000" dirty="0" err="1">
                <a:latin typeface="Times  New Roman"/>
                <a:ea typeface="+mn-lt"/>
                <a:cs typeface="+mn-lt"/>
              </a:rPr>
              <a:t>C</a:t>
            </a:r>
            <a:r>
              <a:rPr lang="en-US" sz="2000" baseline="-25000" dirty="0" err="1">
                <a:latin typeface="Times  New Roman"/>
                <a:ea typeface="+mn-lt"/>
                <a:cs typeface="+mn-lt"/>
              </a:rPr>
              <a:t>pit</a:t>
            </a:r>
            <a:r>
              <a:rPr lang="en-US" sz="2000" dirty="0">
                <a:latin typeface="Times  New Roman"/>
                <a:ea typeface="+mn-lt"/>
                <a:cs typeface="+mn-lt"/>
              </a:rPr>
              <a:t> </a:t>
            </a:r>
            <a:r>
              <a:rPr lang="en-US" sz="2000" dirty="0" err="1">
                <a:latin typeface="Times  New Roman"/>
                <a:ea typeface="+mn-lt"/>
                <a:cs typeface="+mn-lt"/>
              </a:rPr>
              <a:t>từ</a:t>
            </a:r>
            <a:r>
              <a:rPr lang="en-US" sz="2000" dirty="0">
                <a:latin typeface="Times  New Roman"/>
                <a:ea typeface="+mn-lt"/>
                <a:cs typeface="+mn-lt"/>
              </a:rPr>
              <a:t> </a:t>
            </a: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trục</a:t>
            </a:r>
            <a:r>
              <a:rPr lang="en-US" sz="2000" dirty="0">
                <a:latin typeface="Times  New Roman"/>
                <a:ea typeface="+mn-lt"/>
                <a:cs typeface="+mn-lt"/>
              </a:rPr>
              <a:t> </a:t>
            </a:r>
            <a:r>
              <a:rPr lang="en-US" sz="2000" dirty="0" err="1">
                <a:latin typeface="Times  New Roman"/>
                <a:ea typeface="+mn-lt"/>
                <a:cs typeface="+mn-lt"/>
              </a:rPr>
              <a:t>tọa</a:t>
            </a:r>
            <a:r>
              <a:rPr lang="en-US" sz="2000" dirty="0">
                <a:latin typeface="Times  New Roman"/>
                <a:ea typeface="+mn-lt"/>
                <a:cs typeface="+mn-lt"/>
              </a:rPr>
              <a:t> </a:t>
            </a:r>
            <a:r>
              <a:rPr lang="en-US" sz="2000" dirty="0" err="1">
                <a:latin typeface="Times  New Roman"/>
                <a:ea typeface="+mn-lt"/>
                <a:cs typeface="+mn-lt"/>
              </a:rPr>
              <a:t>độ</a:t>
            </a:r>
            <a:r>
              <a:rPr lang="en-US" sz="2000" dirty="0">
                <a:latin typeface="Times  New Roman"/>
                <a:ea typeface="+mn-lt"/>
                <a:cs typeface="+mn-lt"/>
              </a:rPr>
              <a:t> camera </a:t>
            </a:r>
            <a:r>
              <a:rPr lang="en-US" sz="2000" dirty="0" err="1">
                <a:latin typeface="Times  New Roman"/>
                <a:ea typeface="+mn-lt"/>
                <a:cs typeface="+mn-lt"/>
              </a:rPr>
              <a:t>chính</a:t>
            </a:r>
            <a:r>
              <a:rPr lang="en-US" sz="2000" dirty="0">
                <a:latin typeface="Times  New Roman"/>
                <a:ea typeface="+mn-lt"/>
                <a:cs typeface="+mn-lt"/>
              </a:rPr>
              <a:t> (C) sang </a:t>
            </a: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trục</a:t>
            </a:r>
            <a:r>
              <a:rPr lang="en-US" sz="2000" dirty="0">
                <a:latin typeface="Times  New Roman"/>
                <a:ea typeface="+mn-lt"/>
                <a:cs typeface="+mn-lt"/>
              </a:rPr>
              <a:t> </a:t>
            </a:r>
            <a:r>
              <a:rPr lang="en-US" sz="2000" dirty="0" err="1">
                <a:latin typeface="Times  New Roman"/>
                <a:ea typeface="+mn-lt"/>
                <a:cs typeface="+mn-lt"/>
              </a:rPr>
              <a:t>tọa</a:t>
            </a:r>
            <a:r>
              <a:rPr lang="en-US" sz="2000" dirty="0">
                <a:latin typeface="Times  New Roman"/>
                <a:ea typeface="+mn-lt"/>
                <a:cs typeface="+mn-lt"/>
              </a:rPr>
              <a:t> </a:t>
            </a:r>
            <a:r>
              <a:rPr lang="en-US" sz="2000" dirty="0" err="1">
                <a:latin typeface="Times  New Roman"/>
                <a:ea typeface="+mn-lt"/>
                <a:cs typeface="+mn-lt"/>
              </a:rPr>
              <a:t>độ</a:t>
            </a:r>
            <a:r>
              <a:rPr lang="en-US" sz="2000" dirty="0">
                <a:latin typeface="Times  New Roman"/>
                <a:ea typeface="+mn-lt"/>
                <a:cs typeface="+mn-lt"/>
              </a:rPr>
              <a:t> </a:t>
            </a:r>
            <a:r>
              <a:rPr lang="en-US" sz="2000" dirty="0" err="1">
                <a:latin typeface="Times  New Roman"/>
                <a:ea typeface="+mn-lt"/>
                <a:cs typeface="+mn-lt"/>
              </a:rPr>
              <a:t>thế</a:t>
            </a:r>
            <a:r>
              <a:rPr lang="en-US" sz="2000" dirty="0">
                <a:latin typeface="Times  New Roman"/>
                <a:ea typeface="+mn-lt"/>
                <a:cs typeface="+mn-lt"/>
              </a:rPr>
              <a:t> </a:t>
            </a:r>
            <a:r>
              <a:rPr lang="en-US" sz="2000" dirty="0" err="1">
                <a:latin typeface="Times  New Roman"/>
                <a:ea typeface="+mn-lt"/>
                <a:cs typeface="+mn-lt"/>
              </a:rPr>
              <a:t>giới</a:t>
            </a:r>
            <a:r>
              <a:rPr lang="en-US" sz="2000" dirty="0">
                <a:latin typeface="Times  New Roman"/>
                <a:ea typeface="+mn-lt"/>
                <a:cs typeface="+mn-lt"/>
              </a:rPr>
              <a:t> WCS</a:t>
            </a:r>
            <a:endParaRPr lang="en-US" dirty="0"/>
          </a:p>
        </p:txBody>
      </p:sp>
      <p:pic>
        <p:nvPicPr>
          <p:cNvPr id="5" name="Picture 5">
            <a:extLst>
              <a:ext uri="{FF2B5EF4-FFF2-40B4-BE49-F238E27FC236}">
                <a16:creationId xmlns:a16="http://schemas.microsoft.com/office/drawing/2014/main" id="{D7A9A809-B7BA-53FB-490D-4B52764776C4}"/>
              </a:ext>
            </a:extLst>
          </p:cNvPr>
          <p:cNvPicPr>
            <a:picLocks noChangeAspect="1"/>
          </p:cNvPicPr>
          <p:nvPr/>
        </p:nvPicPr>
        <p:blipFill>
          <a:blip r:embed="rId3"/>
          <a:stretch>
            <a:fillRect/>
          </a:stretch>
        </p:blipFill>
        <p:spPr>
          <a:xfrm>
            <a:off x="5407959" y="1795872"/>
            <a:ext cx="4132730" cy="576844"/>
          </a:xfrm>
          <a:prstGeom prst="rect">
            <a:avLst/>
          </a:prstGeom>
        </p:spPr>
      </p:pic>
      <p:sp>
        <p:nvSpPr>
          <p:cNvPr id="6" name="TextBox 5">
            <a:extLst>
              <a:ext uri="{FF2B5EF4-FFF2-40B4-BE49-F238E27FC236}">
                <a16:creationId xmlns:a16="http://schemas.microsoft.com/office/drawing/2014/main" id="{42CAFD13-45E3-6E7E-2D00-15A88F98B2A1}"/>
              </a:ext>
            </a:extLst>
          </p:cNvPr>
          <p:cNvSpPr txBox="1"/>
          <p:nvPr/>
        </p:nvSpPr>
        <p:spPr>
          <a:xfrm>
            <a:off x="3045233" y="2443172"/>
            <a:ext cx="9067305"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ea typeface="+mn-lt"/>
                <a:cs typeface="+mn-lt"/>
              </a:rPr>
              <a:t>𝑅</a:t>
            </a:r>
            <a:r>
              <a:rPr lang="en-US" sz="2000" baseline="-25000" dirty="0">
                <a:latin typeface="Times  New Roman"/>
                <a:ea typeface="+mn-lt"/>
                <a:cs typeface="+mn-lt"/>
              </a:rPr>
              <a:t>𝐶</a:t>
            </a:r>
            <a:r>
              <a:rPr lang="en-US" sz="2000" baseline="30000" dirty="0">
                <a:latin typeface="Times  New Roman"/>
                <a:ea typeface="+mn-lt"/>
                <a:cs typeface="+mn-lt"/>
              </a:rPr>
              <a:t>𝐼</a:t>
            </a:r>
            <a:r>
              <a:rPr lang="en-US" sz="2000" dirty="0">
                <a:latin typeface="Times  New Roman"/>
                <a:ea typeface="+mn-lt"/>
                <a:cs typeface="+mn-lt"/>
              </a:rPr>
              <a:t> = 𝐼3 </a:t>
            </a:r>
            <a:r>
              <a:rPr lang="en-US" sz="2000" dirty="0" err="1">
                <a:latin typeface="Times  New Roman"/>
                <a:ea typeface="+mn-lt"/>
                <a:cs typeface="+mn-lt"/>
              </a:rPr>
              <a:t>nên</a:t>
            </a:r>
            <a:r>
              <a:rPr lang="en-US" sz="2000" dirty="0">
                <a:latin typeface="Times  New Roman"/>
                <a:ea typeface="+mn-lt"/>
                <a:cs typeface="+mn-lt"/>
              </a:rPr>
              <a:t> ta </a:t>
            </a:r>
            <a:r>
              <a:rPr lang="en-US" sz="2000" dirty="0" err="1">
                <a:latin typeface="Times  New Roman"/>
                <a:ea typeface="+mn-lt"/>
                <a:cs typeface="+mn-lt"/>
              </a:rPr>
              <a:t>chỉ</a:t>
            </a:r>
            <a:r>
              <a:rPr lang="en-US" sz="2000" dirty="0">
                <a:latin typeface="Times  New Roman"/>
                <a:ea typeface="+mn-lt"/>
                <a:cs typeface="+mn-lt"/>
              </a:rPr>
              <a:t> </a:t>
            </a:r>
            <a:r>
              <a:rPr lang="en-US" sz="2000" dirty="0" err="1">
                <a:latin typeface="Times  New Roman"/>
                <a:ea typeface="+mn-lt"/>
                <a:cs typeface="+mn-lt"/>
              </a:rPr>
              <a:t>cần</a:t>
            </a:r>
            <a:r>
              <a:rPr lang="en-US" sz="2000" dirty="0">
                <a:latin typeface="Times  New Roman"/>
                <a:ea typeface="+mn-lt"/>
                <a:cs typeface="+mn-lt"/>
              </a:rPr>
              <a:t> </a:t>
            </a:r>
            <a:r>
              <a:rPr lang="en-US" sz="2000" dirty="0" err="1">
                <a:latin typeface="Times  New Roman"/>
                <a:ea typeface="+mn-lt"/>
                <a:cs typeface="+mn-lt"/>
              </a:rPr>
              <a:t>áp</a:t>
            </a:r>
            <a:r>
              <a:rPr lang="en-US" sz="2000" dirty="0">
                <a:latin typeface="Times  New Roman"/>
                <a:ea typeface="+mn-lt"/>
                <a:cs typeface="+mn-lt"/>
              </a:rPr>
              <a:t> </a:t>
            </a:r>
            <a:r>
              <a:rPr lang="en-US" sz="2000" dirty="0" err="1">
                <a:latin typeface="Times  New Roman"/>
                <a:ea typeface="+mn-lt"/>
                <a:cs typeface="+mn-lt"/>
              </a:rPr>
              <a:t>dụng</a:t>
            </a:r>
            <a:r>
              <a:rPr lang="en-US" sz="2000" dirty="0">
                <a:latin typeface="Times  New Roman"/>
                <a:ea typeface="+mn-lt"/>
                <a:cs typeface="+mn-lt"/>
              </a:rPr>
              <a:t> </a:t>
            </a:r>
            <a:r>
              <a:rPr lang="en-US" sz="2000" dirty="0" err="1">
                <a:latin typeface="Times  New Roman"/>
                <a:ea typeface="+mn-lt"/>
                <a:cs typeface="+mn-lt"/>
              </a:rPr>
              <a:t>phép</a:t>
            </a:r>
            <a:r>
              <a:rPr lang="en-US" sz="2000" dirty="0">
                <a:latin typeface="Times  New Roman"/>
                <a:ea typeface="+mn-lt"/>
                <a:cs typeface="+mn-lt"/>
              </a:rPr>
              <a:t> </a:t>
            </a:r>
            <a:r>
              <a:rPr lang="en-US" sz="2000" dirty="0" err="1">
                <a:latin typeface="Times  New Roman"/>
                <a:ea typeface="+mn-lt"/>
                <a:cs typeface="+mn-lt"/>
              </a:rPr>
              <a:t>xoay</a:t>
            </a:r>
            <a:r>
              <a:rPr lang="en-US" sz="2000" dirty="0">
                <a:latin typeface="Times  New Roman"/>
                <a:ea typeface="+mn-lt"/>
                <a:cs typeface="+mn-lt"/>
              </a:rPr>
              <a:t> </a:t>
            </a:r>
            <a:r>
              <a:rPr lang="en-US" sz="2000" dirty="0" err="1">
                <a:latin typeface="Times  New Roman"/>
                <a:ea typeface="+mn-lt"/>
                <a:cs typeface="+mn-lt"/>
              </a:rPr>
              <a:t>từ</a:t>
            </a:r>
            <a:r>
              <a:rPr lang="en-US" sz="2000" dirty="0">
                <a:latin typeface="Times  New Roman"/>
                <a:ea typeface="+mn-lt"/>
                <a:cs typeface="+mn-lt"/>
              </a:rPr>
              <a:t> IMU sang </a:t>
            </a:r>
            <a:r>
              <a:rPr lang="en-US" sz="2000" dirty="0" err="1">
                <a:latin typeface="Times  New Roman"/>
                <a:ea typeface="+mn-lt"/>
                <a:cs typeface="+mn-lt"/>
              </a:rPr>
              <a:t>hệ</a:t>
            </a:r>
            <a:r>
              <a:rPr lang="en-US" sz="2000" dirty="0">
                <a:latin typeface="Times  New Roman"/>
                <a:ea typeface="+mn-lt"/>
                <a:cs typeface="+mn-lt"/>
              </a:rPr>
              <a:t> </a:t>
            </a:r>
            <a:r>
              <a:rPr lang="en-US" sz="2000" dirty="0" err="1">
                <a:latin typeface="Times  New Roman"/>
                <a:ea typeface="+mn-lt"/>
                <a:cs typeface="+mn-lt"/>
              </a:rPr>
              <a:t>tọa</a:t>
            </a:r>
            <a:r>
              <a:rPr lang="en-US" sz="2000" dirty="0">
                <a:latin typeface="Times  New Roman"/>
                <a:ea typeface="+mn-lt"/>
                <a:cs typeface="+mn-lt"/>
              </a:rPr>
              <a:t> </a:t>
            </a:r>
            <a:r>
              <a:rPr lang="en-US" sz="2000" dirty="0" err="1">
                <a:latin typeface="Times  New Roman"/>
                <a:ea typeface="+mn-lt"/>
                <a:cs typeface="+mn-lt"/>
              </a:rPr>
              <a:t>độ</a:t>
            </a:r>
            <a:r>
              <a:rPr lang="en-US" sz="2000" dirty="0">
                <a:latin typeface="Times  New Roman"/>
                <a:ea typeface="+mn-lt"/>
                <a:cs typeface="+mn-lt"/>
              </a:rPr>
              <a:t> </a:t>
            </a:r>
            <a:r>
              <a:rPr lang="en-US" sz="2000" dirty="0" err="1">
                <a:latin typeface="Times  New Roman"/>
                <a:ea typeface="+mn-lt"/>
                <a:cs typeface="+mn-lt"/>
              </a:rPr>
              <a:t>thế</a:t>
            </a:r>
            <a:r>
              <a:rPr lang="en-US" sz="2000" dirty="0">
                <a:latin typeface="Times  New Roman"/>
                <a:ea typeface="+mn-lt"/>
                <a:cs typeface="+mn-lt"/>
              </a:rPr>
              <a:t> </a:t>
            </a:r>
            <a:r>
              <a:rPr lang="en-US" sz="2000" dirty="0" err="1">
                <a:latin typeface="Times  New Roman"/>
                <a:ea typeface="+mn-lt"/>
                <a:cs typeface="+mn-lt"/>
              </a:rPr>
              <a:t>giới</a:t>
            </a:r>
            <a:r>
              <a:rPr lang="en-US" sz="2000" dirty="0">
                <a:latin typeface="Times  New Roman"/>
                <a:ea typeface="+mn-lt"/>
                <a:cs typeface="+mn-lt"/>
              </a:rPr>
              <a:t> </a:t>
            </a:r>
            <a:r>
              <a:rPr lang="en-US" sz="2000" dirty="0" err="1">
                <a:latin typeface="Times  New Roman"/>
                <a:ea typeface="+mn-lt"/>
                <a:cs typeface="+mn-lt"/>
              </a:rPr>
              <a:t>có</a:t>
            </a:r>
            <a:r>
              <a:rPr lang="en-US" sz="2000" dirty="0">
                <a:latin typeface="Times  New Roman"/>
                <a:ea typeface="+mn-lt"/>
                <a:cs typeface="+mn-lt"/>
              </a:rPr>
              <a:t> </a:t>
            </a:r>
            <a:r>
              <a:rPr lang="en-US" sz="2000" dirty="0" err="1">
                <a:latin typeface="Times  New Roman"/>
                <a:ea typeface="+mn-lt"/>
                <a:cs typeface="+mn-lt"/>
              </a:rPr>
              <a:t>được</a:t>
            </a:r>
            <a:r>
              <a:rPr lang="en-US" sz="2000" dirty="0">
                <a:latin typeface="Times  New Roman"/>
                <a:ea typeface="+mn-lt"/>
                <a:cs typeface="+mn-lt"/>
              </a:rPr>
              <a:t> ở </a:t>
            </a:r>
            <a:r>
              <a:rPr lang="en-US" sz="2000" dirty="0" err="1">
                <a:latin typeface="Times  New Roman"/>
                <a:ea typeface="+mn-lt"/>
                <a:cs typeface="+mn-lt"/>
              </a:rPr>
              <a:t>mỗi</a:t>
            </a:r>
            <a:r>
              <a:rPr lang="en-US" sz="2000" dirty="0">
                <a:latin typeface="Times  New Roman"/>
                <a:ea typeface="+mn-lt"/>
                <a:cs typeface="+mn-lt"/>
              </a:rPr>
              <a:t> </a:t>
            </a:r>
            <a:r>
              <a:rPr lang="en-US" sz="2000" dirty="0" err="1">
                <a:latin typeface="Times  New Roman"/>
                <a:ea typeface="+mn-lt"/>
                <a:cs typeface="+mn-lt"/>
              </a:rPr>
              <a:t>thời</a:t>
            </a:r>
            <a:r>
              <a:rPr lang="en-US" sz="2000" dirty="0">
                <a:latin typeface="Times  New Roman"/>
                <a:ea typeface="+mn-lt"/>
                <a:cs typeface="+mn-lt"/>
              </a:rPr>
              <a:t> </a:t>
            </a:r>
            <a:r>
              <a:rPr lang="en-US" sz="2000" dirty="0" err="1">
                <a:latin typeface="Times  New Roman"/>
                <a:ea typeface="+mn-lt"/>
                <a:cs typeface="+mn-lt"/>
              </a:rPr>
              <a:t>điểm</a:t>
            </a:r>
            <a:r>
              <a:rPr lang="en-US" sz="2000" dirty="0">
                <a:latin typeface="Times  New Roman"/>
                <a:ea typeface="+mn-lt"/>
                <a:cs typeface="+mn-lt"/>
              </a:rPr>
              <a:t>. Các </a:t>
            </a:r>
            <a:r>
              <a:rPr lang="en-US" sz="2000" dirty="0" err="1">
                <a:latin typeface="Times  New Roman"/>
                <a:ea typeface="+mn-lt"/>
                <a:cs typeface="+mn-lt"/>
              </a:rPr>
              <a:t>vị</a:t>
            </a:r>
            <a:r>
              <a:rPr lang="en-US" sz="2000" dirty="0">
                <a:latin typeface="Times  New Roman"/>
                <a:ea typeface="+mn-lt"/>
                <a:cs typeface="+mn-lt"/>
              </a:rPr>
              <a:t> </a:t>
            </a:r>
            <a:r>
              <a:rPr lang="en-US" sz="2000" dirty="0" err="1">
                <a:latin typeface="Times  New Roman"/>
                <a:ea typeface="+mn-lt"/>
                <a:cs typeface="+mn-lt"/>
              </a:rPr>
              <a:t>trí</a:t>
            </a:r>
            <a:r>
              <a:rPr lang="en-US" sz="2000" dirty="0">
                <a:latin typeface="Times  New Roman"/>
                <a:ea typeface="+mn-lt"/>
                <a:cs typeface="+mn-lt"/>
              </a:rPr>
              <a:t> </a:t>
            </a:r>
            <a:r>
              <a:rPr lang="en-US" sz="2000" dirty="0" err="1">
                <a:latin typeface="Times  New Roman"/>
                <a:ea typeface="+mn-lt"/>
                <a:cs typeface="+mn-lt"/>
              </a:rPr>
              <a:t>này</a:t>
            </a:r>
            <a:r>
              <a:rPr lang="en-US" sz="2000" dirty="0">
                <a:latin typeface="Times  New Roman"/>
                <a:ea typeface="+mn-lt"/>
                <a:cs typeface="+mn-lt"/>
              </a:rPr>
              <a:t> </a:t>
            </a:r>
            <a:r>
              <a:rPr lang="en-US" sz="2000" dirty="0" err="1">
                <a:latin typeface="Times  New Roman"/>
                <a:ea typeface="+mn-lt"/>
                <a:cs typeface="+mn-lt"/>
              </a:rPr>
              <a:t>sẽ</a:t>
            </a:r>
            <a:r>
              <a:rPr lang="en-US" sz="2000" dirty="0">
                <a:latin typeface="Times  New Roman"/>
                <a:ea typeface="+mn-lt"/>
                <a:cs typeface="+mn-lt"/>
              </a:rPr>
              <a:t> </a:t>
            </a:r>
            <a:r>
              <a:rPr lang="en-US" sz="2000" dirty="0" err="1">
                <a:latin typeface="Times  New Roman"/>
                <a:ea typeface="+mn-lt"/>
                <a:cs typeface="+mn-lt"/>
              </a:rPr>
              <a:t>được</a:t>
            </a:r>
            <a:r>
              <a:rPr lang="en-US" sz="2000" dirty="0">
                <a:latin typeface="Times  New Roman"/>
                <a:ea typeface="+mn-lt"/>
                <a:cs typeface="+mn-lt"/>
              </a:rPr>
              <a:t> </a:t>
            </a:r>
            <a:r>
              <a:rPr lang="en-US" sz="2000" dirty="0" err="1">
                <a:latin typeface="Times  New Roman"/>
                <a:ea typeface="+mn-lt"/>
                <a:cs typeface="+mn-lt"/>
              </a:rPr>
              <a:t>thêm</a:t>
            </a:r>
            <a:r>
              <a:rPr lang="en-US" sz="2000" dirty="0">
                <a:latin typeface="Times  New Roman"/>
                <a:ea typeface="+mn-lt"/>
                <a:cs typeface="+mn-lt"/>
              </a:rPr>
              <a:t> </a:t>
            </a:r>
            <a:r>
              <a:rPr lang="en-US" sz="2000" dirty="0" err="1">
                <a:latin typeface="Times  New Roman"/>
                <a:ea typeface="+mn-lt"/>
                <a:cs typeface="+mn-lt"/>
              </a:rPr>
              <a:t>vào</a:t>
            </a:r>
            <a:r>
              <a:rPr lang="en-US" sz="2000" dirty="0">
                <a:latin typeface="Times  New Roman"/>
                <a:ea typeface="+mn-lt"/>
                <a:cs typeface="+mn-lt"/>
              </a:rPr>
              <a:t> </a:t>
            </a:r>
            <a:r>
              <a:rPr lang="en-US" sz="2000" dirty="0" err="1">
                <a:latin typeface="Times  New Roman"/>
                <a:ea typeface="+mn-lt"/>
                <a:cs typeface="+mn-lt"/>
              </a:rPr>
              <a:t>bản</a:t>
            </a:r>
            <a:r>
              <a:rPr lang="en-US" sz="2000" dirty="0">
                <a:latin typeface="Times  New Roman"/>
                <a:ea typeface="+mn-lt"/>
                <a:cs typeface="+mn-lt"/>
              </a:rPr>
              <a:t> </a:t>
            </a:r>
            <a:r>
              <a:rPr lang="en-US" sz="2000" dirty="0" err="1">
                <a:latin typeface="Times  New Roman"/>
                <a:ea typeface="+mn-lt"/>
                <a:cs typeface="+mn-lt"/>
              </a:rPr>
              <a:t>đồ</a:t>
            </a:r>
            <a:r>
              <a:rPr lang="en-US" sz="2000" dirty="0">
                <a:latin typeface="Times  New Roman"/>
                <a:ea typeface="+mn-lt"/>
                <a:cs typeface="+mn-lt"/>
              </a:rPr>
              <a:t> </a:t>
            </a:r>
            <a:r>
              <a:rPr lang="en-US" sz="2000" dirty="0" err="1">
                <a:latin typeface="Times  New Roman"/>
                <a:ea typeface="+mn-lt"/>
                <a:cs typeface="+mn-lt"/>
              </a:rPr>
              <a:t>lân</a:t>
            </a:r>
            <a:r>
              <a:rPr lang="en-US" sz="2000" dirty="0">
                <a:latin typeface="Times  New Roman"/>
                <a:ea typeface="+mn-lt"/>
                <a:cs typeface="+mn-lt"/>
              </a:rPr>
              <a:t> </a:t>
            </a:r>
            <a:r>
              <a:rPr lang="en-US" sz="2000" dirty="0" err="1">
                <a:latin typeface="Times  New Roman"/>
                <a:ea typeface="+mn-lt"/>
                <a:cs typeface="+mn-lt"/>
              </a:rPr>
              <a:t>cận</a:t>
            </a:r>
            <a:r>
              <a:rPr lang="en-US" sz="2000" dirty="0">
                <a:latin typeface="Times  New Roman"/>
                <a:ea typeface="+mn-lt"/>
                <a:cs typeface="+mn-lt"/>
              </a:rPr>
              <a:t> </a:t>
            </a:r>
            <a:r>
              <a:rPr lang="en-US" sz="2000" dirty="0" err="1">
                <a:latin typeface="Times  New Roman"/>
                <a:ea typeface="+mn-lt"/>
                <a:cs typeface="+mn-lt"/>
              </a:rPr>
              <a:t>cùng</a:t>
            </a:r>
            <a:r>
              <a:rPr lang="en-US" sz="2000" dirty="0">
                <a:latin typeface="Times  New Roman"/>
                <a:ea typeface="+mn-lt"/>
                <a:cs typeface="+mn-lt"/>
              </a:rPr>
              <a:t> </a:t>
            </a:r>
            <a:r>
              <a:rPr lang="en-US" sz="2000" dirty="0" err="1">
                <a:latin typeface="Times  New Roman"/>
                <a:ea typeface="+mn-lt"/>
                <a:cs typeface="+mn-lt"/>
              </a:rPr>
              <a:t>với</a:t>
            </a:r>
            <a:r>
              <a:rPr lang="en-US" sz="2000" dirty="0">
                <a:latin typeface="Times  New Roman"/>
                <a:ea typeface="+mn-lt"/>
                <a:cs typeface="+mn-lt"/>
              </a:rPr>
              <a:t> </a:t>
            </a:r>
            <a:r>
              <a:rPr lang="en-US" sz="2000" dirty="0" err="1">
                <a:latin typeface="Times  New Roman"/>
                <a:ea typeface="+mn-lt"/>
                <a:cs typeface="+mn-lt"/>
              </a:rPr>
              <a:t>quan</a:t>
            </a:r>
            <a:r>
              <a:rPr lang="en-US" sz="2000" dirty="0">
                <a:latin typeface="Times  New Roman"/>
                <a:ea typeface="+mn-lt"/>
                <a:cs typeface="+mn-lt"/>
              </a:rPr>
              <a:t> </a:t>
            </a:r>
            <a:r>
              <a:rPr lang="en-US" sz="2000" dirty="0" err="1">
                <a:latin typeface="Times  New Roman"/>
                <a:ea typeface="+mn-lt"/>
                <a:cs typeface="+mn-lt"/>
              </a:rPr>
              <a:t>sát</a:t>
            </a:r>
            <a:r>
              <a:rPr lang="en-US" sz="2000" dirty="0">
                <a:latin typeface="Times  New Roman"/>
                <a:ea typeface="+mn-lt"/>
                <a:cs typeface="+mn-lt"/>
              </a:rPr>
              <a:t> </a:t>
            </a:r>
            <a:r>
              <a:rPr lang="en-US" sz="2000" dirty="0" err="1">
                <a:latin typeface="Times  New Roman"/>
                <a:ea typeface="+mn-lt"/>
                <a:cs typeface="+mn-lt"/>
              </a:rPr>
              <a:t>của</a:t>
            </a:r>
            <a:r>
              <a:rPr lang="en-US" sz="2000" dirty="0">
                <a:latin typeface="Times  New Roman"/>
                <a:ea typeface="+mn-lt"/>
                <a:cs typeface="+mn-lt"/>
              </a:rPr>
              <a:t> </a:t>
            </a:r>
            <a:r>
              <a:rPr lang="en-US" sz="2000" dirty="0" err="1">
                <a:latin typeface="Times  New Roman"/>
                <a:ea typeface="+mn-lt"/>
                <a:cs typeface="+mn-lt"/>
              </a:rPr>
              <a:t>nó</a:t>
            </a:r>
            <a:r>
              <a:rPr lang="en-US" sz="2000" dirty="0">
                <a:latin typeface="Times  New Roman"/>
                <a:ea typeface="+mn-lt"/>
                <a:cs typeface="+mn-lt"/>
              </a:rPr>
              <a:t> </a:t>
            </a:r>
            <a:r>
              <a:rPr lang="en-US" sz="2000" dirty="0" err="1">
                <a:latin typeface="Times  New Roman"/>
                <a:ea typeface="+mn-lt"/>
                <a:cs typeface="+mn-lt"/>
              </a:rPr>
              <a:t>như</a:t>
            </a:r>
            <a:r>
              <a:rPr lang="en-US" sz="2000" dirty="0">
                <a:latin typeface="Times  New Roman"/>
                <a:ea typeface="+mn-lt"/>
                <a:cs typeface="+mn-lt"/>
              </a:rPr>
              <a:t> </a:t>
            </a:r>
            <a:r>
              <a:rPr lang="en-US" sz="2000" dirty="0" err="1">
                <a:latin typeface="Times  New Roman"/>
                <a:ea typeface="+mn-lt"/>
                <a:cs typeface="+mn-lt"/>
              </a:rPr>
              <a:t>là</a:t>
            </a:r>
            <a:r>
              <a:rPr lang="en-US" sz="2000" dirty="0">
                <a:latin typeface="Times  New Roman"/>
                <a:ea typeface="+mn-lt"/>
                <a:cs typeface="+mn-lt"/>
              </a:rPr>
              <a:t> </a:t>
            </a:r>
            <a:r>
              <a:rPr lang="en-US" sz="2000" dirty="0" err="1">
                <a:latin typeface="Times  New Roman"/>
                <a:ea typeface="+mn-lt"/>
                <a:cs typeface="+mn-lt"/>
              </a:rPr>
              <a:t>khởi</a:t>
            </a:r>
            <a:r>
              <a:rPr lang="en-US" sz="2000" dirty="0">
                <a:latin typeface="Times  New Roman"/>
                <a:ea typeface="+mn-lt"/>
                <a:cs typeface="+mn-lt"/>
              </a:rPr>
              <a:t> </a:t>
            </a:r>
            <a:r>
              <a:rPr lang="en-US" sz="2000" dirty="0" err="1">
                <a:latin typeface="Times  New Roman"/>
                <a:ea typeface="+mn-lt"/>
                <a:cs typeface="+mn-lt"/>
              </a:rPr>
              <a:t>tạo</a:t>
            </a:r>
            <a:r>
              <a:rPr lang="en-US" sz="2000" dirty="0">
                <a:latin typeface="Times  New Roman"/>
                <a:ea typeface="+mn-lt"/>
                <a:cs typeface="+mn-lt"/>
              </a:rPr>
              <a:t>.</a:t>
            </a:r>
          </a:p>
          <a:p>
            <a:pPr algn="just"/>
            <a:r>
              <a:rPr lang="en-US" sz="2000" dirty="0" err="1">
                <a:latin typeface="Times  New Roman"/>
                <a:ea typeface="+mn-lt"/>
                <a:cs typeface="+mn-lt"/>
              </a:rPr>
              <a:t>Vị</a:t>
            </a:r>
            <a:r>
              <a:rPr lang="en-US" sz="2000" dirty="0">
                <a:latin typeface="Times  New Roman"/>
                <a:ea typeface="+mn-lt"/>
                <a:cs typeface="+mn-lt"/>
              </a:rPr>
              <a:t> </a:t>
            </a:r>
            <a:r>
              <a:rPr lang="en-US" sz="2000" dirty="0" err="1">
                <a:latin typeface="Times  New Roman"/>
                <a:ea typeface="+mn-lt"/>
                <a:cs typeface="+mn-lt"/>
              </a:rPr>
              <a:t>trí</a:t>
            </a:r>
            <a:r>
              <a:rPr lang="en-US" sz="2000" dirty="0">
                <a:latin typeface="Times  New Roman"/>
                <a:ea typeface="+mn-lt"/>
                <a:cs typeface="+mn-lt"/>
              </a:rPr>
              <a:t> </a:t>
            </a:r>
            <a:r>
              <a:rPr lang="en-US" sz="2000" dirty="0" err="1">
                <a:latin typeface="Times  New Roman"/>
                <a:ea typeface="+mn-lt"/>
                <a:cs typeface="+mn-lt"/>
              </a:rPr>
              <a:t>của</a:t>
            </a:r>
            <a:r>
              <a:rPr lang="en-US" sz="2000" dirty="0">
                <a:latin typeface="Times  New Roman"/>
                <a:ea typeface="+mn-lt"/>
                <a:cs typeface="+mn-lt"/>
              </a:rPr>
              <a:t> robot </a:t>
            </a:r>
            <a:r>
              <a:rPr lang="en-US" sz="2000" dirty="0" err="1">
                <a:latin typeface="Times  New Roman"/>
                <a:ea typeface="+mn-lt"/>
                <a:cs typeface="+mn-lt"/>
              </a:rPr>
              <a:t>sẽ</a:t>
            </a:r>
            <a:r>
              <a:rPr lang="en-US" sz="2000" dirty="0">
                <a:latin typeface="Times  New Roman"/>
                <a:ea typeface="+mn-lt"/>
                <a:cs typeface="+mn-lt"/>
              </a:rPr>
              <a:t> </a:t>
            </a:r>
            <a:r>
              <a:rPr lang="en-US" sz="2000" dirty="0" err="1">
                <a:latin typeface="Times  New Roman"/>
                <a:ea typeface="+mn-lt"/>
                <a:cs typeface="+mn-lt"/>
              </a:rPr>
              <a:t>được</a:t>
            </a:r>
            <a:r>
              <a:rPr lang="en-US" sz="2000" dirty="0">
                <a:latin typeface="Times  New Roman"/>
                <a:ea typeface="+mn-lt"/>
                <a:cs typeface="+mn-lt"/>
              </a:rPr>
              <a:t> </a:t>
            </a:r>
            <a:r>
              <a:rPr lang="en-US" sz="2000" dirty="0" err="1">
                <a:latin typeface="Times  New Roman"/>
                <a:ea typeface="+mn-lt"/>
                <a:cs typeface="+mn-lt"/>
              </a:rPr>
              <a:t>tính</a:t>
            </a:r>
            <a:r>
              <a:rPr lang="en-US" sz="2000" dirty="0">
                <a:latin typeface="Times  New Roman"/>
                <a:ea typeface="+mn-lt"/>
                <a:cs typeface="+mn-lt"/>
              </a:rPr>
              <a:t> </a:t>
            </a:r>
            <a:r>
              <a:rPr lang="en-US" sz="2000" dirty="0" err="1">
                <a:latin typeface="Times  New Roman"/>
                <a:ea typeface="+mn-lt"/>
                <a:cs typeface="+mn-lt"/>
              </a:rPr>
              <a:t>bằng</a:t>
            </a:r>
            <a:r>
              <a:rPr lang="en-US" sz="2000" dirty="0">
                <a:latin typeface="Times  New Roman"/>
                <a:ea typeface="+mn-lt"/>
                <a:cs typeface="+mn-lt"/>
              </a:rPr>
              <a:t> </a:t>
            </a:r>
            <a:r>
              <a:rPr lang="en-US" sz="2000" dirty="0" err="1">
                <a:latin typeface="Times  New Roman"/>
                <a:ea typeface="+mn-lt"/>
                <a:cs typeface="+mn-lt"/>
              </a:rPr>
              <a:t>cực</a:t>
            </a:r>
            <a:r>
              <a:rPr lang="en-US" sz="2000" dirty="0">
                <a:latin typeface="Times  New Roman"/>
                <a:ea typeface="+mn-lt"/>
                <a:cs typeface="+mn-lt"/>
              </a:rPr>
              <a:t> </a:t>
            </a:r>
            <a:r>
              <a:rPr lang="en-US" sz="2000" dirty="0" err="1">
                <a:latin typeface="Times  New Roman"/>
                <a:ea typeface="+mn-lt"/>
                <a:cs typeface="+mn-lt"/>
              </a:rPr>
              <a:t>tiểu</a:t>
            </a:r>
            <a:r>
              <a:rPr lang="en-US" sz="2000" dirty="0">
                <a:latin typeface="Times  New Roman"/>
                <a:ea typeface="+mn-lt"/>
                <a:cs typeface="+mn-lt"/>
              </a:rPr>
              <a:t> </a:t>
            </a:r>
            <a:r>
              <a:rPr lang="en-US" sz="2000" dirty="0" err="1">
                <a:latin typeface="Times  New Roman"/>
                <a:ea typeface="+mn-lt"/>
                <a:cs typeface="+mn-lt"/>
              </a:rPr>
              <a:t>hóa</a:t>
            </a:r>
            <a:r>
              <a:rPr lang="en-US" sz="2000" dirty="0">
                <a:latin typeface="Times  New Roman"/>
                <a:ea typeface="+mn-lt"/>
                <a:cs typeface="+mn-lt"/>
              </a:rPr>
              <a:t> </a:t>
            </a:r>
            <a:r>
              <a:rPr lang="en-US" sz="2000" dirty="0" err="1">
                <a:latin typeface="Times  New Roman"/>
                <a:ea typeface="+mn-lt"/>
                <a:cs typeface="+mn-lt"/>
              </a:rPr>
              <a:t>độ</a:t>
            </a:r>
            <a:r>
              <a:rPr lang="en-US" sz="2000" dirty="0">
                <a:latin typeface="Times  New Roman"/>
                <a:ea typeface="+mn-lt"/>
                <a:cs typeface="+mn-lt"/>
              </a:rPr>
              <a:t> </a:t>
            </a:r>
            <a:r>
              <a:rPr lang="en-US" sz="2000" dirty="0" err="1">
                <a:latin typeface="Times  New Roman"/>
                <a:ea typeface="+mn-lt"/>
                <a:cs typeface="+mn-lt"/>
              </a:rPr>
              <a:t>lỗi</a:t>
            </a:r>
            <a:r>
              <a:rPr lang="en-US" sz="2000" dirty="0">
                <a:latin typeface="Times  New Roman"/>
                <a:ea typeface="+mn-lt"/>
                <a:cs typeface="+mn-lt"/>
              </a:rPr>
              <a:t> </a:t>
            </a:r>
            <a:r>
              <a:rPr lang="en-US" sz="2000" dirty="0" err="1">
                <a:latin typeface="Times  New Roman"/>
                <a:ea typeface="+mn-lt"/>
                <a:cs typeface="+mn-lt"/>
              </a:rPr>
              <a:t>bình</a:t>
            </a:r>
            <a:r>
              <a:rPr lang="en-US" sz="2000" dirty="0">
                <a:latin typeface="Times  New Roman"/>
                <a:ea typeface="+mn-lt"/>
                <a:cs typeface="+mn-lt"/>
              </a:rPr>
              <a:t> </a:t>
            </a:r>
            <a:r>
              <a:rPr lang="en-US" sz="2000" dirty="0" err="1">
                <a:latin typeface="Times  New Roman"/>
                <a:ea typeface="+mn-lt"/>
                <a:cs typeface="+mn-lt"/>
              </a:rPr>
              <a:t>phương</a:t>
            </a:r>
            <a:r>
              <a:rPr lang="en-US" sz="2000" dirty="0">
                <a:latin typeface="Times  New Roman"/>
                <a:ea typeface="+mn-lt"/>
                <a:cs typeface="+mn-lt"/>
              </a:rPr>
              <a:t> </a:t>
            </a:r>
            <a:r>
              <a:rPr lang="en-US" sz="2000" dirty="0" err="1">
                <a:latin typeface="Times  New Roman"/>
                <a:ea typeface="+mn-lt"/>
                <a:cs typeface="+mn-lt"/>
              </a:rPr>
              <a:t>phép</a:t>
            </a:r>
            <a:r>
              <a:rPr lang="en-US" sz="2000" dirty="0">
                <a:latin typeface="Times  New Roman"/>
                <a:ea typeface="+mn-lt"/>
                <a:cs typeface="+mn-lt"/>
              </a:rPr>
              <a:t> reprojection </a:t>
            </a:r>
            <a:r>
              <a:rPr lang="en-US" sz="2000" dirty="0" err="1">
                <a:latin typeface="Times  New Roman"/>
                <a:ea typeface="+mn-lt"/>
                <a:cs typeface="+mn-lt"/>
              </a:rPr>
              <a:t>của</a:t>
            </a:r>
            <a:r>
              <a:rPr lang="en-US" sz="2000" dirty="0">
                <a:latin typeface="Times  New Roman"/>
                <a:ea typeface="+mn-lt"/>
                <a:cs typeface="+mn-lt"/>
              </a:rPr>
              <a:t> </a:t>
            </a:r>
            <a:r>
              <a:rPr lang="en-US" sz="2000" dirty="0" err="1">
                <a:latin typeface="Times  New Roman"/>
                <a:ea typeface="+mn-lt"/>
                <a:cs typeface="+mn-lt"/>
              </a:rPr>
              <a:t>tất</a:t>
            </a:r>
            <a:r>
              <a:rPr lang="en-US" sz="2000" dirty="0">
                <a:latin typeface="Times  New Roman"/>
                <a:ea typeface="+mn-lt"/>
                <a:cs typeface="+mn-lt"/>
              </a:rPr>
              <a:t> </a:t>
            </a:r>
            <a:r>
              <a:rPr lang="en-US" sz="2000" dirty="0" err="1">
                <a:latin typeface="Times  New Roman"/>
                <a:ea typeface="+mn-lt"/>
                <a:cs typeface="+mn-lt"/>
              </a:rPr>
              <a:t>cả</a:t>
            </a:r>
            <a:r>
              <a:rPr lang="en-US" sz="2000" dirty="0">
                <a:latin typeface="Times  New Roman"/>
                <a:ea typeface="+mn-lt"/>
                <a:cs typeface="+mn-lt"/>
              </a:rPr>
              <a:t> feature </a:t>
            </a:r>
            <a:r>
              <a:rPr lang="en-US" sz="2000" dirty="0" err="1">
                <a:latin typeface="Times  New Roman"/>
                <a:ea typeface="+mn-lt"/>
                <a:cs typeface="+mn-lt"/>
              </a:rPr>
              <a:t>trong</a:t>
            </a:r>
            <a:r>
              <a:rPr lang="en-US" sz="2000" dirty="0">
                <a:latin typeface="Times  New Roman"/>
                <a:ea typeface="+mn-lt"/>
                <a:cs typeface="+mn-lt"/>
              </a:rPr>
              <a:t> </a:t>
            </a:r>
            <a:r>
              <a:rPr lang="en-US" sz="2000" dirty="0" err="1">
                <a:latin typeface="Times  New Roman"/>
                <a:ea typeface="+mn-lt"/>
                <a:cs typeface="+mn-lt"/>
              </a:rPr>
              <a:t>bản</a:t>
            </a:r>
            <a:r>
              <a:rPr lang="en-US" sz="2000" dirty="0">
                <a:latin typeface="Times  New Roman"/>
                <a:ea typeface="+mn-lt"/>
                <a:cs typeface="+mn-lt"/>
              </a:rPr>
              <a:t> </a:t>
            </a:r>
            <a:r>
              <a:rPr lang="en-US" sz="2000" dirty="0" err="1">
                <a:latin typeface="Times  New Roman"/>
                <a:ea typeface="+mn-lt"/>
                <a:cs typeface="+mn-lt"/>
              </a:rPr>
              <a:t>đồ</a:t>
            </a:r>
            <a:r>
              <a:rPr lang="en-US" sz="2000" dirty="0">
                <a:latin typeface="Times  New Roman"/>
                <a:ea typeface="+mn-lt"/>
                <a:cs typeface="+mn-lt"/>
              </a:rPr>
              <a:t> 3D </a:t>
            </a:r>
            <a:r>
              <a:rPr lang="en-US" sz="2000" dirty="0" err="1">
                <a:latin typeface="Times  New Roman"/>
                <a:ea typeface="+mn-lt"/>
                <a:cs typeface="+mn-lt"/>
              </a:rPr>
              <a:t>đặc</a:t>
            </a:r>
            <a:r>
              <a:rPr lang="en-US" sz="2000" dirty="0">
                <a:latin typeface="Times  New Roman"/>
                <a:ea typeface="+mn-lt"/>
                <a:cs typeface="+mn-lt"/>
              </a:rPr>
              <a:t> </a:t>
            </a:r>
            <a:r>
              <a:rPr lang="en-US" sz="2000" dirty="0" err="1">
                <a:latin typeface="Times  New Roman"/>
                <a:ea typeface="+mn-lt"/>
                <a:cs typeface="+mn-lt"/>
              </a:rPr>
              <a:t>trưng</a:t>
            </a:r>
            <a:r>
              <a:rPr lang="en-US" sz="2000" dirty="0">
                <a:latin typeface="Times  New Roman"/>
                <a:ea typeface="+mn-lt"/>
                <a:cs typeface="+mn-lt"/>
              </a:rPr>
              <a:t> </a:t>
            </a:r>
            <a:r>
              <a:rPr lang="en-US" sz="2000" dirty="0" err="1">
                <a:latin typeface="Times  New Roman"/>
                <a:ea typeface="+mn-lt"/>
                <a:cs typeface="+mn-lt"/>
              </a:rPr>
              <a:t>lân</a:t>
            </a:r>
            <a:r>
              <a:rPr lang="en-US" sz="2000" dirty="0">
                <a:latin typeface="Times  New Roman"/>
                <a:ea typeface="+mn-lt"/>
                <a:cs typeface="+mn-lt"/>
              </a:rPr>
              <a:t> </a:t>
            </a:r>
            <a:r>
              <a:rPr lang="en-US" sz="2000" dirty="0" err="1">
                <a:latin typeface="Times  New Roman"/>
                <a:ea typeface="+mn-lt"/>
                <a:cs typeface="+mn-lt"/>
              </a:rPr>
              <a:t>cận</a:t>
            </a:r>
            <a:r>
              <a:rPr lang="en-US" sz="2000" dirty="0">
                <a:latin typeface="Times  New Roman"/>
                <a:ea typeface="+mn-lt"/>
                <a:cs typeface="+mn-lt"/>
              </a:rPr>
              <a:t>:</a:t>
            </a:r>
            <a:endParaRPr lang="en-US" dirty="0"/>
          </a:p>
          <a:p>
            <a:pPr algn="just"/>
            <a:endParaRPr lang="en-US" sz="2000" dirty="0">
              <a:latin typeface="Times  New Roman"/>
            </a:endParaRPr>
          </a:p>
        </p:txBody>
      </p:sp>
      <p:pic>
        <p:nvPicPr>
          <p:cNvPr id="7" name="Picture 8" descr="Text, letter&#10;&#10;Description automatically generated">
            <a:extLst>
              <a:ext uri="{FF2B5EF4-FFF2-40B4-BE49-F238E27FC236}">
                <a16:creationId xmlns:a16="http://schemas.microsoft.com/office/drawing/2014/main" id="{7E434B6A-6D79-1769-B113-3657808B0844}"/>
              </a:ext>
            </a:extLst>
          </p:cNvPr>
          <p:cNvPicPr>
            <a:picLocks noChangeAspect="1"/>
          </p:cNvPicPr>
          <p:nvPr/>
        </p:nvPicPr>
        <p:blipFill>
          <a:blip r:embed="rId4"/>
          <a:stretch>
            <a:fillRect/>
          </a:stretch>
        </p:blipFill>
        <p:spPr>
          <a:xfrm>
            <a:off x="4242546" y="4055874"/>
            <a:ext cx="6463552" cy="2657103"/>
          </a:xfrm>
          <a:prstGeom prst="rect">
            <a:avLst/>
          </a:prstGeom>
        </p:spPr>
      </p:pic>
    </p:spTree>
    <p:extLst>
      <p:ext uri="{BB962C8B-B14F-4D97-AF65-F5344CB8AC3E}">
        <p14:creationId xmlns:p14="http://schemas.microsoft.com/office/powerpoint/2010/main" val="36997265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1838054"/>
            <a:ext cx="9067305"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rPr>
              <a:t>Tích</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giữa</a:t>
            </a:r>
            <a:r>
              <a:rPr lang="en-US" sz="2000" dirty="0">
                <a:latin typeface="Times  New Roman"/>
              </a:rPr>
              <a:t> 𝑔</a:t>
            </a:r>
            <a:r>
              <a:rPr lang="en-US" sz="2000" baseline="-25000" dirty="0">
                <a:latin typeface="Times  New Roman"/>
              </a:rPr>
              <a:t>𝑖𝑡</a:t>
            </a:r>
            <a:r>
              <a:rPr lang="en-US" sz="2000" dirty="0">
                <a:latin typeface="Times  New Roman"/>
              </a:rPr>
              <a:t> × 𝑘⃗</a:t>
            </a:r>
            <a:r>
              <a:rPr lang="en-US" sz="2000" baseline="-25000" dirty="0">
                <a:latin typeface="Times  New Roman"/>
              </a:rPr>
              <a:t>𝑖𝑡</a:t>
            </a:r>
            <a:r>
              <a:rPr lang="en-US" sz="2000" dirty="0">
                <a:latin typeface="Times  New Roman"/>
              </a:rPr>
              <a:t> </a:t>
            </a:r>
            <a:r>
              <a:rPr lang="en-US" sz="2000" dirty="0" err="1">
                <a:latin typeface="Times  New Roman"/>
              </a:rPr>
              <a:t>tỷ</a:t>
            </a:r>
            <a:r>
              <a:rPr lang="en-US" sz="2000" dirty="0">
                <a:latin typeface="Times  New Roman"/>
              </a:rPr>
              <a:t> </a:t>
            </a:r>
            <a:r>
              <a:rPr lang="en-US" sz="2000" dirty="0" err="1">
                <a:latin typeface="Times  New Roman"/>
              </a:rPr>
              <a:t>lệ</a:t>
            </a:r>
            <a:r>
              <a:rPr lang="en-US" sz="2000" dirty="0">
                <a:latin typeface="Times  New Roman"/>
              </a:rPr>
              <a:t> </a:t>
            </a:r>
            <a:r>
              <a:rPr lang="en-US" sz="2000" dirty="0" err="1">
                <a:latin typeface="Times  New Roman"/>
              </a:rPr>
              <a:t>với</a:t>
            </a:r>
            <a:r>
              <a:rPr lang="en-US" sz="2000" dirty="0">
                <a:latin typeface="Times  New Roman"/>
              </a:rPr>
              <a:t> </a:t>
            </a:r>
            <a:r>
              <a:rPr lang="en-US" sz="2000" dirty="0" err="1">
                <a:latin typeface="Times  New Roman"/>
              </a:rPr>
              <a:t>diện</a:t>
            </a:r>
            <a:r>
              <a:rPr lang="en-US" sz="2000" dirty="0">
                <a:latin typeface="Times  New Roman"/>
              </a:rPr>
              <a:t> </a:t>
            </a:r>
            <a:r>
              <a:rPr lang="en-US" sz="2000" dirty="0" err="1">
                <a:latin typeface="Times  New Roman"/>
              </a:rPr>
              <a:t>tích</a:t>
            </a:r>
            <a:r>
              <a:rPr lang="en-US" sz="2000" dirty="0">
                <a:latin typeface="Times  New Roman"/>
              </a:rPr>
              <a:t> </a:t>
            </a:r>
            <a:r>
              <a:rPr lang="en-US" sz="2000" dirty="0" err="1">
                <a:latin typeface="Times  New Roman"/>
              </a:rPr>
              <a:t>hình</a:t>
            </a:r>
            <a:r>
              <a:rPr lang="en-US" sz="2000" dirty="0">
                <a:latin typeface="Times  New Roman"/>
              </a:rPr>
              <a:t> </a:t>
            </a:r>
            <a:r>
              <a:rPr lang="en-US" sz="2000" dirty="0" err="1">
                <a:latin typeface="Times  New Roman"/>
              </a:rPr>
              <a:t>bình</a:t>
            </a:r>
            <a:r>
              <a:rPr lang="en-US" sz="2000" dirty="0">
                <a:latin typeface="Times  New Roman"/>
              </a:rPr>
              <a:t> </a:t>
            </a:r>
            <a:r>
              <a:rPr lang="en-US" sz="2000" dirty="0" err="1">
                <a:latin typeface="Times  New Roman"/>
              </a:rPr>
              <a:t>hành</a:t>
            </a:r>
            <a:r>
              <a:rPr lang="en-US" sz="2000" dirty="0">
                <a:latin typeface="Times  New Roman"/>
              </a:rPr>
              <a:t> </a:t>
            </a:r>
            <a:r>
              <a:rPr lang="en-US" sz="2000" dirty="0" err="1">
                <a:latin typeface="Times  New Roman"/>
              </a:rPr>
              <a:t>tạo</a:t>
            </a:r>
            <a:r>
              <a:rPr lang="en-US" sz="2000" dirty="0">
                <a:latin typeface="Times  New Roman"/>
              </a:rPr>
              <a:t> </a:t>
            </a:r>
            <a:r>
              <a:rPr lang="en-US" sz="2000" dirty="0" err="1">
                <a:latin typeface="Times  New Roman"/>
              </a:rPr>
              <a:t>ra</a:t>
            </a:r>
            <a:r>
              <a:rPr lang="en-US" sz="2000" dirty="0">
                <a:latin typeface="Times  New Roman"/>
              </a:rPr>
              <a:t> </a:t>
            </a:r>
            <a:r>
              <a:rPr lang="en-US" sz="2000" dirty="0" err="1">
                <a:latin typeface="Times  New Roman"/>
              </a:rPr>
              <a:t>từ</a:t>
            </a:r>
            <a:r>
              <a:rPr lang="en-US" sz="2000" dirty="0">
                <a:latin typeface="Times  New Roman"/>
              </a:rPr>
              <a:t> 2 vector. Do </a:t>
            </a:r>
            <a:r>
              <a:rPr lang="en-US" sz="2000" dirty="0" err="1">
                <a:latin typeface="Times  New Roman"/>
              </a:rPr>
              <a:t>đó</a:t>
            </a:r>
            <a:r>
              <a:rPr lang="en-US" sz="2000" dirty="0">
                <a:latin typeface="Times  New Roman"/>
              </a:rPr>
              <a:t>, </a:t>
            </a:r>
            <a:r>
              <a:rPr lang="en-US" sz="2000" dirty="0" err="1">
                <a:latin typeface="Times  New Roman"/>
              </a:rPr>
              <a:t>khi</a:t>
            </a:r>
            <a:r>
              <a:rPr lang="en-US" sz="2000" dirty="0">
                <a:latin typeface="Times  New Roman"/>
              </a:rPr>
              <a:t> </a:t>
            </a:r>
            <a:r>
              <a:rPr lang="en-US" sz="2000" dirty="0" err="1">
                <a:latin typeface="Times  New Roman"/>
              </a:rPr>
              <a:t>góc</a:t>
            </a:r>
            <a:r>
              <a:rPr lang="en-US" sz="2000" dirty="0">
                <a:latin typeface="Times  New Roman"/>
              </a:rPr>
              <a:t> </a:t>
            </a:r>
            <a:r>
              <a:rPr lang="en-US" sz="2000" dirty="0" err="1">
                <a:latin typeface="Times  New Roman"/>
              </a:rPr>
              <a:t>giữa</a:t>
            </a:r>
            <a:r>
              <a:rPr lang="en-US" sz="2000" dirty="0">
                <a:latin typeface="Times  New Roman"/>
              </a:rPr>
              <a:t> </a:t>
            </a:r>
            <a:r>
              <a:rPr lang="en-US" sz="2000" dirty="0" err="1">
                <a:latin typeface="Times  New Roman"/>
              </a:rPr>
              <a:t>hai</a:t>
            </a:r>
            <a:r>
              <a:rPr lang="en-US" sz="2000" dirty="0">
                <a:latin typeface="Times  New Roman"/>
              </a:rPr>
              <a:t> vector </a:t>
            </a:r>
            <a:r>
              <a:rPr lang="en-US" sz="2000" dirty="0" err="1">
                <a:latin typeface="Times  New Roman"/>
              </a:rPr>
              <a:t>là</a:t>
            </a:r>
            <a:r>
              <a:rPr lang="en-US" sz="2000" dirty="0">
                <a:latin typeface="Times  New Roman"/>
              </a:rPr>
              <a:t> </a:t>
            </a:r>
            <a:r>
              <a:rPr lang="en-US" sz="2000" dirty="0" err="1">
                <a:latin typeface="Times  New Roman"/>
              </a:rPr>
              <a:t>bé</a:t>
            </a:r>
            <a:r>
              <a:rPr lang="en-US" sz="2000" dirty="0">
                <a:latin typeface="Times  New Roman"/>
              </a:rPr>
              <a:t> </a:t>
            </a:r>
            <a:r>
              <a:rPr lang="en-US" sz="2000" dirty="0" err="1">
                <a:latin typeface="Times  New Roman"/>
              </a:rPr>
              <a:t>thì</a:t>
            </a:r>
            <a:r>
              <a:rPr lang="en-US" sz="2000" dirty="0">
                <a:latin typeface="Times  New Roman"/>
              </a:rPr>
              <a:t> </a:t>
            </a:r>
            <a:r>
              <a:rPr lang="en-US" sz="2000" dirty="0" err="1">
                <a:latin typeface="Times  New Roman"/>
              </a:rPr>
              <a:t>tích</a:t>
            </a:r>
            <a:r>
              <a:rPr lang="en-US" sz="2000" dirty="0">
                <a:latin typeface="Times  New Roman"/>
              </a:rPr>
              <a:t> </a:t>
            </a:r>
            <a:r>
              <a:rPr lang="en-US" sz="2000" dirty="0" err="1">
                <a:latin typeface="Times  New Roman"/>
              </a:rPr>
              <a:t>này</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bé</a:t>
            </a:r>
            <a:r>
              <a:rPr lang="en-US" sz="2000" dirty="0">
                <a:latin typeface="Times  New Roman"/>
              </a:rPr>
              <a:t> </a:t>
            </a:r>
            <a:r>
              <a:rPr lang="en-US" sz="2000" dirty="0" err="1">
                <a:latin typeface="Times  New Roman"/>
              </a:rPr>
              <a:t>và</a:t>
            </a:r>
            <a:r>
              <a:rPr lang="en-US" sz="2000" dirty="0">
                <a:latin typeface="Times  New Roman"/>
              </a:rPr>
              <a:t> </a:t>
            </a:r>
            <a:r>
              <a:rPr lang="en-US" sz="2000" dirty="0" err="1">
                <a:latin typeface="Times  New Roman"/>
              </a:rPr>
              <a:t>ngược</a:t>
            </a:r>
            <a:r>
              <a:rPr lang="en-US" sz="2000" dirty="0">
                <a:latin typeface="Times  New Roman"/>
              </a:rPr>
              <a:t> </a:t>
            </a:r>
            <a:r>
              <a:rPr lang="en-US" sz="2000" dirty="0" err="1">
                <a:latin typeface="Times  New Roman"/>
              </a:rPr>
              <a:t>lại</a:t>
            </a:r>
            <a:r>
              <a:rPr lang="en-US" sz="2000" dirty="0">
                <a:latin typeface="Times  New Roman"/>
              </a:rPr>
              <a:t>. </a:t>
            </a:r>
            <a:r>
              <a:rPr lang="en-US" sz="2000" dirty="0" err="1">
                <a:latin typeface="Times  New Roman"/>
              </a:rPr>
              <a:t>Mục</a:t>
            </a:r>
            <a:r>
              <a:rPr lang="en-US" sz="2000" dirty="0">
                <a:latin typeface="Times  New Roman"/>
              </a:rPr>
              <a:t> </a:t>
            </a:r>
            <a:r>
              <a:rPr lang="en-US" sz="2000" dirty="0" err="1">
                <a:latin typeface="Times  New Roman"/>
              </a:rPr>
              <a:t>đích</a:t>
            </a:r>
            <a:r>
              <a:rPr lang="en-US" sz="2000" dirty="0">
                <a:latin typeface="Times  New Roman"/>
              </a:rPr>
              <a:t> ở </a:t>
            </a:r>
            <a:r>
              <a:rPr lang="en-US" sz="2000" dirty="0" err="1">
                <a:latin typeface="Times  New Roman"/>
              </a:rPr>
              <a:t>đây</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cực</a:t>
            </a:r>
            <a:r>
              <a:rPr lang="en-US" sz="2000" dirty="0">
                <a:latin typeface="Times  New Roman"/>
              </a:rPr>
              <a:t> </a:t>
            </a:r>
            <a:r>
              <a:rPr lang="en-US" sz="2000" dirty="0" err="1">
                <a:latin typeface="Times  New Roman"/>
              </a:rPr>
              <a:t>tiểu</a:t>
            </a:r>
            <a:r>
              <a:rPr lang="en-US" sz="2000" dirty="0">
                <a:latin typeface="Times  New Roman"/>
              </a:rPr>
              <a:t> </a:t>
            </a:r>
            <a:r>
              <a:rPr lang="en-US" sz="2000" dirty="0" err="1">
                <a:latin typeface="Times  New Roman"/>
              </a:rPr>
              <a:t>sai</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giữa</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(𝑘⃗</a:t>
            </a:r>
            <a:r>
              <a:rPr lang="en-US" sz="2000" baseline="-25000" dirty="0">
                <a:latin typeface="Times  New Roman"/>
              </a:rPr>
              <a:t>𝑖𝑡</a:t>
            </a:r>
            <a:r>
              <a:rPr lang="en-US" sz="2000" dirty="0">
                <a:latin typeface="Times  New Roman"/>
              </a:rPr>
              <a:t>) </a:t>
            </a:r>
            <a:r>
              <a:rPr lang="en-US" sz="2000" dirty="0" err="1">
                <a:latin typeface="Times  New Roman"/>
              </a:rPr>
              <a:t>và</a:t>
            </a:r>
            <a:r>
              <a:rPr lang="en-US" sz="2000" dirty="0">
                <a:latin typeface="Times  New Roman"/>
              </a:rPr>
              <a:t> vector </a:t>
            </a:r>
            <a:r>
              <a:rPr lang="en-US" sz="2000" dirty="0" err="1">
                <a:latin typeface="Times  New Roman"/>
              </a:rPr>
              <a:t>thật</a:t>
            </a:r>
            <a:r>
              <a:rPr lang="en-US" sz="2000" dirty="0">
                <a:latin typeface="Times  New Roman"/>
              </a:rPr>
              <a:t> </a:t>
            </a:r>
            <a:r>
              <a:rPr lang="en-US" sz="2000" dirty="0" err="1">
                <a:latin typeface="Times  New Roman"/>
              </a:rPr>
              <a:t>sự</a:t>
            </a:r>
            <a:r>
              <a:rPr lang="en-US" sz="2000" dirty="0">
                <a:latin typeface="Times  New Roman"/>
              </a:rPr>
              <a:t> (𝑔</a:t>
            </a:r>
            <a:r>
              <a:rPr lang="en-US" sz="2000" baseline="-25000" dirty="0">
                <a:latin typeface="Times  New Roman"/>
              </a:rPr>
              <a:t>𝑖𝑡</a:t>
            </a:r>
            <a:r>
              <a:rPr lang="en-US" sz="2000" dirty="0">
                <a:latin typeface="Times  New Roman"/>
              </a:rPr>
              <a:t>) </a:t>
            </a:r>
            <a:r>
              <a:rPr lang="en-US" sz="2000" dirty="0" err="1">
                <a:latin typeface="Times  New Roman"/>
              </a:rPr>
              <a:t>khi</a:t>
            </a:r>
            <a:r>
              <a:rPr lang="en-US" sz="2000" dirty="0">
                <a:latin typeface="Times  New Roman"/>
              </a:rPr>
              <a:t> </a:t>
            </a:r>
            <a:r>
              <a:rPr lang="en-US" sz="2000" dirty="0" err="1">
                <a:latin typeface="Times  New Roman"/>
              </a:rPr>
              <a:t>tìm</a:t>
            </a:r>
            <a:r>
              <a:rPr lang="en-US" sz="2000" dirty="0">
                <a:latin typeface="Times  New Roman"/>
              </a:rPr>
              <a:t> </a:t>
            </a:r>
            <a:r>
              <a:rPr lang="en-US" sz="2000" dirty="0" err="1">
                <a:latin typeface="Times  New Roman"/>
              </a:rPr>
              <a:t>được</a:t>
            </a:r>
            <a:r>
              <a:rPr lang="en-US" sz="2000" dirty="0">
                <a:latin typeface="Times  New Roman"/>
              </a:rPr>
              <a:t> rt </a:t>
            </a:r>
            <a:r>
              <a:rPr lang="en-US" sz="2000" dirty="0" err="1">
                <a:latin typeface="Times  New Roman"/>
              </a:rPr>
              <a:t>bằng</a:t>
            </a:r>
            <a:r>
              <a:rPr lang="en-US" sz="2000" dirty="0">
                <a:latin typeface="Times  New Roman"/>
              </a:rPr>
              <a:t> </a:t>
            </a:r>
            <a:r>
              <a:rPr lang="en-US" sz="2000" dirty="0" err="1">
                <a:latin typeface="Times  New Roman"/>
              </a:rPr>
              <a:t>cách</a:t>
            </a:r>
            <a:r>
              <a:rPr lang="en-US" sz="2000" dirty="0">
                <a:latin typeface="Times  New Roman"/>
              </a:rPr>
              <a:t> </a:t>
            </a:r>
            <a:r>
              <a:rPr lang="en-US" sz="2000" dirty="0" err="1">
                <a:latin typeface="Times  New Roman"/>
              </a:rPr>
              <a:t>tìm</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rt </a:t>
            </a:r>
            <a:r>
              <a:rPr lang="en-US" sz="2000" dirty="0" err="1">
                <a:latin typeface="Times  New Roman"/>
              </a:rPr>
              <a:t>trong</a:t>
            </a:r>
            <a:r>
              <a:rPr lang="en-US" sz="2000" dirty="0">
                <a:latin typeface="Times  New Roman"/>
              </a:rPr>
              <a:t> </a:t>
            </a:r>
            <a:r>
              <a:rPr lang="en-US" sz="2000" dirty="0" err="1">
                <a:latin typeface="Times  New Roman"/>
              </a:rPr>
              <a:t>không</a:t>
            </a:r>
            <a:r>
              <a:rPr lang="en-US" sz="2000" dirty="0">
                <a:latin typeface="Times  New Roman"/>
              </a:rPr>
              <a:t> </a:t>
            </a:r>
            <a:r>
              <a:rPr lang="en-US" sz="2000" dirty="0" err="1">
                <a:latin typeface="Times  New Roman"/>
              </a:rPr>
              <a:t>gian</a:t>
            </a:r>
            <a:r>
              <a:rPr lang="en-US" sz="2000" dirty="0">
                <a:latin typeface="Times  New Roman"/>
              </a:rPr>
              <a:t> </a:t>
            </a:r>
            <a:r>
              <a:rPr lang="en-US" sz="2000" dirty="0" err="1">
                <a:latin typeface="Times  New Roman"/>
              </a:rPr>
              <a:t>để</a:t>
            </a:r>
            <a:r>
              <a:rPr lang="en-US" sz="2000" dirty="0">
                <a:latin typeface="Times  New Roman"/>
              </a:rPr>
              <a:t> </a:t>
            </a:r>
            <a:r>
              <a:rPr lang="en-US" sz="2000" dirty="0" err="1">
                <a:latin typeface="Times  New Roman"/>
              </a:rPr>
              <a:t>có</a:t>
            </a:r>
            <a:r>
              <a:rPr lang="en-US" sz="2000" dirty="0">
                <a:latin typeface="Times  New Roman"/>
              </a:rPr>
              <a:t> 𝑔</a:t>
            </a:r>
            <a:r>
              <a:rPr lang="en-US" sz="2000" baseline="-25000" dirty="0">
                <a:latin typeface="Times  New Roman"/>
              </a:rPr>
              <a:t>𝑖𝑡</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gần</a:t>
            </a:r>
            <a:r>
              <a:rPr lang="en-US" sz="2000" dirty="0">
                <a:latin typeface="Times  New Roman"/>
              </a:rPr>
              <a:t> </a:t>
            </a:r>
            <a:r>
              <a:rPr lang="en-US" sz="2000" dirty="0" err="1">
                <a:latin typeface="Times  New Roman"/>
              </a:rPr>
              <a:t>nhất</a:t>
            </a:r>
            <a:r>
              <a:rPr lang="en-US" sz="2000" dirty="0">
                <a:latin typeface="Times  New Roman"/>
              </a:rPr>
              <a:t> </a:t>
            </a:r>
            <a:r>
              <a:rPr lang="en-US" sz="2000" dirty="0" err="1">
                <a:latin typeface="Times  New Roman"/>
              </a:rPr>
              <a:t>với</a:t>
            </a:r>
            <a:r>
              <a:rPr lang="en-US" sz="2000" dirty="0">
                <a:latin typeface="Times  New Roman"/>
              </a:rPr>
              <a:t> 𝑘⃗</a:t>
            </a:r>
            <a:r>
              <a:rPr lang="en-US" sz="2000" baseline="-25000" dirty="0">
                <a:latin typeface="Times  New Roman"/>
              </a:rPr>
              <a:t>𝑖𝑡</a:t>
            </a:r>
            <a:r>
              <a:rPr lang="en-US" sz="2000" dirty="0">
                <a:latin typeface="Times  New Roman"/>
              </a:rPr>
              <a:t> </a:t>
            </a:r>
            <a:r>
              <a:rPr lang="en-US" sz="2000" dirty="0" err="1">
                <a:latin typeface="Times  New Roman"/>
              </a:rPr>
              <a:t>đã</a:t>
            </a:r>
            <a:r>
              <a:rPr lang="en-US" sz="2000" dirty="0">
                <a:latin typeface="Times  New Roman"/>
              </a:rPr>
              <a:t> </a:t>
            </a:r>
            <a:r>
              <a:rPr lang="en-US" sz="2000" dirty="0" err="1">
                <a:latin typeface="Times  New Roman"/>
              </a:rPr>
              <a:t>biết</a:t>
            </a:r>
            <a:r>
              <a:rPr lang="en-US" sz="2000" dirty="0">
                <a:latin typeface="Times  New Roman"/>
              </a:rPr>
              <a:t>. </a:t>
            </a:r>
          </a:p>
          <a:p>
            <a:pPr algn="just"/>
            <a:r>
              <a:rPr lang="en-US" sz="2000" dirty="0">
                <a:latin typeface="Times  New Roman"/>
              </a:rPr>
              <a:t>Lưu ý </a:t>
            </a:r>
            <a:r>
              <a:rPr lang="en-US" sz="2000" dirty="0" err="1">
                <a:latin typeface="Times  New Roman"/>
              </a:rPr>
              <a:t>rằng</a:t>
            </a:r>
            <a:r>
              <a:rPr lang="en-US" sz="2000" dirty="0">
                <a:latin typeface="Times  New Roman"/>
              </a:rPr>
              <a:t>, do </a:t>
            </a:r>
            <a:r>
              <a:rPr lang="en-US" sz="2000" dirty="0" err="1">
                <a:latin typeface="Times  New Roman"/>
              </a:rPr>
              <a:t>độ</a:t>
            </a:r>
            <a:r>
              <a:rPr lang="en-US" sz="2000" dirty="0">
                <a:latin typeface="Times  New Roman"/>
              </a:rPr>
              <a:t> </a:t>
            </a:r>
            <a:r>
              <a:rPr lang="en-US" sz="2000" dirty="0" err="1">
                <a:latin typeface="Times  New Roman"/>
              </a:rPr>
              <a:t>dịch</a:t>
            </a:r>
            <a:r>
              <a:rPr lang="en-US" sz="2000" dirty="0">
                <a:latin typeface="Times  New Roman"/>
              </a:rPr>
              <a:t> </a:t>
            </a:r>
            <a:r>
              <a:rPr lang="en-US" sz="2000" dirty="0" err="1">
                <a:latin typeface="Times  New Roman"/>
              </a:rPr>
              <a:t>chuyển</a:t>
            </a:r>
            <a:r>
              <a:rPr lang="en-US" sz="2000" dirty="0">
                <a:latin typeface="Times  New Roman"/>
              </a:rPr>
              <a:t> camera </a:t>
            </a:r>
            <a:r>
              <a:rPr lang="en-US" sz="2000" dirty="0" err="1">
                <a:latin typeface="Times  New Roman"/>
              </a:rPr>
              <a:t>giữa</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khung</a:t>
            </a:r>
            <a:r>
              <a:rPr lang="en-US" sz="2000" dirty="0">
                <a:latin typeface="Times  New Roman"/>
              </a:rPr>
              <a:t> </a:t>
            </a:r>
            <a:r>
              <a:rPr lang="en-US" sz="2000" dirty="0" err="1">
                <a:latin typeface="Times  New Roman"/>
              </a:rPr>
              <a:t>ảnh</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rất</a:t>
            </a:r>
            <a:r>
              <a:rPr lang="en-US" sz="2000" dirty="0">
                <a:latin typeface="Times  New Roman"/>
              </a:rPr>
              <a:t> </a:t>
            </a:r>
            <a:r>
              <a:rPr lang="en-US" sz="2000" dirty="0" err="1">
                <a:latin typeface="Times  New Roman"/>
              </a:rPr>
              <a:t>bé</a:t>
            </a:r>
            <a:r>
              <a:rPr lang="en-US" sz="2000" dirty="0">
                <a:latin typeface="Times  New Roman"/>
              </a:rPr>
              <a:t>, </a:t>
            </a:r>
            <a:r>
              <a:rPr lang="en-US" sz="2000" dirty="0" err="1">
                <a:latin typeface="Times  New Roman"/>
              </a:rPr>
              <a:t>nên</a:t>
            </a:r>
            <a:r>
              <a:rPr lang="en-US" sz="2000" dirty="0">
                <a:latin typeface="Times  New Roman"/>
              </a:rPr>
              <a:t> ta </a:t>
            </a:r>
            <a:r>
              <a:rPr lang="en-US" sz="2000" dirty="0" err="1">
                <a:latin typeface="Times  New Roman"/>
              </a:rPr>
              <a:t>có</a:t>
            </a:r>
            <a:r>
              <a:rPr lang="en-US" sz="2000" dirty="0">
                <a:latin typeface="Times  New Roman"/>
              </a:rPr>
              <a:t> </a:t>
            </a:r>
            <a:r>
              <a:rPr lang="en-US" sz="2000" dirty="0" err="1">
                <a:latin typeface="Times  New Roman"/>
              </a:rPr>
              <a:t>thể</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xấp</a:t>
            </a:r>
            <a:r>
              <a:rPr lang="en-US" sz="2000" dirty="0">
                <a:latin typeface="Times  New Roman"/>
              </a:rPr>
              <a:t> </a:t>
            </a:r>
            <a:r>
              <a:rPr lang="en-US" sz="2000" dirty="0" err="1">
                <a:latin typeface="Times  New Roman"/>
              </a:rPr>
              <a:t>xỉ</a:t>
            </a:r>
            <a:endParaRPr lang="en-US" dirty="0" err="1"/>
          </a:p>
        </p:txBody>
      </p:sp>
      <p:pic>
        <p:nvPicPr>
          <p:cNvPr id="5" name="Picture 5" descr="Chart, waterfall chart&#10;&#10;Description automatically generated">
            <a:extLst>
              <a:ext uri="{FF2B5EF4-FFF2-40B4-BE49-F238E27FC236}">
                <a16:creationId xmlns:a16="http://schemas.microsoft.com/office/drawing/2014/main" id="{1C22D097-50A9-C4D5-A3E0-6F4A1562B707}"/>
              </a:ext>
            </a:extLst>
          </p:cNvPr>
          <p:cNvPicPr>
            <a:picLocks noChangeAspect="1"/>
          </p:cNvPicPr>
          <p:nvPr/>
        </p:nvPicPr>
        <p:blipFill>
          <a:blip r:embed="rId3"/>
          <a:stretch>
            <a:fillRect/>
          </a:stretch>
        </p:blipFill>
        <p:spPr>
          <a:xfrm>
            <a:off x="4455459" y="3932393"/>
            <a:ext cx="6160994" cy="662890"/>
          </a:xfrm>
          <a:prstGeom prst="rect">
            <a:avLst/>
          </a:prstGeom>
        </p:spPr>
      </p:pic>
    </p:spTree>
    <p:extLst>
      <p:ext uri="{BB962C8B-B14F-4D97-AF65-F5344CB8AC3E}">
        <p14:creationId xmlns:p14="http://schemas.microsoft.com/office/powerpoint/2010/main" val="32419479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4512C-829D-473F-AAEE-741986E21530}"/>
              </a:ext>
            </a:extLst>
          </p:cNvPr>
          <p:cNvSpPr txBox="1"/>
          <p:nvPr/>
        </p:nvSpPr>
        <p:spPr>
          <a:xfrm>
            <a:off x="2056255" y="4920754"/>
            <a:ext cx="9811161" cy="156966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400" dirty="0">
                <a:latin typeface="Times New Roman"/>
                <a:cs typeface="Times New Roman"/>
              </a:rPr>
              <a:t>Minh </a:t>
            </a:r>
            <a:r>
              <a:rPr lang="en-US" sz="2400" dirty="0" err="1">
                <a:latin typeface="Times New Roman"/>
                <a:cs typeface="Times New Roman"/>
              </a:rPr>
              <a:t>họa</a:t>
            </a:r>
            <a:r>
              <a:rPr lang="en-US" sz="2400" dirty="0">
                <a:latin typeface="Times New Roman"/>
                <a:cs typeface="Times New Roman"/>
              </a:rPr>
              <a:t> </a:t>
            </a:r>
            <a:r>
              <a:rPr lang="en-US" sz="2400" dirty="0" err="1">
                <a:latin typeface="Times New Roman"/>
                <a:cs typeface="Times New Roman"/>
              </a:rPr>
              <a:t>các</a:t>
            </a:r>
            <a:r>
              <a:rPr lang="en-US" sz="2400" dirty="0">
                <a:latin typeface="Times New Roman"/>
                <a:cs typeface="Times New Roman"/>
              </a:rPr>
              <a:t> </a:t>
            </a:r>
            <a:r>
              <a:rPr lang="en-US" sz="2400" dirty="0" err="1">
                <a:latin typeface="Times New Roman"/>
                <a:cs typeface="Times New Roman"/>
              </a:rPr>
              <a:t>vị</a:t>
            </a:r>
            <a:r>
              <a:rPr lang="en-US" sz="2400" dirty="0">
                <a:latin typeface="Times New Roman"/>
                <a:cs typeface="Times New Roman"/>
              </a:rPr>
              <a:t> </a:t>
            </a:r>
            <a:r>
              <a:rPr lang="en-US" sz="2400" dirty="0" err="1">
                <a:latin typeface="Times New Roman"/>
                <a:cs typeface="Times New Roman"/>
              </a:rPr>
              <a:t>trí</a:t>
            </a:r>
            <a:r>
              <a:rPr lang="en-US" sz="2400" dirty="0">
                <a:latin typeface="Times New Roman"/>
                <a:cs typeface="Times New Roman"/>
              </a:rPr>
              <a:t> camera </a:t>
            </a:r>
            <a:r>
              <a:rPr lang="en-US" sz="2400" dirty="0" err="1">
                <a:latin typeface="Times New Roman"/>
                <a:cs typeface="Times New Roman"/>
              </a:rPr>
              <a:t>thời</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t </a:t>
            </a:r>
            <a:r>
              <a:rPr lang="en-US" sz="2400" dirty="0" err="1">
                <a:latin typeface="Times New Roman"/>
                <a:cs typeface="Times New Roman"/>
              </a:rPr>
              <a:t>và</a:t>
            </a:r>
            <a:r>
              <a:rPr lang="en-US" sz="2400" dirty="0">
                <a:latin typeface="Times New Roman"/>
                <a:cs typeface="Times New Roman"/>
              </a:rPr>
              <a:t> </a:t>
            </a:r>
            <a:r>
              <a:rPr lang="en-US" sz="2400" dirty="0" err="1">
                <a:latin typeface="Times New Roman"/>
                <a:cs typeface="Times New Roman"/>
              </a:rPr>
              <a:t>sai</a:t>
            </a:r>
            <a:r>
              <a:rPr lang="en-US" sz="2400" dirty="0">
                <a:latin typeface="Times New Roman"/>
                <a:cs typeface="Times New Roman"/>
              </a:rPr>
              <a:t> </a:t>
            </a:r>
            <a:r>
              <a:rPr lang="en-US" sz="2400" dirty="0" err="1">
                <a:latin typeface="Times New Roman"/>
                <a:cs typeface="Times New Roman"/>
              </a:rPr>
              <a:t>số</a:t>
            </a:r>
            <a:r>
              <a:rPr lang="en-US" sz="2400" dirty="0">
                <a:latin typeface="Times New Roman"/>
                <a:cs typeface="Times New Roman"/>
              </a:rPr>
              <a:t> so </a:t>
            </a:r>
            <a:r>
              <a:rPr lang="en-US" sz="2400" dirty="0" err="1">
                <a:latin typeface="Times New Roman"/>
                <a:cs typeface="Times New Roman"/>
              </a:rPr>
              <a:t>với</a:t>
            </a:r>
            <a:r>
              <a:rPr lang="en-US" sz="2400" dirty="0">
                <a:latin typeface="Times New Roman"/>
                <a:cs typeface="Times New Roman"/>
              </a:rPr>
              <a:t> vector </a:t>
            </a:r>
            <a:r>
              <a:rPr lang="en-US" sz="2400" dirty="0" err="1">
                <a:latin typeface="Times New Roman"/>
                <a:cs typeface="Times New Roman"/>
              </a:rPr>
              <a:t>quan</a:t>
            </a:r>
            <a:r>
              <a:rPr lang="en-US" sz="2400" dirty="0">
                <a:latin typeface="Times New Roman"/>
                <a:cs typeface="Times New Roman"/>
              </a:rPr>
              <a:t> </a:t>
            </a:r>
            <a:r>
              <a:rPr lang="en-US" sz="2400" dirty="0" err="1">
                <a:latin typeface="Times New Roman"/>
                <a:cs typeface="Times New Roman"/>
              </a:rPr>
              <a:t>sát</a:t>
            </a:r>
            <a:br>
              <a:rPr lang="en-US" sz="2400" dirty="0">
                <a:latin typeface="Times New Roman"/>
                <a:cs typeface="Times New Roman"/>
              </a:rPr>
            </a:br>
            <a:r>
              <a:rPr lang="en-US" sz="2400" dirty="0">
                <a:latin typeface="Times New Roman"/>
                <a:cs typeface="Times New Roman"/>
              </a:rPr>
              <a:t>𝑘⃗</a:t>
            </a:r>
            <a:r>
              <a:rPr lang="en-US" sz="2400" baseline="-25000" dirty="0">
                <a:latin typeface="Times New Roman"/>
                <a:cs typeface="Times New Roman"/>
              </a:rPr>
              <a:t>𝑖𝑡</a:t>
            </a:r>
            <a:r>
              <a:rPr lang="en-US" sz="2400" dirty="0">
                <a:latin typeface="Times New Roman"/>
                <a:cs typeface="Times New Roman"/>
              </a:rPr>
              <a:t>. </a:t>
            </a:r>
            <a:r>
              <a:rPr lang="en-US" sz="2400" dirty="0" err="1">
                <a:latin typeface="Times New Roman"/>
                <a:cs typeface="Times New Roman"/>
              </a:rPr>
              <a:t>Vị</a:t>
            </a:r>
            <a:r>
              <a:rPr lang="en-US" sz="2400" dirty="0">
                <a:latin typeface="Times New Roman"/>
                <a:cs typeface="Times New Roman"/>
              </a:rPr>
              <a:t> </a:t>
            </a:r>
            <a:r>
              <a:rPr lang="en-US" sz="2400" dirty="0" err="1">
                <a:latin typeface="Times New Roman"/>
                <a:cs typeface="Times New Roman"/>
              </a:rPr>
              <a:t>trí</a:t>
            </a:r>
            <a:r>
              <a:rPr lang="en-US" sz="2400" dirty="0">
                <a:latin typeface="Times New Roman"/>
                <a:cs typeface="Times New Roman"/>
              </a:rPr>
              <a:t> </a:t>
            </a:r>
            <a:r>
              <a:rPr lang="en-US" sz="2400" dirty="0" err="1">
                <a:latin typeface="Times New Roman"/>
                <a:cs typeface="Times New Roman"/>
              </a:rPr>
              <a:t>có</a:t>
            </a:r>
            <a:r>
              <a:rPr lang="en-US" sz="2400" dirty="0">
                <a:latin typeface="Times New Roman"/>
                <a:cs typeface="Times New Roman"/>
              </a:rPr>
              <a:t> </a:t>
            </a:r>
            <a:r>
              <a:rPr lang="en-US" sz="2400" dirty="0" err="1">
                <a:latin typeface="Times New Roman"/>
                <a:cs typeface="Times New Roman"/>
              </a:rPr>
              <a:t>sai</a:t>
            </a:r>
            <a:r>
              <a:rPr lang="en-US" sz="2400" dirty="0">
                <a:latin typeface="Times New Roman"/>
                <a:cs typeface="Times New Roman"/>
              </a:rPr>
              <a:t> </a:t>
            </a:r>
            <a:r>
              <a:rPr lang="en-US" sz="2400" dirty="0" err="1">
                <a:latin typeface="Times New Roman"/>
                <a:cs typeface="Times New Roman"/>
              </a:rPr>
              <a:t>số</a:t>
            </a:r>
            <a:r>
              <a:rPr lang="en-US" sz="2400" dirty="0">
                <a:latin typeface="Times New Roman"/>
                <a:cs typeface="Times New Roman"/>
              </a:rPr>
              <a:t> </a:t>
            </a:r>
            <a:r>
              <a:rPr lang="en-US" sz="2400" dirty="0" err="1">
                <a:latin typeface="Times New Roman"/>
                <a:cs typeface="Times New Roman"/>
              </a:rPr>
              <a:t>nhỏ</a:t>
            </a:r>
            <a:r>
              <a:rPr lang="en-US" sz="2400" dirty="0">
                <a:latin typeface="Times New Roman"/>
                <a:cs typeface="Times New Roman"/>
              </a:rPr>
              <a:t> </a:t>
            </a:r>
            <a:r>
              <a:rPr lang="en-US" sz="2400" dirty="0" err="1">
                <a:latin typeface="Times New Roman"/>
                <a:cs typeface="Times New Roman"/>
              </a:rPr>
              <a:t>nhất</a:t>
            </a:r>
            <a:r>
              <a:rPr lang="en-US" sz="2400" dirty="0">
                <a:latin typeface="Times New Roman"/>
                <a:cs typeface="Times New Roman"/>
              </a:rPr>
              <a:t> (</a:t>
            </a:r>
            <a:r>
              <a:rPr lang="en-US" sz="2400" dirty="0" err="1">
                <a:latin typeface="Times New Roman"/>
                <a:cs typeface="Times New Roman"/>
              </a:rPr>
              <a:t>tổng</a:t>
            </a:r>
            <a:r>
              <a:rPr lang="en-US" sz="2400" dirty="0">
                <a:latin typeface="Times New Roman"/>
                <a:cs typeface="Times New Roman"/>
              </a:rPr>
              <a:t> </a:t>
            </a:r>
            <a:r>
              <a:rPr lang="en-US" sz="2400" dirty="0" err="1">
                <a:latin typeface="Times New Roman"/>
                <a:cs typeface="Times New Roman"/>
              </a:rPr>
              <a:t>diện</a:t>
            </a:r>
            <a:r>
              <a:rPr lang="en-US" sz="2400" dirty="0">
                <a:latin typeface="Times New Roman"/>
                <a:cs typeface="Times New Roman"/>
              </a:rPr>
              <a:t> </a:t>
            </a:r>
            <a:r>
              <a:rPr lang="en-US" sz="2400" dirty="0" err="1">
                <a:latin typeface="Times New Roman"/>
                <a:cs typeface="Times New Roman"/>
              </a:rPr>
              <a:t>tích</a:t>
            </a:r>
            <a:r>
              <a:rPr lang="en-US" sz="2400" dirty="0">
                <a:latin typeface="Times New Roman"/>
                <a:cs typeface="Times New Roman"/>
              </a:rPr>
              <a:t> </a:t>
            </a:r>
            <a:r>
              <a:rPr lang="en-US" sz="2400" dirty="0" err="1">
                <a:latin typeface="Times New Roman"/>
                <a:cs typeface="Times New Roman"/>
              </a:rPr>
              <a:t>hình</a:t>
            </a:r>
            <a:r>
              <a:rPr lang="en-US" sz="2400" dirty="0">
                <a:latin typeface="Times New Roman"/>
                <a:cs typeface="Times New Roman"/>
              </a:rPr>
              <a:t> </a:t>
            </a:r>
            <a:r>
              <a:rPr lang="en-US" sz="2400" dirty="0" err="1">
                <a:latin typeface="Times New Roman"/>
                <a:cs typeface="Times New Roman"/>
              </a:rPr>
              <a:t>bình</a:t>
            </a:r>
            <a:r>
              <a:rPr lang="en-US" sz="2400" dirty="0">
                <a:latin typeface="Times New Roman"/>
                <a:cs typeface="Times New Roman"/>
              </a:rPr>
              <a:t> </a:t>
            </a:r>
            <a:r>
              <a:rPr lang="en-US" sz="2400" dirty="0" err="1">
                <a:latin typeface="Times New Roman"/>
                <a:cs typeface="Times New Roman"/>
              </a:rPr>
              <a:t>hành</a:t>
            </a:r>
            <a:r>
              <a:rPr lang="en-US" sz="2400" dirty="0">
                <a:latin typeface="Times New Roman"/>
                <a:cs typeface="Times New Roman"/>
              </a:rPr>
              <a:t> </a:t>
            </a:r>
            <a:r>
              <a:rPr lang="en-US" sz="2400" dirty="0" err="1">
                <a:latin typeface="Times New Roman"/>
                <a:cs typeface="Times New Roman"/>
              </a:rPr>
              <a:t>đỏ</a:t>
            </a:r>
            <a:r>
              <a:rPr lang="en-US" sz="2400" dirty="0">
                <a:latin typeface="Times New Roman"/>
                <a:cs typeface="Times New Roman"/>
              </a:rPr>
              <a:t> </a:t>
            </a:r>
            <a:r>
              <a:rPr lang="en-US" sz="2400" dirty="0" err="1">
                <a:latin typeface="Times New Roman"/>
                <a:cs typeface="Times New Roman"/>
              </a:rPr>
              <a:t>nhỏ</a:t>
            </a:r>
            <a:r>
              <a:rPr lang="en-US" sz="2400" dirty="0">
                <a:latin typeface="Times New Roman"/>
                <a:cs typeface="Times New Roman"/>
              </a:rPr>
              <a:t> </a:t>
            </a:r>
            <a:r>
              <a:rPr lang="en-US" sz="2400" dirty="0" err="1">
                <a:latin typeface="Times New Roman"/>
                <a:cs typeface="Times New Roman"/>
              </a:rPr>
              <a:t>nhất</a:t>
            </a:r>
            <a:r>
              <a:rPr lang="en-US" sz="2400" dirty="0">
                <a:latin typeface="Times New Roman"/>
                <a:cs typeface="Times New Roman"/>
              </a:rPr>
              <a:t>) </a:t>
            </a:r>
            <a:r>
              <a:rPr lang="en-US" sz="2400" dirty="0" err="1">
                <a:latin typeface="Times New Roman"/>
                <a:cs typeface="Times New Roman"/>
              </a:rPr>
              <a:t>sẽ</a:t>
            </a:r>
            <a:r>
              <a:rPr lang="en-US" sz="2400" dirty="0">
                <a:latin typeface="Times New Roman"/>
                <a:cs typeface="Times New Roman"/>
              </a:rPr>
              <a:t> </a:t>
            </a:r>
            <a:r>
              <a:rPr lang="en-US" sz="2400" dirty="0" err="1">
                <a:latin typeface="Times New Roman"/>
                <a:cs typeface="Times New Roman"/>
              </a:rPr>
              <a:t>là</a:t>
            </a:r>
            <a:r>
              <a:rPr lang="en-US" sz="2400" dirty="0">
                <a:latin typeface="Times New Roman"/>
                <a:cs typeface="Times New Roman"/>
              </a:rPr>
              <a:t> </a:t>
            </a:r>
            <a:r>
              <a:rPr lang="en-US" sz="2400" dirty="0" err="1">
                <a:latin typeface="Times New Roman"/>
                <a:cs typeface="Times New Roman"/>
              </a:rPr>
              <a:t>vị</a:t>
            </a:r>
            <a:r>
              <a:rPr lang="en-US" sz="2400" dirty="0">
                <a:latin typeface="Times New Roman"/>
                <a:cs typeface="Times New Roman"/>
              </a:rPr>
              <a:t> </a:t>
            </a:r>
            <a:r>
              <a:rPr lang="en-US" sz="2400" dirty="0" err="1">
                <a:latin typeface="Times New Roman"/>
                <a:cs typeface="Times New Roman"/>
              </a:rPr>
              <a:t>trí</a:t>
            </a:r>
            <a:r>
              <a:rPr lang="en-US" sz="2400" dirty="0">
                <a:latin typeface="Times New Roman"/>
                <a:cs typeface="Times New Roman"/>
              </a:rPr>
              <a:t> robot </a:t>
            </a:r>
            <a:r>
              <a:rPr lang="en-US" sz="2400" dirty="0" err="1">
                <a:latin typeface="Times New Roman"/>
                <a:cs typeface="Times New Roman"/>
              </a:rPr>
              <a:t>thời</a:t>
            </a:r>
            <a:r>
              <a:rPr lang="en-US" sz="2400" dirty="0">
                <a:latin typeface="Times New Roman"/>
                <a:cs typeface="Times New Roman"/>
              </a:rPr>
              <a:t> </a:t>
            </a:r>
            <a:r>
              <a:rPr lang="en-US" sz="2400" dirty="0" err="1">
                <a:latin typeface="Times New Roman"/>
                <a:cs typeface="Times New Roman"/>
              </a:rPr>
              <a:t>điểm</a:t>
            </a:r>
            <a:r>
              <a:rPr lang="en-US" sz="2400" dirty="0">
                <a:latin typeface="Times New Roman"/>
                <a:cs typeface="Times New Roman"/>
              </a:rPr>
              <a:t> t. Ở </a:t>
            </a:r>
            <a:r>
              <a:rPr lang="en-US" sz="2400" dirty="0" err="1">
                <a:latin typeface="Times New Roman"/>
                <a:cs typeface="Times New Roman"/>
              </a:rPr>
              <a:t>đây</a:t>
            </a:r>
            <a:r>
              <a:rPr lang="en-US" sz="2400" dirty="0">
                <a:latin typeface="Times New Roman"/>
                <a:cs typeface="Times New Roman"/>
              </a:rPr>
              <a:t> </a:t>
            </a:r>
            <a:r>
              <a:rPr lang="en-US" sz="2400" dirty="0" err="1">
                <a:latin typeface="Times New Roman"/>
                <a:cs typeface="Times New Roman"/>
              </a:rPr>
              <a:t>là</a:t>
            </a:r>
            <a:r>
              <a:rPr lang="en-US" sz="2400" dirty="0">
                <a:latin typeface="Times New Roman"/>
                <a:cs typeface="Times New Roman"/>
              </a:rPr>
              <a:t> </a:t>
            </a:r>
            <a:r>
              <a:rPr lang="en-US" sz="2400" dirty="0" err="1">
                <a:latin typeface="Times New Roman"/>
                <a:cs typeface="Times New Roman"/>
              </a:rPr>
              <a:t>vị</a:t>
            </a:r>
            <a:r>
              <a:rPr lang="en-US" sz="2400" dirty="0">
                <a:latin typeface="Times New Roman"/>
                <a:cs typeface="Times New Roman"/>
              </a:rPr>
              <a:t> </a:t>
            </a:r>
            <a:r>
              <a:rPr lang="en-US" sz="2400" dirty="0" err="1">
                <a:latin typeface="Times New Roman"/>
                <a:cs typeface="Times New Roman"/>
              </a:rPr>
              <a:t>trí</a:t>
            </a:r>
            <a:r>
              <a:rPr lang="en-US" sz="2400" dirty="0">
                <a:latin typeface="Times New Roman"/>
                <a:cs typeface="Times New Roman"/>
              </a:rPr>
              <a:t> rt </a:t>
            </a:r>
            <a:r>
              <a:rPr lang="en-US" sz="2400" dirty="0" err="1">
                <a:latin typeface="Times New Roman"/>
                <a:cs typeface="Times New Roman"/>
              </a:rPr>
              <a:t>có</a:t>
            </a:r>
            <a:r>
              <a:rPr lang="en-US" sz="2400" dirty="0">
                <a:latin typeface="Times New Roman"/>
                <a:cs typeface="Times New Roman"/>
              </a:rPr>
              <a:t> </a:t>
            </a:r>
            <a:r>
              <a:rPr lang="en-US" sz="2400" dirty="0" err="1">
                <a:latin typeface="Times New Roman"/>
                <a:cs typeface="Times New Roman"/>
              </a:rPr>
              <a:t>sai</a:t>
            </a:r>
            <a:r>
              <a:rPr lang="en-US" sz="2400" dirty="0">
                <a:latin typeface="Times New Roman"/>
                <a:cs typeface="Times New Roman"/>
              </a:rPr>
              <a:t> </a:t>
            </a:r>
            <a:r>
              <a:rPr lang="en-US" sz="2400" dirty="0" err="1">
                <a:latin typeface="Times New Roman"/>
                <a:cs typeface="Times New Roman"/>
              </a:rPr>
              <a:t>số</a:t>
            </a:r>
            <a:r>
              <a:rPr lang="en-US" sz="2400" dirty="0">
                <a:latin typeface="Times New Roman"/>
                <a:cs typeface="Times New Roman"/>
              </a:rPr>
              <a:t> </a:t>
            </a:r>
            <a:r>
              <a:rPr lang="en-US" sz="2400" dirty="0" err="1">
                <a:latin typeface="Times New Roman"/>
                <a:cs typeface="Times New Roman"/>
              </a:rPr>
              <a:t>nhỏ</a:t>
            </a:r>
            <a:r>
              <a:rPr lang="en-US" sz="2400" dirty="0">
                <a:latin typeface="Times New Roman"/>
                <a:cs typeface="Times New Roman"/>
              </a:rPr>
              <a:t> </a:t>
            </a:r>
            <a:r>
              <a:rPr lang="en-US" sz="2400" dirty="0" err="1">
                <a:latin typeface="Times New Roman"/>
                <a:cs typeface="Times New Roman"/>
              </a:rPr>
              <a:t>nhất</a:t>
            </a:r>
            <a:r>
              <a:rPr lang="en-US" sz="2400" dirty="0">
                <a:latin typeface="Times New Roman"/>
                <a:cs typeface="Times New Roman"/>
              </a:rPr>
              <a:t> so </a:t>
            </a:r>
            <a:r>
              <a:rPr lang="en-US" sz="2400" dirty="0" err="1">
                <a:latin typeface="Times New Roman"/>
                <a:cs typeface="Times New Roman"/>
              </a:rPr>
              <a:t>với</a:t>
            </a:r>
            <a:r>
              <a:rPr lang="en-US" sz="2400" dirty="0">
                <a:latin typeface="Times New Roman"/>
                <a:cs typeface="Times New Roman"/>
              </a:rPr>
              <a:t> vector </a:t>
            </a:r>
            <a:r>
              <a:rPr lang="en-US" sz="2400" dirty="0" err="1">
                <a:latin typeface="Times New Roman"/>
                <a:cs typeface="Times New Roman"/>
              </a:rPr>
              <a:t>quan</a:t>
            </a:r>
            <a:r>
              <a:rPr lang="en-US" sz="2400" dirty="0">
                <a:latin typeface="Times New Roman"/>
                <a:cs typeface="Times New Roman"/>
              </a:rPr>
              <a:t> </a:t>
            </a:r>
            <a:r>
              <a:rPr lang="en-US" sz="2400" dirty="0" err="1">
                <a:latin typeface="Times New Roman"/>
                <a:cs typeface="Times New Roman"/>
              </a:rPr>
              <a:t>sát</a:t>
            </a:r>
            <a:r>
              <a:rPr lang="en-US" sz="2400" dirty="0">
                <a:latin typeface="Times New Roman"/>
                <a:cs typeface="Times New Roman"/>
              </a:rPr>
              <a:t> </a:t>
            </a:r>
            <a:r>
              <a:rPr lang="en-US" sz="2400" dirty="0" err="1">
                <a:latin typeface="Times New Roman"/>
                <a:cs typeface="Times New Roman"/>
              </a:rPr>
              <a:t>được</a:t>
            </a:r>
            <a:endParaRPr lang="en-US" dirty="0" err="1"/>
          </a:p>
        </p:txBody>
      </p:sp>
      <p:pic>
        <p:nvPicPr>
          <p:cNvPr id="3" name="Picture 4" descr="Chart, radar chart&#10;&#10;Description automatically generated">
            <a:extLst>
              <a:ext uri="{FF2B5EF4-FFF2-40B4-BE49-F238E27FC236}">
                <a16:creationId xmlns:a16="http://schemas.microsoft.com/office/drawing/2014/main" id="{47DA3E5F-388C-58D0-9D58-28143364B6DD}"/>
              </a:ext>
            </a:extLst>
          </p:cNvPr>
          <p:cNvPicPr>
            <a:picLocks noChangeAspect="1"/>
          </p:cNvPicPr>
          <p:nvPr/>
        </p:nvPicPr>
        <p:blipFill>
          <a:blip r:embed="rId2"/>
          <a:stretch>
            <a:fillRect/>
          </a:stretch>
        </p:blipFill>
        <p:spPr>
          <a:xfrm>
            <a:off x="4119283" y="243243"/>
            <a:ext cx="5690346" cy="4567366"/>
          </a:xfrm>
          <a:prstGeom prst="rect">
            <a:avLst/>
          </a:prstGeom>
        </p:spPr>
      </p:pic>
    </p:spTree>
    <p:extLst>
      <p:ext uri="{BB962C8B-B14F-4D97-AF65-F5344CB8AC3E}">
        <p14:creationId xmlns:p14="http://schemas.microsoft.com/office/powerpoint/2010/main" val="171265189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157172"/>
            <a:ext cx="906730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rPr>
              <a:t>Có</a:t>
            </a:r>
            <a:r>
              <a:rPr lang="en-US" sz="2000" dirty="0">
                <a:latin typeface="Times  New Roman"/>
              </a:rPr>
              <a:t> rt </a:t>
            </a:r>
            <a:r>
              <a:rPr lang="en-US" sz="2000" dirty="0" err="1">
                <a:latin typeface="Times  New Roman"/>
              </a:rPr>
              <a:t>và</a:t>
            </a:r>
            <a:r>
              <a:rPr lang="en-US" sz="2000" dirty="0">
                <a:latin typeface="Times  New Roman"/>
              </a:rPr>
              <a:t> rt’ </a:t>
            </a:r>
            <a:r>
              <a:rPr lang="en-US" sz="2000" dirty="0" err="1">
                <a:latin typeface="Times  New Roman"/>
              </a:rPr>
              <a:t>là</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trong</a:t>
            </a:r>
            <a:r>
              <a:rPr lang="en-US" sz="2000" dirty="0">
                <a:latin typeface="Times  New Roman"/>
              </a:rPr>
              <a:t> </a:t>
            </a:r>
            <a:r>
              <a:rPr lang="en-US" sz="2000" dirty="0" err="1">
                <a:latin typeface="Times  New Roman"/>
              </a:rPr>
              <a:t>vô</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của</a:t>
            </a:r>
            <a:r>
              <a:rPr lang="en-US" sz="2000" dirty="0">
                <a:latin typeface="Times  New Roman"/>
              </a:rPr>
              <a:t> camera </a:t>
            </a:r>
            <a:r>
              <a:rPr lang="en-US" sz="2000" dirty="0" err="1">
                <a:latin typeface="Times  New Roman"/>
              </a:rPr>
              <a:t>có</a:t>
            </a:r>
            <a:r>
              <a:rPr lang="en-US" sz="2000" dirty="0">
                <a:latin typeface="Times  New Roman"/>
              </a:rPr>
              <a:t> </a:t>
            </a:r>
            <a:r>
              <a:rPr lang="en-US" sz="2000" dirty="0" err="1">
                <a:latin typeface="Times  New Roman"/>
              </a:rPr>
              <a:t>thể</a:t>
            </a:r>
            <a:r>
              <a:rPr lang="en-US" sz="2000" dirty="0">
                <a:latin typeface="Times  New Roman"/>
              </a:rPr>
              <a:t> </a:t>
            </a:r>
            <a:r>
              <a:rPr lang="en-US" sz="2000" dirty="0" err="1">
                <a:latin typeface="Times  New Roman"/>
              </a:rPr>
              <a:t>trong</a:t>
            </a:r>
            <a:r>
              <a:rPr lang="en-US" sz="2000" dirty="0">
                <a:latin typeface="Times  New Roman"/>
              </a:rPr>
              <a:t> </a:t>
            </a:r>
            <a:r>
              <a:rPr lang="en-US" sz="2000" dirty="0" err="1">
                <a:latin typeface="Times  New Roman"/>
              </a:rPr>
              <a:t>không</a:t>
            </a:r>
            <a:r>
              <a:rPr lang="en-US" sz="2000" dirty="0">
                <a:latin typeface="Times  New Roman"/>
              </a:rPr>
              <a:t> </a:t>
            </a:r>
            <a:r>
              <a:rPr lang="en-US" sz="2000" dirty="0" err="1">
                <a:latin typeface="Times  New Roman"/>
              </a:rPr>
              <a:t>gian</a:t>
            </a:r>
            <a:r>
              <a:rPr lang="en-US" sz="2000" dirty="0">
                <a:latin typeface="Times  New Roman"/>
              </a:rPr>
              <a:t> </a:t>
            </a:r>
            <a:r>
              <a:rPr lang="en-US" sz="2000" dirty="0" err="1">
                <a:latin typeface="Times  New Roman"/>
              </a:rPr>
              <a:t>tại</a:t>
            </a:r>
            <a:r>
              <a:rPr lang="en-US" sz="2000" dirty="0">
                <a:latin typeface="Times  New Roman"/>
              </a:rPr>
              <a:t> </a:t>
            </a:r>
            <a:r>
              <a:rPr lang="en-US" sz="2000" dirty="0" err="1">
                <a:latin typeface="Times  New Roman"/>
              </a:rPr>
              <a:t>thời</a:t>
            </a:r>
            <a:r>
              <a:rPr lang="en-US" sz="2000" dirty="0">
                <a:latin typeface="Times  New Roman"/>
              </a:rPr>
              <a:t> </a:t>
            </a:r>
            <a:r>
              <a:rPr lang="en-US" sz="2000" dirty="0" err="1">
                <a:latin typeface="Times  New Roman"/>
              </a:rPr>
              <a:t>điểm</a:t>
            </a:r>
            <a:r>
              <a:rPr lang="en-US" sz="2000" dirty="0">
                <a:latin typeface="Times  New Roman"/>
              </a:rPr>
              <a:t> t, ta </a:t>
            </a:r>
            <a:r>
              <a:rPr lang="en-US" sz="2000" dirty="0" err="1">
                <a:latin typeface="Times  New Roman"/>
              </a:rPr>
              <a:t>có</a:t>
            </a:r>
            <a:r>
              <a:rPr lang="en-US" sz="2000" dirty="0">
                <a:latin typeface="Times  New Roman"/>
              </a:rPr>
              <a:t> W</a:t>
            </a:r>
            <a:r>
              <a:rPr lang="en-US" sz="2000" baseline="-25000" dirty="0">
                <a:latin typeface="Times  New Roman"/>
              </a:rPr>
              <a:t>p1</a:t>
            </a:r>
            <a:r>
              <a:rPr lang="en-US" sz="2000" dirty="0">
                <a:latin typeface="Times  New Roman"/>
              </a:rPr>
              <a:t> </a:t>
            </a:r>
            <a:r>
              <a:rPr lang="en-US" sz="2000" dirty="0" err="1">
                <a:latin typeface="Times  New Roman"/>
              </a:rPr>
              <a:t>và</a:t>
            </a:r>
            <a:r>
              <a:rPr lang="en-US" sz="2000" dirty="0">
                <a:latin typeface="Times  New Roman"/>
              </a:rPr>
              <a:t> W</a:t>
            </a:r>
            <a:r>
              <a:rPr lang="en-US" sz="2000" baseline="-25000" dirty="0">
                <a:latin typeface="Times  New Roman"/>
              </a:rPr>
              <a:t>p2</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3D </a:t>
            </a:r>
            <a:r>
              <a:rPr lang="en-US" sz="2000" dirty="0" err="1">
                <a:latin typeface="Times  New Roman"/>
              </a:rPr>
              <a:t>của</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và</a:t>
            </a:r>
            <a:r>
              <a:rPr lang="en-US" sz="2000" dirty="0">
                <a:latin typeface="Times  New Roman"/>
              </a:rPr>
              <a:t> 𝑘⃗</a:t>
            </a:r>
            <a:r>
              <a:rPr lang="en-US" sz="2000" baseline="-25000" dirty="0">
                <a:latin typeface="Times  New Roman"/>
              </a:rPr>
              <a:t>1𝑡</a:t>
            </a:r>
            <a:r>
              <a:rPr lang="en-US" sz="2000" dirty="0">
                <a:latin typeface="Times  New Roman"/>
              </a:rPr>
              <a:t>, 𝑘⃗</a:t>
            </a:r>
            <a:r>
              <a:rPr lang="en-US" sz="2000" baseline="-25000" dirty="0">
                <a:latin typeface="Times  New Roman"/>
              </a:rPr>
              <a:t>2𝑡 </a:t>
            </a:r>
            <a:r>
              <a:rPr lang="vi-VN" sz="2000" baseline="-25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a:t>
            </a:r>
            <a:r>
              <a:rPr lang="en-US" sz="2000" dirty="0" err="1">
                <a:latin typeface="Times  New Roman"/>
              </a:rPr>
              <a:t>của</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tại</a:t>
            </a:r>
            <a:r>
              <a:rPr lang="en-US" sz="2000" dirty="0">
                <a:latin typeface="Times  New Roman"/>
              </a:rPr>
              <a:t> </a:t>
            </a:r>
            <a:r>
              <a:rPr lang="en-US" sz="2000" dirty="0" err="1">
                <a:latin typeface="Times  New Roman"/>
              </a:rPr>
              <a:t>thời</a:t>
            </a:r>
            <a:r>
              <a:rPr lang="en-US" sz="2000" dirty="0">
                <a:latin typeface="Times  New Roman"/>
              </a:rPr>
              <a:t> </a:t>
            </a:r>
            <a:r>
              <a:rPr lang="en-US" sz="2000" dirty="0" err="1">
                <a:latin typeface="Times  New Roman"/>
              </a:rPr>
              <a:t>điểm</a:t>
            </a:r>
            <a:r>
              <a:rPr lang="en-US" sz="2000" dirty="0">
                <a:latin typeface="Times  New Roman"/>
              </a:rPr>
              <a:t> t. </a:t>
            </a:r>
            <a:r>
              <a:rPr lang="en-US" sz="2000" dirty="0" err="1">
                <a:latin typeface="Times  New Roman"/>
              </a:rPr>
              <a:t>Mục</a:t>
            </a:r>
            <a:r>
              <a:rPr lang="en-US" sz="2000" dirty="0">
                <a:latin typeface="Times  New Roman"/>
              </a:rPr>
              <a:t> </a:t>
            </a:r>
            <a:r>
              <a:rPr lang="en-US" sz="2000" dirty="0" err="1">
                <a:latin typeface="Times  New Roman"/>
              </a:rPr>
              <a:t>đích</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tìm</a:t>
            </a:r>
            <a:r>
              <a:rPr lang="en-US" sz="2000" dirty="0">
                <a:latin typeface="Times  New Roman"/>
              </a:rPr>
              <a:t> rt </a:t>
            </a:r>
            <a:r>
              <a:rPr lang="en-US" sz="2000" dirty="0" err="1">
                <a:latin typeface="Times  New Roman"/>
              </a:rPr>
              <a:t>sao</a:t>
            </a:r>
            <a:r>
              <a:rPr lang="en-US" sz="2000" dirty="0">
                <a:latin typeface="Times  New Roman"/>
              </a:rPr>
              <a:t> </a:t>
            </a:r>
            <a:r>
              <a:rPr lang="en-US" sz="2000" dirty="0" err="1">
                <a:latin typeface="Times  New Roman"/>
              </a:rPr>
              <a:t>cho</a:t>
            </a:r>
            <a:r>
              <a:rPr lang="en-US" sz="2000" dirty="0">
                <a:latin typeface="Times  New Roman"/>
              </a:rPr>
              <a:t> </a:t>
            </a:r>
            <a:r>
              <a:rPr lang="en-US" sz="2000" dirty="0" err="1">
                <a:latin typeface="Times  New Roman"/>
              </a:rPr>
              <a:t>tất</a:t>
            </a:r>
            <a:r>
              <a:rPr lang="en-US" sz="2000" dirty="0">
                <a:latin typeface="Times  New Roman"/>
              </a:rPr>
              <a:t> </a:t>
            </a:r>
            <a:r>
              <a:rPr lang="en-US" sz="2000" dirty="0" err="1">
                <a:latin typeface="Times  New Roman"/>
              </a:rPr>
              <a:t>cả</a:t>
            </a:r>
            <a:r>
              <a:rPr lang="en-US" sz="2000" dirty="0">
                <a:latin typeface="Times  New Roman"/>
              </a:rPr>
              <a:t> vector</a:t>
            </a:r>
            <a:endParaRPr lang="en-US" dirty="0"/>
          </a:p>
        </p:txBody>
      </p:sp>
      <p:pic>
        <p:nvPicPr>
          <p:cNvPr id="5" name="Picture 5" descr="A picture containing text, antenna&#10;&#10;Description automatically generated">
            <a:extLst>
              <a:ext uri="{FF2B5EF4-FFF2-40B4-BE49-F238E27FC236}">
                <a16:creationId xmlns:a16="http://schemas.microsoft.com/office/drawing/2014/main" id="{F62F105A-23E5-9FAE-67AF-780E1DB49D36}"/>
              </a:ext>
            </a:extLst>
          </p:cNvPr>
          <p:cNvPicPr>
            <a:picLocks noChangeAspect="1"/>
          </p:cNvPicPr>
          <p:nvPr/>
        </p:nvPicPr>
        <p:blipFill>
          <a:blip r:embed="rId3"/>
          <a:stretch>
            <a:fillRect/>
          </a:stretch>
        </p:blipFill>
        <p:spPr>
          <a:xfrm>
            <a:off x="10221446" y="803181"/>
            <a:ext cx="1005167" cy="870136"/>
          </a:xfrm>
          <a:prstGeom prst="rect">
            <a:avLst/>
          </a:prstGeom>
        </p:spPr>
      </p:pic>
      <p:sp>
        <p:nvSpPr>
          <p:cNvPr id="6" name="TextBox 5">
            <a:extLst>
              <a:ext uri="{FF2B5EF4-FFF2-40B4-BE49-F238E27FC236}">
                <a16:creationId xmlns:a16="http://schemas.microsoft.com/office/drawing/2014/main" id="{73EADB2C-2987-AEBF-BF07-CC7E713881C8}"/>
              </a:ext>
            </a:extLst>
          </p:cNvPr>
          <p:cNvSpPr txBox="1"/>
          <p:nvPr/>
        </p:nvSpPr>
        <p:spPr>
          <a:xfrm>
            <a:off x="11235018" y="1048871"/>
            <a:ext cx="737348" cy="38053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Cambria Math"/>
                <a:ea typeface="Cambria Math"/>
              </a:rPr>
              <a:t>= 𝑔</a:t>
            </a:r>
            <a:r>
              <a:rPr lang="en-US" baseline="-25000" dirty="0">
                <a:latin typeface="Cambria Math"/>
                <a:ea typeface="Cambria Math"/>
              </a:rPr>
              <a:t>𝑖t</a:t>
            </a:r>
            <a:endParaRPr lang="en-US" baseline="-25000" dirty="0"/>
          </a:p>
        </p:txBody>
      </p:sp>
      <p:sp>
        <p:nvSpPr>
          <p:cNvPr id="7" name="TextBox 6">
            <a:extLst>
              <a:ext uri="{FF2B5EF4-FFF2-40B4-BE49-F238E27FC236}">
                <a16:creationId xmlns:a16="http://schemas.microsoft.com/office/drawing/2014/main" id="{AFC4FC29-532E-C5E0-F615-E821F28A02AC}"/>
              </a:ext>
            </a:extLst>
          </p:cNvPr>
          <p:cNvSpPr txBox="1"/>
          <p:nvPr/>
        </p:nvSpPr>
        <p:spPr>
          <a:xfrm>
            <a:off x="3045232" y="1401024"/>
            <a:ext cx="9067305"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rPr>
              <a:t>có</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gần</a:t>
            </a:r>
            <a:r>
              <a:rPr lang="en-US" sz="2000" dirty="0">
                <a:latin typeface="Times  New Roman"/>
              </a:rPr>
              <a:t> </a:t>
            </a:r>
            <a:r>
              <a:rPr lang="en-US" sz="2000" dirty="0" err="1">
                <a:latin typeface="Times  New Roman"/>
              </a:rPr>
              <a:t>với</a:t>
            </a:r>
            <a:r>
              <a:rPr lang="en-US" sz="2000" dirty="0">
                <a:latin typeface="Times  New Roman"/>
              </a:rPr>
              <a:t> vector 𝑘⃗</a:t>
            </a:r>
            <a:r>
              <a:rPr lang="en-US" sz="2000" baseline="-25000" dirty="0">
                <a:latin typeface="Times  New Roman"/>
              </a:rPr>
              <a:t>𝑖t</a:t>
            </a:r>
            <a:r>
              <a:rPr lang="en-US" sz="2000" dirty="0">
                <a:latin typeface="Times  New Roman"/>
              </a:rPr>
              <a:t> </a:t>
            </a:r>
            <a:r>
              <a:rPr lang="en-US" sz="2000" dirty="0" err="1">
                <a:latin typeface="Times  New Roman"/>
              </a:rPr>
              <a:t>tương</a:t>
            </a:r>
            <a:r>
              <a:rPr lang="en-US" sz="2000" dirty="0">
                <a:latin typeface="Times  New Roman"/>
              </a:rPr>
              <a:t> </a:t>
            </a:r>
            <a:r>
              <a:rPr lang="en-US" sz="2000" dirty="0" err="1">
                <a:latin typeface="Times  New Roman"/>
              </a:rPr>
              <a:t>ứng</a:t>
            </a:r>
            <a:r>
              <a:rPr lang="en-US" sz="2000" dirty="0">
                <a:latin typeface="Times  New Roman"/>
              </a:rPr>
              <a:t> </a:t>
            </a:r>
            <a:r>
              <a:rPr lang="en-US" sz="2000" dirty="0" err="1">
                <a:latin typeface="Times  New Roman"/>
              </a:rPr>
              <a:t>nhất</a:t>
            </a:r>
            <a:r>
              <a:rPr lang="en-US" sz="2000" dirty="0">
                <a:latin typeface="Times  New Roman"/>
              </a:rPr>
              <a:t>. </a:t>
            </a:r>
          </a:p>
          <a:p>
            <a:pPr algn="just"/>
            <a:r>
              <a:rPr lang="en-US" sz="2000" dirty="0">
                <a:latin typeface="Times  New Roman"/>
              </a:rPr>
              <a:t>Khi </a:t>
            </a:r>
            <a:r>
              <a:rPr lang="en-US" sz="2000" dirty="0" err="1">
                <a:latin typeface="Times  New Roman"/>
              </a:rPr>
              <a:t>chọn</a:t>
            </a:r>
            <a:r>
              <a:rPr lang="en-US" sz="2000" dirty="0">
                <a:latin typeface="Times  New Roman"/>
              </a:rPr>
              <a:t> camera ở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rt’ (</a:t>
            </a:r>
            <a:r>
              <a:rPr lang="en-US" sz="2000" dirty="0" err="1">
                <a:latin typeface="Times  New Roman"/>
              </a:rPr>
              <a:t>sai</a:t>
            </a:r>
            <a:r>
              <a:rPr lang="en-US" sz="2000" dirty="0">
                <a:latin typeface="Times  New Roman"/>
              </a:rPr>
              <a:t>) </a:t>
            </a:r>
            <a:r>
              <a:rPr lang="en-US" sz="2000" dirty="0" err="1">
                <a:latin typeface="Times  New Roman"/>
              </a:rPr>
              <a:t>thì</a:t>
            </a:r>
            <a:r>
              <a:rPr lang="en-US" sz="2000" dirty="0">
                <a:latin typeface="Times  New Roman"/>
              </a:rPr>
              <a:t> ta </a:t>
            </a:r>
            <a:r>
              <a:rPr lang="en-US" sz="2000" dirty="0" err="1">
                <a:latin typeface="Times  New Roman"/>
              </a:rPr>
              <a:t>sẽ</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được</a:t>
            </a:r>
            <a:r>
              <a:rPr lang="en-US" sz="2000" dirty="0">
                <a:latin typeface="Times  New Roman"/>
              </a:rPr>
              <a:t> vector 𝑔</a:t>
            </a:r>
            <a:r>
              <a:rPr lang="en-US" sz="2000" baseline="-25000" dirty="0">
                <a:latin typeface="Times  New Roman"/>
              </a:rPr>
              <a:t>1𝑡</a:t>
            </a:r>
            <a:r>
              <a:rPr lang="en-US" sz="2000" dirty="0">
                <a:latin typeface="Times  New Roman"/>
              </a:rPr>
              <a:t>′ ( </a:t>
            </a:r>
            <a:r>
              <a:rPr lang="en-US" sz="2000" dirty="0" err="1">
                <a:latin typeface="Times  New Roman"/>
              </a:rPr>
              <a:t>mũi</a:t>
            </a:r>
            <a:r>
              <a:rPr lang="en-US" sz="2000" dirty="0">
                <a:latin typeface="Times  New Roman"/>
              </a:rPr>
              <a:t> </a:t>
            </a:r>
            <a:r>
              <a:rPr lang="en-US" sz="2000" dirty="0" err="1">
                <a:latin typeface="Times  New Roman"/>
              </a:rPr>
              <a:t>tên</a:t>
            </a:r>
            <a:r>
              <a:rPr lang="en-US" sz="2000" dirty="0">
                <a:latin typeface="Times  New Roman"/>
              </a:rPr>
              <a:t> </a:t>
            </a:r>
            <a:r>
              <a:rPr lang="en-US" sz="2000" dirty="0" err="1">
                <a:latin typeface="Times  New Roman"/>
              </a:rPr>
              <a:t>nét</a:t>
            </a:r>
            <a:r>
              <a:rPr lang="en-US" sz="2000" dirty="0">
                <a:latin typeface="Times  New Roman"/>
              </a:rPr>
              <a:t> </a:t>
            </a:r>
            <a:r>
              <a:rPr lang="en-US" sz="2000" dirty="0" err="1">
                <a:latin typeface="Times  New Roman"/>
              </a:rPr>
              <a:t>đứt</a:t>
            </a:r>
            <a:r>
              <a:rPr lang="en-US" sz="2000" dirty="0">
                <a:latin typeface="Times  New Roman"/>
              </a:rPr>
              <a:t> </a:t>
            </a:r>
            <a:r>
              <a:rPr lang="en-US" sz="2000" dirty="0" err="1">
                <a:latin typeface="Times  New Roman"/>
              </a:rPr>
              <a:t>đỏ</a:t>
            </a:r>
            <a:r>
              <a:rPr lang="en-US" sz="2000" dirty="0">
                <a:latin typeface="Times  New Roman"/>
              </a:rPr>
              <a:t> ) </a:t>
            </a:r>
            <a:r>
              <a:rPr lang="en-US" sz="2000" dirty="0" err="1">
                <a:latin typeface="Times  New Roman"/>
              </a:rPr>
              <a:t>và</a:t>
            </a:r>
            <a:r>
              <a:rPr lang="en-US" sz="2000" dirty="0">
                <a:latin typeface="Times  New Roman"/>
              </a:rPr>
              <a:t>  </a:t>
            </a:r>
            <a:r>
              <a:rPr lang="en-US" sz="2000" dirty="0" err="1">
                <a:latin typeface="Times  New Roman"/>
              </a:rPr>
              <a:t>tích</a:t>
            </a:r>
            <a:r>
              <a:rPr lang="en-US" sz="2000" dirty="0">
                <a:latin typeface="Times  New Roman"/>
              </a:rPr>
              <a:t> </a:t>
            </a:r>
            <a:r>
              <a:rPr lang="en-US" sz="2000" dirty="0" err="1">
                <a:latin typeface="Times  New Roman"/>
              </a:rPr>
              <a:t>vô</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với</a:t>
            </a:r>
            <a:r>
              <a:rPr lang="en-US" sz="2000" dirty="0">
                <a:latin typeface="Times  New Roman"/>
              </a:rPr>
              <a:t> 𝑘⃗</a:t>
            </a:r>
            <a:r>
              <a:rPr lang="en-US" sz="2000" baseline="-25000" dirty="0">
                <a:latin typeface="Times  New Roman"/>
              </a:rPr>
              <a:t>1𝑡 </a:t>
            </a:r>
            <a:r>
              <a:rPr lang="vi-VN" sz="2000" baseline="-25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ra</a:t>
            </a:r>
            <a:r>
              <a:rPr lang="en-US" sz="2000" dirty="0">
                <a:latin typeface="Times  New Roman"/>
              </a:rPr>
              <a:t> </a:t>
            </a:r>
            <a:r>
              <a:rPr lang="en-US" sz="2000" dirty="0" err="1">
                <a:latin typeface="Times  New Roman"/>
              </a:rPr>
              <a:t>giá</a:t>
            </a:r>
            <a:r>
              <a:rPr lang="en-US" sz="2000" dirty="0">
                <a:latin typeface="Times  New Roman"/>
              </a:rPr>
              <a:t> </a:t>
            </a:r>
            <a:r>
              <a:rPr lang="en-US" sz="2000" dirty="0" err="1">
                <a:latin typeface="Times  New Roman"/>
              </a:rPr>
              <a:t>trị</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lớn</a:t>
            </a:r>
            <a:r>
              <a:rPr lang="en-US" sz="2000" dirty="0">
                <a:latin typeface="Times  New Roman"/>
              </a:rPr>
              <a:t> </a:t>
            </a:r>
            <a:r>
              <a:rPr lang="en-US" sz="2000" dirty="0" err="1">
                <a:latin typeface="Times  New Roman"/>
              </a:rPr>
              <a:t>tương</a:t>
            </a:r>
            <a:r>
              <a:rPr lang="en-US" sz="2000" dirty="0">
                <a:latin typeface="Times  New Roman"/>
              </a:rPr>
              <a:t> </a:t>
            </a:r>
            <a:r>
              <a:rPr lang="en-US" sz="2000" dirty="0" err="1">
                <a:latin typeface="Times  New Roman"/>
              </a:rPr>
              <a:t>ứng</a:t>
            </a:r>
            <a:r>
              <a:rPr lang="en-US" sz="2000" dirty="0">
                <a:latin typeface="Times  New Roman"/>
              </a:rPr>
              <a:t> </a:t>
            </a:r>
            <a:r>
              <a:rPr lang="en-US" sz="2000" dirty="0" err="1">
                <a:latin typeface="Times  New Roman"/>
              </a:rPr>
              <a:t>phần</a:t>
            </a:r>
            <a:r>
              <a:rPr lang="en-US" sz="2000" dirty="0">
                <a:latin typeface="Times  New Roman"/>
              </a:rPr>
              <a:t> </a:t>
            </a:r>
            <a:r>
              <a:rPr lang="en-US" sz="2000" dirty="0" err="1">
                <a:latin typeface="Times  New Roman"/>
              </a:rPr>
              <a:t>hình</a:t>
            </a:r>
            <a:r>
              <a:rPr lang="en-US" sz="2000" dirty="0">
                <a:latin typeface="Times  New Roman"/>
              </a:rPr>
              <a:t> </a:t>
            </a:r>
            <a:r>
              <a:rPr lang="en-US" sz="2000" dirty="0" err="1">
                <a:latin typeface="Times  New Roman"/>
              </a:rPr>
              <a:t>bình</a:t>
            </a:r>
            <a:r>
              <a:rPr lang="en-US" sz="2000" dirty="0">
                <a:latin typeface="Times  New Roman"/>
              </a:rPr>
              <a:t> </a:t>
            </a:r>
            <a:r>
              <a:rPr lang="en-US" sz="2000" dirty="0" err="1">
                <a:latin typeface="Times  New Roman"/>
              </a:rPr>
              <a:t>hành</a:t>
            </a:r>
            <a:r>
              <a:rPr lang="en-US" sz="2000" dirty="0">
                <a:latin typeface="Times  New Roman"/>
              </a:rPr>
              <a:t> </a:t>
            </a:r>
            <a:r>
              <a:rPr lang="en-US" sz="2000" dirty="0" err="1">
                <a:latin typeface="Times  New Roman"/>
              </a:rPr>
              <a:t>màu</a:t>
            </a:r>
            <a:r>
              <a:rPr lang="en-US" sz="2000" dirty="0">
                <a:latin typeface="Times  New Roman"/>
              </a:rPr>
              <a:t> </a:t>
            </a:r>
            <a:r>
              <a:rPr lang="en-US" sz="2000" dirty="0" err="1">
                <a:latin typeface="Times  New Roman"/>
              </a:rPr>
              <a:t>đỏ</a:t>
            </a:r>
            <a:r>
              <a:rPr lang="en-US" sz="2000" dirty="0">
                <a:latin typeface="Times  New Roman"/>
              </a:rPr>
              <a:t> </a:t>
            </a:r>
            <a:r>
              <a:rPr lang="en-US" sz="2000" dirty="0" err="1">
                <a:latin typeface="Times  New Roman"/>
              </a:rPr>
              <a:t>lớn</a:t>
            </a:r>
            <a:r>
              <a:rPr lang="en-US" sz="2000" dirty="0">
                <a:latin typeface="Times  New Roman"/>
              </a:rPr>
              <a:t> (</a:t>
            </a:r>
            <a:r>
              <a:rPr lang="en-US" sz="2000" dirty="0" err="1">
                <a:latin typeface="Times  New Roman"/>
              </a:rPr>
              <a:t>diện</a:t>
            </a:r>
            <a:r>
              <a:rPr lang="en-US" sz="2000" dirty="0">
                <a:latin typeface="Times  New Roman"/>
              </a:rPr>
              <a:t> </a:t>
            </a:r>
            <a:r>
              <a:rPr lang="en-US" sz="2000" dirty="0" err="1">
                <a:latin typeface="Times  New Roman"/>
              </a:rPr>
              <a:t>tích</a:t>
            </a:r>
            <a:r>
              <a:rPr lang="en-US" sz="2000" dirty="0">
                <a:latin typeface="Times  New Roman"/>
              </a:rPr>
              <a:t> </a:t>
            </a:r>
            <a:r>
              <a:rPr lang="en-US" sz="2000" dirty="0" err="1">
                <a:latin typeface="Times  New Roman"/>
              </a:rPr>
              <a:t>càng</a:t>
            </a:r>
            <a:r>
              <a:rPr lang="en-US" sz="2000" dirty="0">
                <a:latin typeface="Times  New Roman"/>
              </a:rPr>
              <a:t> </a:t>
            </a:r>
            <a:r>
              <a:rPr lang="en-US" sz="2000" dirty="0" err="1">
                <a:latin typeface="Times  New Roman"/>
              </a:rPr>
              <a:t>lớn</a:t>
            </a:r>
            <a:r>
              <a:rPr lang="en-US" sz="2000" dirty="0">
                <a:latin typeface="Times  New Roman"/>
              </a:rPr>
              <a:t> -&gt;</a:t>
            </a:r>
            <a:r>
              <a:rPr lang="en-US" sz="2000" dirty="0" err="1">
                <a:latin typeface="Times  New Roman"/>
              </a:rPr>
              <a:t>độ</a:t>
            </a:r>
            <a:r>
              <a:rPr lang="en-US" sz="2000" dirty="0">
                <a:latin typeface="Times  New Roman"/>
              </a:rPr>
              <a:t> </a:t>
            </a:r>
            <a:r>
              <a:rPr lang="en-US" sz="2000" dirty="0" err="1">
                <a:latin typeface="Times  New Roman"/>
              </a:rPr>
              <a:t>lỗi</a:t>
            </a:r>
            <a:r>
              <a:rPr lang="en-US" sz="2000" dirty="0">
                <a:latin typeface="Times  New Roman"/>
              </a:rPr>
              <a:t> </a:t>
            </a:r>
            <a:r>
              <a:rPr lang="en-US" sz="2000" dirty="0" err="1">
                <a:latin typeface="Times  New Roman"/>
              </a:rPr>
              <a:t>càng</a:t>
            </a:r>
            <a:r>
              <a:rPr lang="en-US" sz="2000" dirty="0">
                <a:latin typeface="Times  New Roman"/>
              </a:rPr>
              <a:t> </a:t>
            </a:r>
            <a:r>
              <a:rPr lang="en-US" sz="2000" dirty="0" err="1">
                <a:latin typeface="Times  New Roman"/>
              </a:rPr>
              <a:t>nhiều</a:t>
            </a:r>
            <a:r>
              <a:rPr lang="en-US" sz="2000" dirty="0">
                <a:latin typeface="Times  New Roman"/>
              </a:rPr>
              <a:t>).</a:t>
            </a:r>
            <a:br>
              <a:rPr lang="en-US" sz="2000" dirty="0">
                <a:latin typeface="Times  New Roman"/>
              </a:rPr>
            </a:br>
            <a:r>
              <a:rPr lang="en-US" sz="2000" dirty="0">
                <a:latin typeface="Times  New Roman"/>
              </a:rPr>
              <a:t>Khi </a:t>
            </a:r>
            <a:r>
              <a:rPr lang="en-US" sz="2000" dirty="0" err="1">
                <a:latin typeface="Times  New Roman"/>
              </a:rPr>
              <a:t>chọn</a:t>
            </a:r>
            <a:r>
              <a:rPr lang="en-US" sz="2000" dirty="0">
                <a:latin typeface="Times  New Roman"/>
              </a:rPr>
              <a:t> camera ở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rt (</a:t>
            </a:r>
            <a:r>
              <a:rPr lang="en-US" sz="2000" dirty="0" err="1">
                <a:latin typeface="Times  New Roman"/>
              </a:rPr>
              <a:t>đúng</a:t>
            </a:r>
            <a:r>
              <a:rPr lang="en-US" sz="2000" dirty="0">
                <a:latin typeface="Times  New Roman"/>
              </a:rPr>
              <a:t>) </a:t>
            </a:r>
            <a:r>
              <a:rPr lang="en-US" sz="2000" dirty="0" err="1">
                <a:latin typeface="Times  New Roman"/>
              </a:rPr>
              <a:t>thì</a:t>
            </a:r>
            <a:r>
              <a:rPr lang="en-US" sz="2000" dirty="0">
                <a:latin typeface="Times  New Roman"/>
              </a:rPr>
              <a:t> vector 𝑔</a:t>
            </a:r>
            <a:r>
              <a:rPr lang="en-US" sz="2000" baseline="-25000" dirty="0">
                <a:latin typeface="Times  New Roman"/>
              </a:rPr>
              <a:t>2𝑡 </a:t>
            </a:r>
            <a:r>
              <a:rPr lang="vi-VN" sz="2000" baseline="-25000" dirty="0">
                <a:latin typeface="Times  New Roman"/>
              </a:rPr>
              <a:t> </a:t>
            </a:r>
            <a:r>
              <a:rPr lang="en-US" sz="2000" dirty="0">
                <a:latin typeface="Times  New Roman"/>
              </a:rPr>
              <a:t>( </a:t>
            </a:r>
            <a:r>
              <a:rPr lang="en-US" sz="2000" dirty="0" err="1">
                <a:latin typeface="Times  New Roman"/>
              </a:rPr>
              <a:t>mũi</a:t>
            </a:r>
            <a:r>
              <a:rPr lang="en-US" sz="2000" dirty="0">
                <a:latin typeface="Times  New Roman"/>
              </a:rPr>
              <a:t> </a:t>
            </a:r>
            <a:r>
              <a:rPr lang="en-US" sz="2000" dirty="0" err="1">
                <a:latin typeface="Times  New Roman"/>
              </a:rPr>
              <a:t>tên</a:t>
            </a:r>
            <a:r>
              <a:rPr lang="en-US" sz="2000" dirty="0">
                <a:latin typeface="Times  New Roman"/>
              </a:rPr>
              <a:t> </a:t>
            </a:r>
            <a:r>
              <a:rPr lang="en-US" sz="2000" dirty="0" err="1">
                <a:latin typeface="Times  New Roman"/>
              </a:rPr>
              <a:t>nét</a:t>
            </a:r>
            <a:r>
              <a:rPr lang="en-US" sz="2000" dirty="0">
                <a:latin typeface="Times  New Roman"/>
              </a:rPr>
              <a:t> </a:t>
            </a:r>
            <a:r>
              <a:rPr lang="en-US" sz="2000" dirty="0" err="1">
                <a:latin typeface="Times  New Roman"/>
              </a:rPr>
              <a:t>đứt</a:t>
            </a:r>
            <a:r>
              <a:rPr lang="en-US" sz="2000" dirty="0">
                <a:latin typeface="Times  New Roman"/>
              </a:rPr>
              <a:t> </a:t>
            </a:r>
            <a:r>
              <a:rPr lang="en-US" sz="2000" dirty="0" err="1">
                <a:latin typeface="Times  New Roman"/>
              </a:rPr>
              <a:t>đỏ</a:t>
            </a:r>
            <a:r>
              <a:rPr lang="en-US" sz="2000" dirty="0">
                <a:latin typeface="Times  New Roman"/>
              </a:rPr>
              <a:t> ) </a:t>
            </a:r>
            <a:r>
              <a:rPr lang="en-US" sz="2000" dirty="0" err="1">
                <a:latin typeface="Times  New Roman"/>
              </a:rPr>
              <a:t>nhân</a:t>
            </a:r>
            <a:r>
              <a:rPr lang="en-US" sz="2000" dirty="0">
                <a:latin typeface="Times  New Roman"/>
              </a:rPr>
              <a:t> </a:t>
            </a:r>
            <a:r>
              <a:rPr lang="en-US" sz="2000" dirty="0" err="1">
                <a:latin typeface="Times  New Roman"/>
              </a:rPr>
              <a:t>tích</a:t>
            </a:r>
            <a:r>
              <a:rPr lang="en-US" sz="2000" dirty="0">
                <a:latin typeface="Times  New Roman"/>
              </a:rPr>
              <a:t> </a:t>
            </a:r>
            <a:r>
              <a:rPr lang="en-US" sz="2000" dirty="0" err="1">
                <a:latin typeface="Times  New Roman"/>
              </a:rPr>
              <a:t>vô</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với</a:t>
            </a:r>
            <a:r>
              <a:rPr lang="en-US" sz="2000" dirty="0">
                <a:latin typeface="Times  New Roman"/>
              </a:rPr>
              <a:t> 𝑘⃗</a:t>
            </a:r>
            <a:r>
              <a:rPr lang="en-US" sz="2000" baseline="-25000" dirty="0">
                <a:latin typeface="Times  New Roman"/>
              </a:rPr>
              <a:t>2𝑡 </a:t>
            </a:r>
            <a:r>
              <a:rPr lang="vi-VN" sz="2000" baseline="-25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ra</a:t>
            </a:r>
            <a:r>
              <a:rPr lang="en-US" sz="2000" dirty="0">
                <a:latin typeface="Times  New Roman"/>
              </a:rPr>
              <a:t> </a:t>
            </a:r>
            <a:r>
              <a:rPr lang="en-US" sz="2000" dirty="0" err="1">
                <a:latin typeface="Times  New Roman"/>
              </a:rPr>
              <a:t>giá</a:t>
            </a:r>
            <a:r>
              <a:rPr lang="en-US" sz="2000" dirty="0">
                <a:latin typeface="Times  New Roman"/>
              </a:rPr>
              <a:t> </a:t>
            </a:r>
            <a:r>
              <a:rPr lang="en-US" sz="2000" dirty="0" err="1">
                <a:latin typeface="Times  New Roman"/>
              </a:rPr>
              <a:t>trị</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lỗi</a:t>
            </a:r>
            <a:r>
              <a:rPr lang="en-US" sz="2000" dirty="0">
                <a:latin typeface="Times  New Roman"/>
              </a:rPr>
              <a:t> </a:t>
            </a:r>
            <a:r>
              <a:rPr lang="en-US" sz="2000" dirty="0" err="1">
                <a:latin typeface="Times  New Roman"/>
              </a:rPr>
              <a:t>gần</a:t>
            </a:r>
            <a:r>
              <a:rPr lang="en-US" sz="2000" dirty="0">
                <a:latin typeface="Times  New Roman"/>
              </a:rPr>
              <a:t> </a:t>
            </a:r>
            <a:r>
              <a:rPr lang="en-US" sz="2000" dirty="0" err="1">
                <a:latin typeface="Times  New Roman"/>
              </a:rPr>
              <a:t>bằng</a:t>
            </a:r>
            <a:r>
              <a:rPr lang="en-US" sz="2000" dirty="0">
                <a:latin typeface="Times  New Roman"/>
              </a:rPr>
              <a:t> 0 (do </a:t>
            </a:r>
            <a:r>
              <a:rPr lang="en-US" sz="2000" dirty="0" err="1">
                <a:latin typeface="Times  New Roman"/>
              </a:rPr>
              <a:t>hướng</a:t>
            </a:r>
            <a:r>
              <a:rPr lang="en-US" sz="2000" dirty="0">
                <a:latin typeface="Times  New Roman"/>
              </a:rPr>
              <a:t> </a:t>
            </a:r>
            <a:r>
              <a:rPr lang="en-US" sz="2000" dirty="0" err="1">
                <a:latin typeface="Times  New Roman"/>
              </a:rPr>
              <a:t>đúng</a:t>
            </a:r>
            <a:r>
              <a:rPr lang="en-US" sz="2000" dirty="0">
                <a:latin typeface="Times  New Roman"/>
              </a:rPr>
              <a:t>, </a:t>
            </a:r>
            <a:r>
              <a:rPr lang="en-US" sz="2000" dirty="0" err="1">
                <a:latin typeface="Times  New Roman"/>
              </a:rPr>
              <a:t>SBìnhHành</a:t>
            </a:r>
            <a:r>
              <a:rPr lang="en-US" sz="2000" dirty="0">
                <a:latin typeface="Times  New Roman"/>
              </a:rPr>
              <a:t> = 0). Do </a:t>
            </a:r>
            <a:r>
              <a:rPr lang="en-US" sz="2000" dirty="0" err="1">
                <a:latin typeface="Times  New Roman"/>
              </a:rPr>
              <a:t>đó</a:t>
            </a:r>
            <a:r>
              <a:rPr lang="en-US" sz="2000" dirty="0">
                <a:latin typeface="Times  New Roman"/>
              </a:rPr>
              <a:t> </a:t>
            </a:r>
            <a:r>
              <a:rPr lang="en-US" sz="2000" dirty="0" err="1">
                <a:latin typeface="Times  New Roman"/>
              </a:rPr>
              <a:t>sai</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tại</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rt </a:t>
            </a:r>
            <a:r>
              <a:rPr lang="en-US" sz="2000" dirty="0" err="1">
                <a:latin typeface="Times  New Roman"/>
              </a:rPr>
              <a:t>là</a:t>
            </a:r>
            <a:r>
              <a:rPr lang="en-US" sz="2000" dirty="0">
                <a:latin typeface="Times  New Roman"/>
              </a:rPr>
              <a:t> </a:t>
            </a:r>
            <a:r>
              <a:rPr lang="en-US" sz="2000" dirty="0" err="1">
                <a:latin typeface="Times  New Roman"/>
              </a:rPr>
              <a:t>bé</a:t>
            </a:r>
            <a:r>
              <a:rPr lang="en-US" sz="2000" dirty="0">
                <a:latin typeface="Times  New Roman"/>
              </a:rPr>
              <a:t> </a:t>
            </a:r>
            <a:r>
              <a:rPr lang="en-US" sz="2000" dirty="0" err="1">
                <a:latin typeface="Times  New Roman"/>
              </a:rPr>
              <a:t>nhất</a:t>
            </a:r>
            <a:r>
              <a:rPr lang="en-US" sz="2000" dirty="0">
                <a:latin typeface="Times  New Roman"/>
              </a:rPr>
              <a:t> </a:t>
            </a:r>
            <a:r>
              <a:rPr lang="en-US" sz="2000" dirty="0" err="1">
                <a:latin typeface="Times  New Roman"/>
              </a:rPr>
              <a:t>nên</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a:t>
            </a:r>
            <a:r>
              <a:rPr lang="en-US" sz="2000" dirty="0" err="1">
                <a:latin typeface="Times  New Roman"/>
              </a:rPr>
              <a:t>cần</a:t>
            </a:r>
            <a:r>
              <a:rPr lang="en-US" sz="2000" dirty="0">
                <a:latin typeface="Times  New Roman"/>
              </a:rPr>
              <a:t> </a:t>
            </a:r>
            <a:r>
              <a:rPr lang="en-US" sz="2000" dirty="0" err="1">
                <a:latin typeface="Times  New Roman"/>
              </a:rPr>
              <a:t>tìm</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là</a:t>
            </a:r>
            <a:r>
              <a:rPr lang="en-US" sz="2000" dirty="0">
                <a:latin typeface="Times  New Roman"/>
              </a:rPr>
              <a:t> rt.</a:t>
            </a:r>
            <a:endParaRPr lang="en-US" dirty="0"/>
          </a:p>
          <a:p>
            <a:pPr algn="just"/>
            <a:endParaRPr lang="en-US" sz="2000" dirty="0">
              <a:latin typeface="Times  New Roman"/>
            </a:endParaRPr>
          </a:p>
        </p:txBody>
      </p:sp>
      <p:sp>
        <p:nvSpPr>
          <p:cNvPr id="9" name="TextBox 8">
            <a:extLst>
              <a:ext uri="{FF2B5EF4-FFF2-40B4-BE49-F238E27FC236}">
                <a16:creationId xmlns:a16="http://schemas.microsoft.com/office/drawing/2014/main" id="{67B10915-497F-2249-E084-85DE77034C36}"/>
              </a:ext>
            </a:extLst>
          </p:cNvPr>
          <p:cNvSpPr txBox="1"/>
          <p:nvPr/>
        </p:nvSpPr>
        <p:spPr>
          <a:xfrm>
            <a:off x="2529761" y="3698230"/>
            <a:ext cx="906730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ea typeface="+mn-lt"/>
                <a:cs typeface="+mn-lt"/>
              </a:rPr>
              <a:t>Từ</a:t>
            </a:r>
            <a:r>
              <a:rPr lang="en-US" sz="2000" dirty="0">
                <a:latin typeface="Times  New Roman"/>
                <a:ea typeface="+mn-lt"/>
                <a:cs typeface="+mn-lt"/>
              </a:rPr>
              <a:t> (3.6) </a:t>
            </a:r>
            <a:r>
              <a:rPr lang="en-US" sz="2000" dirty="0" err="1">
                <a:latin typeface="Times  New Roman"/>
                <a:ea typeface="+mn-lt"/>
                <a:cs typeface="+mn-lt"/>
              </a:rPr>
              <a:t>chuyển</a:t>
            </a:r>
            <a:r>
              <a:rPr lang="en-US" sz="2000" dirty="0">
                <a:latin typeface="Times  New Roman"/>
                <a:ea typeface="+mn-lt"/>
                <a:cs typeface="+mn-lt"/>
              </a:rPr>
              <a:t> </a:t>
            </a:r>
            <a:r>
              <a:rPr lang="en-US" sz="2000" dirty="0" err="1">
                <a:latin typeface="Times  New Roman"/>
                <a:ea typeface="+mn-lt"/>
                <a:cs typeface="+mn-lt"/>
              </a:rPr>
              <a:t>về</a:t>
            </a:r>
            <a:r>
              <a:rPr lang="en-US" sz="2000" dirty="0">
                <a:latin typeface="Times  New Roman"/>
                <a:ea typeface="+mn-lt"/>
                <a:cs typeface="+mn-lt"/>
              </a:rPr>
              <a:t> </a:t>
            </a:r>
            <a:r>
              <a:rPr lang="en-US" sz="2000" dirty="0" err="1">
                <a:latin typeface="Times  New Roman"/>
                <a:ea typeface="+mn-lt"/>
                <a:cs typeface="+mn-lt"/>
              </a:rPr>
              <a:t>dạng</a:t>
            </a:r>
            <a:r>
              <a:rPr lang="en-US" sz="2000" dirty="0">
                <a:latin typeface="Times  New Roman"/>
                <a:ea typeface="+mn-lt"/>
                <a:cs typeface="+mn-lt"/>
              </a:rPr>
              <a:t> </a:t>
            </a:r>
            <a:r>
              <a:rPr lang="en-US" sz="2000" dirty="0" err="1">
                <a:latin typeface="Times  New Roman"/>
                <a:ea typeface="+mn-lt"/>
                <a:cs typeface="+mn-lt"/>
              </a:rPr>
              <a:t>tuyến</a:t>
            </a:r>
            <a:r>
              <a:rPr lang="en-US" sz="2000" dirty="0">
                <a:latin typeface="Times  New Roman"/>
                <a:ea typeface="+mn-lt"/>
                <a:cs typeface="+mn-lt"/>
              </a:rPr>
              <a:t> </a:t>
            </a:r>
            <a:r>
              <a:rPr lang="en-US" sz="2000" dirty="0" err="1">
                <a:latin typeface="Times  New Roman"/>
                <a:ea typeface="+mn-lt"/>
                <a:cs typeface="+mn-lt"/>
              </a:rPr>
              <a:t>tính</a:t>
            </a:r>
            <a:r>
              <a:rPr lang="en-US" sz="2000" dirty="0">
                <a:latin typeface="Times  New Roman"/>
                <a:ea typeface="+mn-lt"/>
                <a:cs typeface="+mn-lt"/>
              </a:rPr>
              <a:t> </a:t>
            </a:r>
            <a:r>
              <a:rPr lang="en-US" sz="2000" dirty="0" err="1">
                <a:latin typeface="Times  New Roman"/>
                <a:ea typeface="+mn-lt"/>
                <a:cs typeface="+mn-lt"/>
              </a:rPr>
              <a:t>tìm</a:t>
            </a:r>
            <a:r>
              <a:rPr lang="en-US" sz="2000" dirty="0">
                <a:latin typeface="Times  New Roman"/>
                <a:ea typeface="+mn-lt"/>
                <a:cs typeface="+mn-lt"/>
              </a:rPr>
              <a:t> rt</a:t>
            </a:r>
            <a:endParaRPr lang="en-US" dirty="0"/>
          </a:p>
        </p:txBody>
      </p:sp>
      <p:pic>
        <p:nvPicPr>
          <p:cNvPr id="11" name="Picture 12" descr="Text, letter&#10;&#10;Description automatically generated">
            <a:extLst>
              <a:ext uri="{FF2B5EF4-FFF2-40B4-BE49-F238E27FC236}">
                <a16:creationId xmlns:a16="http://schemas.microsoft.com/office/drawing/2014/main" id="{10E57761-F085-1377-24B3-9FEDE81CE93C}"/>
              </a:ext>
            </a:extLst>
          </p:cNvPr>
          <p:cNvPicPr>
            <a:picLocks noChangeAspect="1"/>
          </p:cNvPicPr>
          <p:nvPr/>
        </p:nvPicPr>
        <p:blipFill>
          <a:blip r:embed="rId4"/>
          <a:stretch>
            <a:fillRect/>
          </a:stretch>
        </p:blipFill>
        <p:spPr>
          <a:xfrm>
            <a:off x="3390899" y="4098859"/>
            <a:ext cx="6340288" cy="2559927"/>
          </a:xfrm>
          <a:prstGeom prst="rect">
            <a:avLst/>
          </a:prstGeom>
        </p:spPr>
      </p:pic>
    </p:spTree>
    <p:extLst>
      <p:ext uri="{BB962C8B-B14F-4D97-AF65-F5344CB8AC3E}">
        <p14:creationId xmlns:p14="http://schemas.microsoft.com/office/powerpoint/2010/main" val="31632717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2765086" y="112348"/>
            <a:ext cx="906730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rPr>
              <a:t>Để</a:t>
            </a:r>
            <a:r>
              <a:rPr lang="en-US" sz="2000" dirty="0">
                <a:latin typeface="Times  New Roman"/>
              </a:rPr>
              <a:t> </a:t>
            </a:r>
            <a:r>
              <a:rPr lang="en-US" sz="2000" dirty="0" err="1">
                <a:latin typeface="Times  New Roman"/>
              </a:rPr>
              <a:t>tìm</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robot </a:t>
            </a:r>
            <a:r>
              <a:rPr lang="en-US" sz="2000" dirty="0" err="1">
                <a:latin typeface="Times  New Roman"/>
              </a:rPr>
              <a:t>thời</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hiện</a:t>
            </a:r>
            <a:r>
              <a:rPr lang="en-US" sz="2000" dirty="0">
                <a:latin typeface="Times  New Roman"/>
              </a:rPr>
              <a:t> </a:t>
            </a:r>
            <a:r>
              <a:rPr lang="en-US" sz="2000" dirty="0" err="1">
                <a:latin typeface="Times  New Roman"/>
              </a:rPr>
              <a:t>tại</a:t>
            </a:r>
            <a:r>
              <a:rPr lang="en-US" sz="2000" dirty="0">
                <a:latin typeface="Times  New Roman"/>
              </a:rPr>
              <a:t> t, ta </a:t>
            </a:r>
            <a:r>
              <a:rPr lang="en-US" sz="2000" dirty="0" err="1">
                <a:latin typeface="Times  New Roman"/>
              </a:rPr>
              <a:t>sử</a:t>
            </a:r>
            <a:r>
              <a:rPr lang="en-US" sz="2000" dirty="0">
                <a:latin typeface="Times  New Roman"/>
              </a:rPr>
              <a:t> </a:t>
            </a:r>
            <a:r>
              <a:rPr lang="en-US" sz="2000" dirty="0" err="1">
                <a:latin typeface="Times  New Roman"/>
              </a:rPr>
              <a:t>dụng</a:t>
            </a:r>
            <a:r>
              <a:rPr lang="en-US" sz="2000" dirty="0">
                <a:latin typeface="Times  New Roman"/>
              </a:rPr>
              <a:t> </a:t>
            </a:r>
            <a:r>
              <a:rPr lang="en-US" sz="2000" dirty="0" err="1">
                <a:latin typeface="Times  New Roman"/>
              </a:rPr>
              <a:t>công</a:t>
            </a:r>
            <a:r>
              <a:rPr lang="en-US" sz="2000" dirty="0">
                <a:latin typeface="Times  New Roman"/>
              </a:rPr>
              <a:t> </a:t>
            </a:r>
            <a:r>
              <a:rPr lang="en-US" sz="2000" dirty="0" err="1">
                <a:latin typeface="Times  New Roman"/>
              </a:rPr>
              <a:t>thức</a:t>
            </a:r>
            <a:r>
              <a:rPr lang="en-US" sz="2000" dirty="0">
                <a:latin typeface="Times  New Roman"/>
              </a:rPr>
              <a:t> </a:t>
            </a:r>
            <a:r>
              <a:rPr lang="en-US" sz="2000" dirty="0" err="1">
                <a:latin typeface="Times  New Roman"/>
              </a:rPr>
              <a:t>tuyến</a:t>
            </a:r>
            <a:r>
              <a:rPr lang="en-US" sz="2000" dirty="0">
                <a:latin typeface="Times  New Roman"/>
              </a:rPr>
              <a:t> </a:t>
            </a:r>
            <a:r>
              <a:rPr lang="en-US" sz="2000" dirty="0" err="1">
                <a:latin typeface="Times  New Roman"/>
              </a:rPr>
              <a:t>tính</a:t>
            </a:r>
            <a:r>
              <a:rPr lang="en-US" sz="2000" dirty="0">
                <a:latin typeface="Times  New Roman"/>
              </a:rPr>
              <a:t> (3.7) </a:t>
            </a:r>
            <a:r>
              <a:rPr lang="en-US" sz="2000" dirty="0" err="1">
                <a:latin typeface="Times  New Roman"/>
              </a:rPr>
              <a:t>tính</a:t>
            </a:r>
            <a:r>
              <a:rPr lang="en-US" sz="2000" dirty="0">
                <a:latin typeface="Times  New Roman"/>
              </a:rPr>
              <a:t> </a:t>
            </a:r>
            <a:r>
              <a:rPr lang="en-US" sz="2000" dirty="0" err="1">
                <a:latin typeface="Times  New Roman"/>
              </a:rPr>
              <a:t>toán</a:t>
            </a:r>
            <a:br>
              <a:rPr lang="en-US" sz="2000" dirty="0">
                <a:latin typeface="Times  New Roman"/>
              </a:rPr>
            </a:br>
            <a:r>
              <a:rPr lang="en-US" sz="2000" dirty="0" err="1">
                <a:latin typeface="Times  New Roman"/>
              </a:rPr>
              <a:t>với</a:t>
            </a:r>
            <a:r>
              <a:rPr lang="en-US" sz="2000" dirty="0">
                <a:latin typeface="Times  New Roman"/>
              </a:rPr>
              <a:t> </a:t>
            </a:r>
            <a:r>
              <a:rPr lang="en-US" sz="2000" dirty="0" err="1">
                <a:latin typeface="Times  New Roman"/>
              </a:rPr>
              <a:t>tập</a:t>
            </a:r>
            <a:r>
              <a:rPr lang="en-US" sz="2000" dirty="0">
                <a:latin typeface="Times  New Roman"/>
              </a:rPr>
              <a:t> ℑ </a:t>
            </a:r>
            <a:r>
              <a:rPr lang="en-US" sz="2000" dirty="0" err="1">
                <a:latin typeface="Times  New Roman"/>
              </a:rPr>
              <a:t>gồm</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dùng</a:t>
            </a:r>
            <a:r>
              <a:rPr lang="en-US" sz="2000" dirty="0">
                <a:latin typeface="Times  New Roman"/>
              </a:rPr>
              <a:t> </a:t>
            </a:r>
            <a:r>
              <a:rPr lang="en-US" sz="2000" dirty="0" err="1">
                <a:latin typeface="Times  New Roman"/>
              </a:rPr>
              <a:t>để</a:t>
            </a:r>
            <a:r>
              <a:rPr lang="en-US" sz="2000" dirty="0">
                <a:latin typeface="Times  New Roman"/>
              </a:rPr>
              <a:t> </a:t>
            </a:r>
            <a:r>
              <a:rPr lang="en-US" sz="2000" dirty="0" err="1">
                <a:latin typeface="Times  New Roman"/>
              </a:rPr>
              <a:t>tính</a:t>
            </a:r>
            <a:endParaRPr lang="en-US" dirty="0" err="1"/>
          </a:p>
        </p:txBody>
      </p:sp>
      <p:pic>
        <p:nvPicPr>
          <p:cNvPr id="4" name="Picture 5">
            <a:extLst>
              <a:ext uri="{FF2B5EF4-FFF2-40B4-BE49-F238E27FC236}">
                <a16:creationId xmlns:a16="http://schemas.microsoft.com/office/drawing/2014/main" id="{9528E9ED-6D6C-AD7E-1F65-41B908F05D96}"/>
              </a:ext>
            </a:extLst>
          </p:cNvPr>
          <p:cNvPicPr>
            <a:picLocks noChangeAspect="1"/>
          </p:cNvPicPr>
          <p:nvPr/>
        </p:nvPicPr>
        <p:blipFill>
          <a:blip r:embed="rId3"/>
          <a:stretch>
            <a:fillRect/>
          </a:stretch>
        </p:blipFill>
        <p:spPr>
          <a:xfrm>
            <a:off x="4264959" y="819124"/>
            <a:ext cx="5903259" cy="972726"/>
          </a:xfrm>
          <a:prstGeom prst="rect">
            <a:avLst/>
          </a:prstGeom>
        </p:spPr>
      </p:pic>
      <p:sp>
        <p:nvSpPr>
          <p:cNvPr id="6" name="Rectangle: Rounded Corners 5">
            <a:extLst>
              <a:ext uri="{FF2B5EF4-FFF2-40B4-BE49-F238E27FC236}">
                <a16:creationId xmlns:a16="http://schemas.microsoft.com/office/drawing/2014/main" id="{23EFAA68-3739-762A-3943-B29117083CFA}"/>
              </a:ext>
            </a:extLst>
          </p:cNvPr>
          <p:cNvSpPr/>
          <p:nvPr/>
        </p:nvSpPr>
        <p:spPr>
          <a:xfrm>
            <a:off x="3017729" y="2176522"/>
            <a:ext cx="2041215" cy="2016330"/>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500" b="1" dirty="0" err="1">
                <a:solidFill>
                  <a:schemeClr val="tx1"/>
                </a:solidFill>
                <a:latin typeface="Times New Roman"/>
                <a:cs typeface="Times New Roman"/>
              </a:rPr>
              <a:t>Đánh</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giá</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chất</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lượng</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của</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vị</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trí</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vừa</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ước</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lượng</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được</a:t>
            </a:r>
            <a:endParaRPr lang="en-US" sz="2500" dirty="0" err="1">
              <a:solidFill>
                <a:schemeClr val="tx1"/>
              </a:solidFill>
            </a:endParaRPr>
          </a:p>
        </p:txBody>
      </p:sp>
      <p:sp>
        <p:nvSpPr>
          <p:cNvPr id="7" name="Rectangle: Rounded Corners 6">
            <a:extLst>
              <a:ext uri="{FF2B5EF4-FFF2-40B4-BE49-F238E27FC236}">
                <a16:creationId xmlns:a16="http://schemas.microsoft.com/office/drawing/2014/main" id="{BBD21779-793D-ADB1-206A-3DF86E52A098}"/>
              </a:ext>
            </a:extLst>
          </p:cNvPr>
          <p:cNvSpPr/>
          <p:nvPr/>
        </p:nvSpPr>
        <p:spPr>
          <a:xfrm>
            <a:off x="5670139" y="1970017"/>
            <a:ext cx="6358245" cy="88395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2000" dirty="0" err="1">
                <a:solidFill>
                  <a:schemeClr val="tx1"/>
                </a:solidFill>
                <a:latin typeface="Times New Roman"/>
                <a:cs typeface="Times New Roman"/>
              </a:rPr>
              <a:t>Số</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lượng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các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đặc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trưng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thỏa</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robot </a:t>
            </a:r>
            <a:r>
              <a:rPr lang="en-US" sz="2000" dirty="0" err="1">
                <a:solidFill>
                  <a:schemeClr val="tx1"/>
                </a:solidFill>
                <a:latin typeface="Times New Roman"/>
                <a:cs typeface="Times New Roman"/>
              </a:rPr>
              <a:t>hiện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tại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càng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lớn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càng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tốt</a:t>
            </a:r>
            <a:r>
              <a:rPr lang="en-US" sz="2000" dirty="0">
                <a:solidFill>
                  <a:schemeClr val="tx1"/>
                </a:solidFill>
                <a:latin typeface="Times New Roman"/>
                <a:cs typeface="Times New Roman"/>
              </a:rPr>
              <a:t>)</a:t>
            </a:r>
            <a:br>
              <a:rPr lang="en-US" sz="2000" dirty="0">
                <a:solidFill>
                  <a:schemeClr val="tx1"/>
                </a:solidFill>
                <a:latin typeface="Times New Roman"/>
                <a:cs typeface="Times New Roman"/>
              </a:rPr>
            </a:br>
            <a:endParaRPr lang="en-US" sz="2000" dirty="0">
              <a:solidFill>
                <a:srgbClr val="000000"/>
              </a:solidFill>
              <a:latin typeface="Times New Roman"/>
              <a:cs typeface="Times New Roman"/>
            </a:endParaRPr>
          </a:p>
        </p:txBody>
      </p:sp>
      <p:sp>
        <p:nvSpPr>
          <p:cNvPr id="9" name="Rectangle: Rounded Corners 8">
            <a:extLst>
              <a:ext uri="{FF2B5EF4-FFF2-40B4-BE49-F238E27FC236}">
                <a16:creationId xmlns:a16="http://schemas.microsoft.com/office/drawing/2014/main" id="{11950A8F-F3A0-95FE-75D7-98D33BEE634D}"/>
              </a:ext>
            </a:extLst>
          </p:cNvPr>
          <p:cNvSpPr/>
          <p:nvPr/>
        </p:nvSpPr>
        <p:spPr>
          <a:xfrm>
            <a:off x="5670138" y="3017547"/>
            <a:ext cx="6358245" cy="1374686"/>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2000" dirty="0" err="1">
                <a:solidFill>
                  <a:schemeClr val="tx1"/>
                </a:solidFill>
                <a:latin typeface="Times New Roman"/>
                <a:cs typeface="Times New Roman"/>
              </a:rPr>
              <a:t>Căn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bậc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hai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trung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bình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bình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phương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sai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số</a:t>
            </a:r>
            <a:r>
              <a:rPr lang="en-US" sz="2000" dirty="0">
                <a:solidFill>
                  <a:schemeClr val="tx1"/>
                </a:solidFill>
                <a:latin typeface="Times New Roman"/>
                <a:cs typeface="Times New Roman"/>
              </a:rPr>
              <a:t> (root mean squared error) </a:t>
            </a:r>
            <a:r>
              <a:rPr lang="en-US" sz="2000" dirty="0" err="1">
                <a:solidFill>
                  <a:schemeClr val="tx1"/>
                </a:solidFill>
                <a:latin typeface="Times New Roman"/>
                <a:cs typeface="Times New Roman"/>
              </a:rPr>
              <a:t>khi</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lấy</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độ</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lớn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tích</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vô</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hướng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của</a:t>
            </a:r>
            <a:r>
              <a:rPr lang="en-US" sz="2000" dirty="0">
                <a:solidFill>
                  <a:schemeClr val="tx1"/>
                </a:solidFill>
                <a:latin typeface="Times New Roman"/>
                <a:cs typeface="Times New Roman"/>
              </a:rPr>
              <a:t> vector </a:t>
            </a:r>
            <a:r>
              <a:rPr lang="en-US" sz="2000" dirty="0" err="1">
                <a:solidFill>
                  <a:schemeClr val="tx1"/>
                </a:solidFill>
                <a:latin typeface="Times New Roman"/>
                <a:cs typeface="Times New Roman"/>
              </a:rPr>
              <a:t>quan</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sát</a:t>
            </a:r>
            <a:r>
              <a:rPr lang="en-US" sz="2000" dirty="0">
                <a:solidFill>
                  <a:schemeClr val="tx1"/>
                </a:solidFill>
                <a:latin typeface="Times New Roman"/>
                <a:cs typeface="Times New Roman"/>
              </a:rPr>
              <a:t> 𝑘⃗</a:t>
            </a:r>
            <a:r>
              <a:rPr lang="en-US" sz="2000" baseline="-25000" dirty="0">
                <a:solidFill>
                  <a:schemeClr val="tx1"/>
                </a:solidFill>
                <a:latin typeface="Times New Roman"/>
                <a:cs typeface="Times New Roman"/>
              </a:rPr>
              <a:t>𝑖𝑡</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và</a:t>
            </a:r>
            <a:r>
              <a:rPr lang="en-US" sz="2000" dirty="0">
                <a:solidFill>
                  <a:schemeClr val="tx1"/>
                </a:solidFill>
                <a:latin typeface="Times New Roman"/>
                <a:cs typeface="Times New Roman"/>
              </a:rPr>
              <a:t> vector </a:t>
            </a:r>
            <a:r>
              <a:rPr lang="en-US" sz="2000" dirty="0" err="1">
                <a:solidFill>
                  <a:schemeClr val="tx1"/>
                </a:solidFill>
                <a:latin typeface="Times New Roman"/>
                <a:cs typeface="Times New Roman"/>
              </a:rPr>
              <a:t>thực</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sự</a:t>
            </a:r>
            <a:r>
              <a:rPr lang="en-US" sz="2000" dirty="0">
                <a:solidFill>
                  <a:schemeClr val="tx1"/>
                </a:solidFill>
                <a:latin typeface="Times New Roman"/>
                <a:cs typeface="Times New Roman"/>
              </a:rPr>
              <a:t> 𝑔</a:t>
            </a:r>
            <a:r>
              <a:rPr lang="en-US" sz="2000" baseline="-25000" dirty="0">
                <a:solidFill>
                  <a:schemeClr val="tx1"/>
                </a:solidFill>
                <a:latin typeface="Times New Roman"/>
                <a:cs typeface="Times New Roman"/>
              </a:rPr>
              <a:t>𝑖𝑡</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sử</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dụng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vị</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trí</a:t>
            </a:r>
            <a:r>
              <a:rPr lang="en-US" sz="2000" dirty="0">
                <a:solidFill>
                  <a:schemeClr val="tx1"/>
                </a:solidFill>
                <a:latin typeface="Times New Roman"/>
                <a:cs typeface="Times New Roman"/>
              </a:rPr>
              <a:t> robot </a:t>
            </a:r>
            <a:r>
              <a:rPr lang="en-US" sz="2000" dirty="0" err="1">
                <a:solidFill>
                  <a:schemeClr val="tx1"/>
                </a:solidFill>
                <a:latin typeface="Times New Roman"/>
                <a:cs typeface="Times New Roman"/>
              </a:rPr>
              <a:t>này</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càng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nhỏ</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càng</a:t>
            </a:r>
            <a:r>
              <a:rPr lang="en-US" sz="2000" dirty="0">
                <a:solidFill>
                  <a:schemeClr val="tx1"/>
                </a:solidFill>
                <a:latin typeface="Times New Roman"/>
                <a:cs typeface="Times New Roman"/>
              </a:rPr>
              <a:t> </a:t>
            </a:r>
            <a:r>
              <a:rPr lang="en-US" sz="2000" dirty="0" err="1">
                <a:solidFill>
                  <a:schemeClr val="tx1"/>
                </a:solidFill>
                <a:latin typeface="Times New Roman"/>
                <a:cs typeface="Times New Roman"/>
              </a:rPr>
              <a:t>tốt</a:t>
            </a:r>
            <a:r>
              <a:rPr lang="en-US" sz="2000" dirty="0">
                <a:solidFill>
                  <a:schemeClr val="tx1"/>
                </a:solidFill>
                <a:latin typeface="Times New Roman"/>
                <a:cs typeface="Times New Roman"/>
              </a:rPr>
              <a:t>).</a:t>
            </a:r>
            <a:br>
              <a:rPr lang="en-US" sz="2000" dirty="0">
                <a:solidFill>
                  <a:schemeClr val="tx1"/>
                </a:solidFill>
                <a:latin typeface="Times New Roman"/>
                <a:cs typeface="Times New Roman"/>
              </a:rPr>
            </a:br>
            <a:endParaRPr lang="en-US" sz="2000" dirty="0">
              <a:solidFill>
                <a:schemeClr val="tx1"/>
              </a:solidFill>
              <a:latin typeface="Times New Roman"/>
              <a:cs typeface="Times New Roman"/>
            </a:endParaRPr>
          </a:p>
        </p:txBody>
      </p:sp>
      <p:cxnSp>
        <p:nvCxnSpPr>
          <p:cNvPr id="11" name="Straight Arrow Connector 10">
            <a:extLst>
              <a:ext uri="{FF2B5EF4-FFF2-40B4-BE49-F238E27FC236}">
                <a16:creationId xmlns:a16="http://schemas.microsoft.com/office/drawing/2014/main" id="{D41C3B96-98B7-6006-50DB-A5F7EAA61577}"/>
              </a:ext>
            </a:extLst>
          </p:cNvPr>
          <p:cNvCxnSpPr/>
          <p:nvPr/>
        </p:nvCxnSpPr>
        <p:spPr>
          <a:xfrm flipV="1">
            <a:off x="5026077" y="2449338"/>
            <a:ext cx="675437" cy="7056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6CDD583-FAED-614D-2A03-14D25525EE57}"/>
              </a:ext>
            </a:extLst>
          </p:cNvPr>
          <p:cNvCxnSpPr>
            <a:cxnSpLocks/>
          </p:cNvCxnSpPr>
          <p:nvPr/>
        </p:nvCxnSpPr>
        <p:spPr>
          <a:xfrm>
            <a:off x="5034664" y="3101579"/>
            <a:ext cx="656954" cy="10180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2D7DF02-B8EC-1A26-746A-B726B1A398EE}"/>
              </a:ext>
            </a:extLst>
          </p:cNvPr>
          <p:cNvCxnSpPr>
            <a:cxnSpLocks/>
          </p:cNvCxnSpPr>
          <p:nvPr/>
        </p:nvCxnSpPr>
        <p:spPr>
          <a:xfrm>
            <a:off x="2072237" y="4865706"/>
            <a:ext cx="771195" cy="96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CEDD7E2-0D04-73E7-CDB2-009D3BB84F97}"/>
              </a:ext>
            </a:extLst>
          </p:cNvPr>
          <p:cNvSpPr txBox="1"/>
          <p:nvPr/>
        </p:nvSpPr>
        <p:spPr>
          <a:xfrm>
            <a:off x="2872779" y="4662083"/>
            <a:ext cx="9067305"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rPr>
              <a:t>Việc</a:t>
            </a:r>
            <a:r>
              <a:rPr lang="en-US" sz="2000" dirty="0">
                <a:latin typeface="Times  New Roman"/>
              </a:rPr>
              <a:t> </a:t>
            </a:r>
            <a:r>
              <a:rPr lang="en-US" sz="2000" dirty="0" err="1">
                <a:latin typeface="Times  New Roman"/>
              </a:rPr>
              <a:t>sử</a:t>
            </a:r>
            <a:r>
              <a:rPr lang="en-US" sz="2000" dirty="0">
                <a:latin typeface="Times  New Roman"/>
              </a:rPr>
              <a:t> </a:t>
            </a:r>
            <a:r>
              <a:rPr lang="en-US" sz="2000" dirty="0" err="1">
                <a:latin typeface="Times  New Roman"/>
              </a:rPr>
              <a:t>dụng</a:t>
            </a:r>
            <a:r>
              <a:rPr lang="en-US" sz="2000" dirty="0">
                <a:latin typeface="Times  New Roman"/>
              </a:rPr>
              <a:t> </a:t>
            </a:r>
            <a:r>
              <a:rPr lang="en-US" sz="2000" dirty="0" err="1">
                <a:latin typeface="Times  New Roman"/>
              </a:rPr>
              <a:t>cả</a:t>
            </a:r>
            <a:r>
              <a:rPr lang="en-US" sz="2000" dirty="0">
                <a:latin typeface="Times  New Roman"/>
              </a:rPr>
              <a:t> </a:t>
            </a:r>
            <a:r>
              <a:rPr lang="en-US" sz="2000" dirty="0" err="1">
                <a:latin typeface="Times  New Roman"/>
              </a:rPr>
              <a:t>hai</a:t>
            </a:r>
            <a:r>
              <a:rPr lang="en-US" sz="2000" dirty="0">
                <a:latin typeface="Times  New Roman"/>
              </a:rPr>
              <a:t> </a:t>
            </a:r>
            <a:r>
              <a:rPr lang="en-US" sz="2000" dirty="0" err="1">
                <a:latin typeface="Times  New Roman"/>
              </a:rPr>
              <a:t>tiêu</a:t>
            </a:r>
            <a:r>
              <a:rPr lang="en-US" sz="2000" dirty="0">
                <a:latin typeface="Times  New Roman"/>
              </a:rPr>
              <a:t> </a:t>
            </a:r>
            <a:r>
              <a:rPr lang="en-US" sz="2000" dirty="0" err="1">
                <a:latin typeface="Times  New Roman"/>
              </a:rPr>
              <a:t>chí</a:t>
            </a:r>
            <a:r>
              <a:rPr lang="en-US" sz="2000" dirty="0">
                <a:latin typeface="Times  New Roman"/>
              </a:rPr>
              <a:t> </a:t>
            </a:r>
            <a:r>
              <a:rPr lang="en-US" sz="2000" dirty="0" err="1">
                <a:latin typeface="Times  New Roman"/>
              </a:rPr>
              <a:t>thay</a:t>
            </a:r>
            <a:r>
              <a:rPr lang="en-US" sz="2000" dirty="0">
                <a:latin typeface="Times  New Roman"/>
              </a:rPr>
              <a:t> </a:t>
            </a:r>
            <a:r>
              <a:rPr lang="en-US" sz="2000" dirty="0" err="1">
                <a:latin typeface="Times  New Roman"/>
              </a:rPr>
              <a:t>vì</a:t>
            </a:r>
            <a:r>
              <a:rPr lang="en-US" sz="2000" dirty="0">
                <a:latin typeface="Times  New Roman"/>
              </a:rPr>
              <a:t> </a:t>
            </a:r>
            <a:r>
              <a:rPr lang="en-US" sz="2000" dirty="0" err="1">
                <a:latin typeface="Times  New Roman"/>
              </a:rPr>
              <a:t>chỉ</a:t>
            </a:r>
            <a:r>
              <a:rPr lang="en-US" sz="2000" dirty="0">
                <a:latin typeface="Times  New Roman"/>
              </a:rPr>
              <a:t> </a:t>
            </a:r>
            <a:r>
              <a:rPr lang="en-US" sz="2000" dirty="0" err="1">
                <a:latin typeface="Times  New Roman"/>
              </a:rPr>
              <a:t>xét</a:t>
            </a:r>
            <a:r>
              <a:rPr lang="en-US" sz="2000" dirty="0">
                <a:latin typeface="Times  New Roman"/>
              </a:rPr>
              <a:t> </a:t>
            </a:r>
            <a:r>
              <a:rPr lang="en-US" sz="2000" dirty="0" err="1">
                <a:latin typeface="Times  New Roman"/>
              </a:rPr>
              <a:t>đến</a:t>
            </a:r>
            <a:r>
              <a:rPr lang="en-US" sz="2000" dirty="0">
                <a:latin typeface="Times  New Roman"/>
              </a:rPr>
              <a:t> </a:t>
            </a:r>
            <a:r>
              <a:rPr lang="en-US" sz="2000" dirty="0" err="1">
                <a:latin typeface="Times  New Roman"/>
              </a:rPr>
              <a:t>sai</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giữa</a:t>
            </a:r>
            <a:r>
              <a:rPr lang="en-US" sz="2000" dirty="0">
                <a:latin typeface="Times  New Roman"/>
              </a:rPr>
              <a:t> </a:t>
            </a:r>
            <a:r>
              <a:rPr lang="en-US" sz="2000" dirty="0" err="1">
                <a:latin typeface="Times  New Roman"/>
              </a:rPr>
              <a:t>hai</a:t>
            </a:r>
            <a:r>
              <a:rPr lang="en-US" sz="2000" dirty="0">
                <a:latin typeface="Times  New Roman"/>
              </a:rPr>
              <a:t> </a:t>
            </a:r>
            <a:r>
              <a:rPr lang="en-US" sz="2000" dirty="0" err="1">
                <a:latin typeface="Times  New Roman"/>
              </a:rPr>
              <a:t>tập</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cần</a:t>
            </a:r>
            <a:r>
              <a:rPr lang="en-US" sz="2000" dirty="0">
                <a:latin typeface="Times  New Roman"/>
              </a:rPr>
              <a:t> </a:t>
            </a:r>
            <a:r>
              <a:rPr lang="en-US" sz="2000" dirty="0" err="1">
                <a:latin typeface="Times  New Roman"/>
              </a:rPr>
              <a:t>thiết</a:t>
            </a:r>
            <a:r>
              <a:rPr lang="en-US" sz="2000" dirty="0">
                <a:latin typeface="Times  New Roman"/>
              </a:rPr>
              <a:t>. </a:t>
            </a:r>
            <a:r>
              <a:rPr lang="en-US" sz="2000" dirty="0" err="1">
                <a:latin typeface="Times  New Roman"/>
              </a:rPr>
              <a:t>Vì</a:t>
            </a:r>
            <a:r>
              <a:rPr lang="en-US" sz="2000" dirty="0">
                <a:latin typeface="Times  New Roman"/>
              </a:rPr>
              <a:t> </a:t>
            </a:r>
            <a:r>
              <a:rPr lang="en-US" sz="2000" dirty="0" err="1">
                <a:latin typeface="Times  New Roman"/>
              </a:rPr>
              <a:t>quá</a:t>
            </a:r>
            <a:r>
              <a:rPr lang="en-US" sz="2000" dirty="0">
                <a:latin typeface="Times  New Roman"/>
              </a:rPr>
              <a:t> </a:t>
            </a:r>
            <a:r>
              <a:rPr lang="en-US" sz="2000" dirty="0" err="1">
                <a:latin typeface="Times  New Roman"/>
              </a:rPr>
              <a:t>trình</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sai</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chỉ</a:t>
            </a:r>
            <a:r>
              <a:rPr lang="en-US" sz="2000" dirty="0">
                <a:latin typeface="Times  New Roman"/>
              </a:rPr>
              <a:t> </a:t>
            </a:r>
            <a:r>
              <a:rPr lang="en-US" sz="2000" dirty="0" err="1">
                <a:latin typeface="Times  New Roman"/>
              </a:rPr>
              <a:t>xét</a:t>
            </a:r>
            <a:r>
              <a:rPr lang="en-US" sz="2000" dirty="0">
                <a:latin typeface="Times  New Roman"/>
              </a:rPr>
              <a:t> </a:t>
            </a:r>
            <a:r>
              <a:rPr lang="en-US" sz="2000" dirty="0" err="1">
                <a:latin typeface="Times  New Roman"/>
              </a:rPr>
              <a:t>đến</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thỏa</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biến</a:t>
            </a:r>
            <a:r>
              <a:rPr lang="en-US" sz="2000" dirty="0">
                <a:latin typeface="Times  New Roman"/>
              </a:rPr>
              <a:t> </a:t>
            </a:r>
            <a:r>
              <a:rPr lang="en-US" sz="2000" dirty="0" err="1">
                <a:latin typeface="Times  New Roman"/>
              </a:rPr>
              <a:t>đổi</a:t>
            </a:r>
            <a:r>
              <a:rPr lang="en-US" sz="2000" dirty="0">
                <a:latin typeface="Times  New Roman"/>
              </a:rPr>
              <a:t> </a:t>
            </a:r>
            <a:r>
              <a:rPr lang="en-US" sz="2000" dirty="0" err="1">
                <a:latin typeface="Times  New Roman"/>
              </a:rPr>
              <a:t>nên</a:t>
            </a:r>
            <a:r>
              <a:rPr lang="en-US" sz="2000" dirty="0">
                <a:latin typeface="Times  New Roman"/>
              </a:rPr>
              <a:t> </a:t>
            </a:r>
            <a:r>
              <a:rPr lang="en-US" sz="2000" dirty="0" err="1">
                <a:latin typeface="Times  New Roman"/>
              </a:rPr>
              <a:t>sai</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ít</a:t>
            </a:r>
            <a:r>
              <a:rPr lang="en-US" sz="2000" dirty="0">
                <a:latin typeface="Times  New Roman"/>
              </a:rPr>
              <a:t> 34 </a:t>
            </a:r>
            <a:r>
              <a:rPr lang="en-US" sz="2000" dirty="0" err="1">
                <a:latin typeface="Times  New Roman"/>
              </a:rPr>
              <a:t>không</a:t>
            </a:r>
            <a:r>
              <a:rPr lang="en-US" sz="2000" dirty="0">
                <a:latin typeface="Times  New Roman"/>
              </a:rPr>
              <a:t> </a:t>
            </a:r>
            <a:r>
              <a:rPr lang="en-US" sz="2000" dirty="0" err="1">
                <a:latin typeface="Times  New Roman"/>
              </a:rPr>
              <a:t>chắc</a:t>
            </a:r>
            <a:r>
              <a:rPr lang="en-US" sz="2000" dirty="0">
                <a:latin typeface="Times  New Roman"/>
              </a:rPr>
              <a:t> </a:t>
            </a:r>
            <a:r>
              <a:rPr lang="en-US" sz="2000" dirty="0" err="1">
                <a:latin typeface="Times  New Roman"/>
              </a:rPr>
              <a:t>chắn</a:t>
            </a:r>
            <a:r>
              <a:rPr lang="en-US" sz="2000" dirty="0">
                <a:latin typeface="Times  New Roman"/>
              </a:rPr>
              <a:t> </a:t>
            </a:r>
            <a:r>
              <a:rPr lang="en-US" sz="2000" dirty="0" err="1">
                <a:latin typeface="Times  New Roman"/>
              </a:rPr>
              <a:t>rằng</a:t>
            </a:r>
            <a:r>
              <a:rPr lang="en-US" sz="2000" dirty="0">
                <a:latin typeface="Times  New Roman"/>
              </a:rPr>
              <a:t> </a:t>
            </a:r>
            <a:r>
              <a:rPr lang="en-US" sz="2000" dirty="0" err="1">
                <a:latin typeface="Times  New Roman"/>
              </a:rPr>
              <a:t>đây</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một</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biến</a:t>
            </a:r>
            <a:r>
              <a:rPr lang="en-US" sz="2000" dirty="0">
                <a:latin typeface="Times  New Roman"/>
              </a:rPr>
              <a:t> </a:t>
            </a:r>
            <a:r>
              <a:rPr lang="en-US" sz="2000" dirty="0" err="1">
                <a:latin typeface="Times  New Roman"/>
              </a:rPr>
              <a:t>đổi</a:t>
            </a:r>
            <a:r>
              <a:rPr lang="en-US" sz="2000" dirty="0">
                <a:latin typeface="Times  New Roman"/>
              </a:rPr>
              <a:t> </a:t>
            </a:r>
            <a:r>
              <a:rPr lang="en-US" sz="2000" dirty="0" err="1">
                <a:latin typeface="Times  New Roman"/>
              </a:rPr>
              <a:t>tốt</a:t>
            </a:r>
            <a:r>
              <a:rPr lang="en-US" sz="2000" dirty="0">
                <a:latin typeface="Times  New Roman"/>
              </a:rPr>
              <a:t>. </a:t>
            </a:r>
            <a:r>
              <a:rPr lang="en-US" sz="2000" dirty="0" err="1">
                <a:latin typeface="Times  New Roman"/>
              </a:rPr>
              <a:t>Một</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biến</a:t>
            </a:r>
            <a:r>
              <a:rPr lang="en-US" sz="2000" dirty="0">
                <a:latin typeface="Times  New Roman"/>
              </a:rPr>
              <a:t> </a:t>
            </a:r>
            <a:r>
              <a:rPr lang="en-US" sz="2000" dirty="0" err="1">
                <a:latin typeface="Times  New Roman"/>
              </a:rPr>
              <a:t>đổi</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xem</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đủ</a:t>
            </a:r>
            <a:r>
              <a:rPr lang="en-US" sz="2000" dirty="0">
                <a:latin typeface="Times  New Roman"/>
              </a:rPr>
              <a:t> </a:t>
            </a:r>
            <a:r>
              <a:rPr lang="en-US" sz="2000" dirty="0" err="1">
                <a:latin typeface="Times  New Roman"/>
              </a:rPr>
              <a:t>tốt</a:t>
            </a:r>
            <a:r>
              <a:rPr lang="en-US" sz="2000" dirty="0">
                <a:latin typeface="Times  New Roman"/>
              </a:rPr>
              <a:t> </a:t>
            </a:r>
            <a:r>
              <a:rPr lang="en-US" sz="2000" dirty="0" err="1">
                <a:latin typeface="Times  New Roman"/>
              </a:rPr>
              <a:t>nếu</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lượng</a:t>
            </a:r>
            <a:r>
              <a:rPr lang="en-US" sz="2000" dirty="0">
                <a:latin typeface="Times  New Roman"/>
              </a:rPr>
              <a:t> </a:t>
            </a:r>
            <a:r>
              <a:rPr lang="en-US" sz="2000" dirty="0" err="1">
                <a:latin typeface="Times  New Roman"/>
              </a:rPr>
              <a:t>cặp</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thỏa</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biến</a:t>
            </a:r>
            <a:r>
              <a:rPr lang="en-US" sz="2000" dirty="0">
                <a:latin typeface="Times  New Roman"/>
              </a:rPr>
              <a:t> </a:t>
            </a:r>
            <a:r>
              <a:rPr lang="en-US" sz="2000" dirty="0" err="1">
                <a:latin typeface="Times  New Roman"/>
              </a:rPr>
              <a:t>đổi</a:t>
            </a:r>
            <a:r>
              <a:rPr lang="en-US" sz="2000" dirty="0">
                <a:latin typeface="Times  New Roman"/>
              </a:rPr>
              <a:t> </a:t>
            </a:r>
            <a:r>
              <a:rPr lang="en-US" sz="2000" dirty="0" err="1">
                <a:latin typeface="Times  New Roman"/>
              </a:rPr>
              <a:t>lớn</a:t>
            </a:r>
            <a:r>
              <a:rPr lang="en-US" sz="2000" dirty="0">
                <a:latin typeface="Times  New Roman"/>
              </a:rPr>
              <a:t> </a:t>
            </a:r>
            <a:r>
              <a:rPr lang="en-US" sz="2000" dirty="0" err="1">
                <a:latin typeface="Times  New Roman"/>
              </a:rPr>
              <a:t>hơn</a:t>
            </a:r>
            <a:r>
              <a:rPr lang="en-US" sz="2000" dirty="0">
                <a:latin typeface="Times  New Roman"/>
              </a:rPr>
              <a:t> 20 </a:t>
            </a:r>
            <a:r>
              <a:rPr lang="en-US" sz="2000" dirty="0" err="1">
                <a:latin typeface="Times  New Roman"/>
              </a:rPr>
              <a:t>và</a:t>
            </a:r>
            <a:r>
              <a:rPr lang="en-US" sz="2000" dirty="0">
                <a:latin typeface="Times  New Roman"/>
              </a:rPr>
              <a:t> </a:t>
            </a:r>
            <a:r>
              <a:rPr lang="en-US" sz="2000" dirty="0" err="1">
                <a:latin typeface="Times  New Roman"/>
              </a:rPr>
              <a:t>trung</a:t>
            </a:r>
            <a:r>
              <a:rPr lang="en-US" sz="2000" dirty="0">
                <a:latin typeface="Times  New Roman"/>
              </a:rPr>
              <a:t> </a:t>
            </a:r>
            <a:r>
              <a:rPr lang="en-US" sz="2000" dirty="0" err="1">
                <a:latin typeface="Times  New Roman"/>
              </a:rPr>
              <a:t>bình</a:t>
            </a:r>
            <a:r>
              <a:rPr lang="en-US" sz="2000" dirty="0">
                <a:latin typeface="Times  New Roman"/>
              </a:rPr>
              <a:t> </a:t>
            </a:r>
            <a:r>
              <a:rPr lang="en-US" sz="2000" dirty="0" err="1">
                <a:latin typeface="Times  New Roman"/>
              </a:rPr>
              <a:t>sai</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ít</a:t>
            </a:r>
            <a:r>
              <a:rPr lang="en-US" sz="2000" dirty="0">
                <a:latin typeface="Times  New Roman"/>
              </a:rPr>
              <a:t> </a:t>
            </a:r>
            <a:r>
              <a:rPr lang="en-US" sz="2000" dirty="0" err="1">
                <a:latin typeface="Times  New Roman"/>
              </a:rPr>
              <a:t>hơn</a:t>
            </a:r>
            <a:r>
              <a:rPr lang="en-US" sz="2000" dirty="0">
                <a:latin typeface="Times  New Roman"/>
              </a:rPr>
              <a:t> 5 cm. </a:t>
            </a:r>
            <a:r>
              <a:rPr lang="en-US" sz="2000" dirty="0" err="1">
                <a:latin typeface="Times  New Roman"/>
              </a:rPr>
              <a:t>Việc</a:t>
            </a:r>
            <a:r>
              <a:rPr lang="en-US" sz="2000" dirty="0">
                <a:latin typeface="Times  New Roman"/>
              </a:rPr>
              <a:t> so </a:t>
            </a:r>
            <a:r>
              <a:rPr lang="en-US" sz="2000" dirty="0" err="1">
                <a:latin typeface="Times  New Roman"/>
              </a:rPr>
              <a:t>sánh</a:t>
            </a:r>
            <a:r>
              <a:rPr lang="en-US" sz="2000" dirty="0">
                <a:latin typeface="Times  New Roman"/>
              </a:rPr>
              <a:t> </a:t>
            </a:r>
            <a:r>
              <a:rPr lang="en-US" sz="2000" dirty="0" err="1">
                <a:latin typeface="Times  New Roman"/>
              </a:rPr>
              <a:t>giữa</a:t>
            </a:r>
            <a:r>
              <a:rPr lang="en-US" sz="2000" dirty="0">
                <a:latin typeface="Times  New Roman"/>
              </a:rPr>
              <a:t> </a:t>
            </a:r>
            <a:r>
              <a:rPr lang="en-US" sz="2000" dirty="0" err="1">
                <a:latin typeface="Times  New Roman"/>
              </a:rPr>
              <a:t>hai</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biến</a:t>
            </a:r>
            <a:r>
              <a:rPr lang="en-US" sz="2000" dirty="0">
                <a:latin typeface="Times  New Roman"/>
              </a:rPr>
              <a:t> </a:t>
            </a:r>
            <a:r>
              <a:rPr lang="en-US" sz="2000" dirty="0" err="1">
                <a:latin typeface="Times  New Roman"/>
              </a:rPr>
              <a:t>đổi</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dựa</a:t>
            </a:r>
            <a:r>
              <a:rPr lang="en-US" sz="2000" dirty="0">
                <a:latin typeface="Times  New Roman"/>
              </a:rPr>
              <a:t> </a:t>
            </a:r>
            <a:r>
              <a:rPr lang="en-US" sz="2000" dirty="0" err="1">
                <a:latin typeface="Times  New Roman"/>
              </a:rPr>
              <a:t>vào</a:t>
            </a:r>
            <a:r>
              <a:rPr lang="en-US" sz="2000" dirty="0">
                <a:latin typeface="Times  New Roman"/>
              </a:rPr>
              <a:t> </a:t>
            </a:r>
            <a:r>
              <a:rPr lang="en-US" sz="2000" dirty="0" err="1">
                <a:latin typeface="Times  New Roman"/>
              </a:rPr>
              <a:t>cả</a:t>
            </a:r>
            <a:r>
              <a:rPr lang="en-US" sz="2000" dirty="0">
                <a:latin typeface="Times  New Roman"/>
              </a:rPr>
              <a:t> </a:t>
            </a:r>
            <a:r>
              <a:rPr lang="en-US" sz="2000" dirty="0" err="1">
                <a:latin typeface="Times  New Roman"/>
              </a:rPr>
              <a:t>hai</a:t>
            </a:r>
            <a:r>
              <a:rPr lang="en-US" sz="2000" dirty="0">
                <a:latin typeface="Times  New Roman"/>
              </a:rPr>
              <a:t> </a:t>
            </a:r>
            <a:r>
              <a:rPr lang="en-US" sz="2000" dirty="0" err="1">
                <a:latin typeface="Times  New Roman"/>
              </a:rPr>
              <a:t>tiêu</a:t>
            </a:r>
            <a:r>
              <a:rPr lang="en-US" sz="2000" dirty="0">
                <a:latin typeface="Times  New Roman"/>
              </a:rPr>
              <a:t> </a:t>
            </a:r>
            <a:r>
              <a:rPr lang="en-US" sz="2000" dirty="0" err="1">
                <a:latin typeface="Times  New Roman"/>
              </a:rPr>
              <a:t>chí</a:t>
            </a:r>
            <a:r>
              <a:rPr lang="en-US" sz="2000" dirty="0">
                <a:latin typeface="Times  New Roman"/>
              </a:rPr>
              <a:t> </a:t>
            </a:r>
            <a:r>
              <a:rPr lang="en-US" sz="2000" dirty="0" err="1">
                <a:latin typeface="Times  New Roman"/>
              </a:rPr>
              <a:t>này</a:t>
            </a:r>
            <a:r>
              <a:rPr lang="en-US" sz="2000" dirty="0">
                <a:latin typeface="Times  New Roman"/>
              </a:rPr>
              <a:t>. </a:t>
            </a:r>
            <a:r>
              <a:rPr lang="en-US" sz="2000" dirty="0" err="1">
                <a:latin typeface="Times  New Roman"/>
              </a:rPr>
              <a:t>Phép</a:t>
            </a:r>
            <a:r>
              <a:rPr lang="en-US" sz="2000" dirty="0">
                <a:latin typeface="Times  New Roman"/>
              </a:rPr>
              <a:t> </a:t>
            </a:r>
            <a:r>
              <a:rPr lang="en-US" sz="2000" dirty="0" err="1">
                <a:latin typeface="Times  New Roman"/>
              </a:rPr>
              <a:t>biến</a:t>
            </a:r>
            <a:r>
              <a:rPr lang="en-US" sz="2000" dirty="0">
                <a:latin typeface="Times  New Roman"/>
              </a:rPr>
              <a:t> </a:t>
            </a:r>
            <a:r>
              <a:rPr lang="en-US" sz="2000" dirty="0" err="1">
                <a:latin typeface="Times  New Roman"/>
              </a:rPr>
              <a:t>đổi</a:t>
            </a:r>
            <a:r>
              <a:rPr lang="en-US" sz="2000" dirty="0">
                <a:latin typeface="Times  New Roman"/>
              </a:rPr>
              <a:t> </a:t>
            </a:r>
            <a:r>
              <a:rPr lang="en-US" sz="2000" dirty="0" err="1">
                <a:latin typeface="Times  New Roman"/>
              </a:rPr>
              <a:t>nào</a:t>
            </a:r>
            <a:r>
              <a:rPr lang="en-US" sz="2000" dirty="0">
                <a:latin typeface="Times  New Roman"/>
              </a:rPr>
              <a:t> </a:t>
            </a:r>
            <a:r>
              <a:rPr lang="en-US" sz="2000" dirty="0" err="1">
                <a:latin typeface="Times  New Roman"/>
              </a:rPr>
              <a:t>tốt</a:t>
            </a:r>
            <a:r>
              <a:rPr lang="en-US" sz="2000" dirty="0">
                <a:latin typeface="Times  New Roman"/>
              </a:rPr>
              <a:t> </a:t>
            </a:r>
            <a:r>
              <a:rPr lang="en-US" sz="2000" dirty="0" err="1">
                <a:latin typeface="Times  New Roman"/>
              </a:rPr>
              <a:t>hơn</a:t>
            </a:r>
            <a:r>
              <a:rPr lang="en-US" sz="2000" dirty="0">
                <a:latin typeface="Times  New Roman"/>
              </a:rPr>
              <a:t> ở </a:t>
            </a:r>
            <a:r>
              <a:rPr lang="en-US" sz="2000" dirty="0" err="1">
                <a:latin typeface="Times  New Roman"/>
              </a:rPr>
              <a:t>cả</a:t>
            </a:r>
            <a:r>
              <a:rPr lang="en-US" sz="2000" dirty="0">
                <a:latin typeface="Times  New Roman"/>
              </a:rPr>
              <a:t> </a:t>
            </a:r>
            <a:r>
              <a:rPr lang="en-US" sz="2000" dirty="0" err="1">
                <a:latin typeface="Times  New Roman"/>
              </a:rPr>
              <a:t>hai</a:t>
            </a:r>
            <a:r>
              <a:rPr lang="en-US" sz="2000" dirty="0">
                <a:latin typeface="Times  New Roman"/>
              </a:rPr>
              <a:t> </a:t>
            </a:r>
            <a:r>
              <a:rPr lang="en-US" sz="2000" dirty="0" err="1">
                <a:latin typeface="Times  New Roman"/>
              </a:rPr>
              <a:t>tiêu</a:t>
            </a:r>
            <a:r>
              <a:rPr lang="en-US" sz="2000" dirty="0">
                <a:latin typeface="Times  New Roman"/>
              </a:rPr>
              <a:t> </a:t>
            </a:r>
            <a:r>
              <a:rPr lang="en-US" sz="2000" dirty="0" err="1">
                <a:latin typeface="Times  New Roman"/>
              </a:rPr>
              <a:t>chí</a:t>
            </a:r>
            <a:r>
              <a:rPr lang="en-US" sz="2000" dirty="0">
                <a:latin typeface="Times  New Roman"/>
              </a:rPr>
              <a:t> </a:t>
            </a:r>
            <a:r>
              <a:rPr lang="en-US" sz="2000" dirty="0" err="1">
                <a:latin typeface="Times  New Roman"/>
              </a:rPr>
              <a:t>thì</a:t>
            </a:r>
            <a:r>
              <a:rPr lang="en-US" sz="2000" dirty="0">
                <a:latin typeface="Times  New Roman"/>
              </a:rPr>
              <a:t> </a:t>
            </a:r>
            <a:r>
              <a:rPr lang="en-US" sz="2000" dirty="0" err="1">
                <a:latin typeface="Times  New Roman"/>
              </a:rPr>
              <a:t>mới</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xem</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tốt</a:t>
            </a:r>
            <a:r>
              <a:rPr lang="en-US" sz="2000" dirty="0">
                <a:latin typeface="Times  New Roman"/>
              </a:rPr>
              <a:t> </a:t>
            </a:r>
            <a:r>
              <a:rPr lang="en-US" sz="2000" dirty="0" err="1">
                <a:latin typeface="Times  New Roman"/>
              </a:rPr>
              <a:t>hơn</a:t>
            </a:r>
            <a:r>
              <a:rPr lang="en-US" sz="2000" dirty="0">
                <a:latin typeface="Times  New Roman"/>
              </a:rPr>
              <a:t>.</a:t>
            </a:r>
          </a:p>
        </p:txBody>
      </p:sp>
    </p:spTree>
    <p:extLst>
      <p:ext uri="{BB962C8B-B14F-4D97-AF65-F5344CB8AC3E}">
        <p14:creationId xmlns:p14="http://schemas.microsoft.com/office/powerpoint/2010/main" val="306905726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2758246" y="46859"/>
            <a:ext cx="906730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latin typeface="Times  New Roman"/>
              </a:rPr>
              <a:t>Sau </a:t>
            </a:r>
            <a:r>
              <a:rPr lang="en-US" sz="2000" dirty="0" err="1">
                <a:latin typeface="Times  New Roman"/>
              </a:rPr>
              <a:t>đó</a:t>
            </a:r>
            <a:r>
              <a:rPr lang="en-US" sz="2000" dirty="0">
                <a:latin typeface="Times  New Roman"/>
              </a:rPr>
              <a:t> ta </a:t>
            </a:r>
            <a:r>
              <a:rPr lang="en-US" sz="2000" dirty="0" err="1">
                <a:latin typeface="Times  New Roman"/>
              </a:rPr>
              <a:t>sẽ</a:t>
            </a:r>
            <a:r>
              <a:rPr lang="en-US" sz="2000" dirty="0">
                <a:latin typeface="Times  New Roman"/>
              </a:rPr>
              <a:t> </a:t>
            </a:r>
            <a:r>
              <a:rPr lang="en-US" sz="2000" dirty="0" err="1">
                <a:latin typeface="Times  New Roman"/>
              </a:rPr>
              <a:t>cập</a:t>
            </a:r>
            <a:r>
              <a:rPr lang="en-US" sz="2000" dirty="0">
                <a:latin typeface="Times  New Roman"/>
              </a:rPr>
              <a:t> </a:t>
            </a:r>
            <a:r>
              <a:rPr lang="en-US" sz="2000" dirty="0" err="1">
                <a:latin typeface="Times  New Roman"/>
              </a:rPr>
              <a:t>nhật</a:t>
            </a:r>
            <a:r>
              <a:rPr lang="en-US" sz="2000" dirty="0">
                <a:latin typeface="Times  New Roman"/>
              </a:rPr>
              <a:t> </a:t>
            </a:r>
            <a:r>
              <a:rPr lang="en-US" sz="2000" dirty="0" err="1">
                <a:latin typeface="Times  New Roman"/>
              </a:rPr>
              <a:t>lại</a:t>
            </a:r>
            <a:r>
              <a:rPr lang="en-US" sz="2000" dirty="0">
                <a:latin typeface="Times  New Roman"/>
              </a:rPr>
              <a:t> </a:t>
            </a:r>
            <a:r>
              <a:rPr lang="en-US" sz="2000" dirty="0" err="1">
                <a:latin typeface="Times  New Roman"/>
              </a:rPr>
              <a:t>bản</a:t>
            </a:r>
            <a:r>
              <a:rPr lang="en-US" sz="2000" dirty="0">
                <a:latin typeface="Times  New Roman"/>
              </a:rPr>
              <a:t> </a:t>
            </a:r>
            <a:r>
              <a:rPr lang="en-US" sz="2000" dirty="0" err="1">
                <a:latin typeface="Times  New Roman"/>
              </a:rPr>
              <a:t>đồ</a:t>
            </a:r>
            <a:r>
              <a:rPr lang="en-US" sz="2000" dirty="0">
                <a:latin typeface="Times  New Roman"/>
              </a:rPr>
              <a:t> </a:t>
            </a:r>
            <a:r>
              <a:rPr lang="en-US" sz="2000" dirty="0" err="1">
                <a:latin typeface="Times  New Roman"/>
              </a:rPr>
              <a:t>lân</a:t>
            </a:r>
            <a:r>
              <a:rPr lang="en-US" sz="2000" dirty="0">
                <a:latin typeface="Times  New Roman"/>
              </a:rPr>
              <a:t> </a:t>
            </a:r>
            <a:r>
              <a:rPr lang="en-US" sz="2000" dirty="0" err="1">
                <a:latin typeface="Times  New Roman"/>
              </a:rPr>
              <a:t>cận</a:t>
            </a:r>
            <a:r>
              <a:rPr lang="en-US" sz="2000" dirty="0">
                <a:latin typeface="Times  New Roman"/>
              </a:rPr>
              <a:t> (</a:t>
            </a:r>
            <a:r>
              <a:rPr lang="en-US" sz="2000" dirty="0" err="1">
                <a:latin typeface="Times  New Roman"/>
              </a:rPr>
              <a:t>bản</a:t>
            </a:r>
            <a:r>
              <a:rPr lang="en-US" sz="2000" dirty="0">
                <a:latin typeface="Times  New Roman"/>
              </a:rPr>
              <a:t> </a:t>
            </a:r>
            <a:r>
              <a:rPr lang="en-US" sz="2000" dirty="0" err="1">
                <a:latin typeface="Times  New Roman"/>
              </a:rPr>
              <a:t>đồ</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3D </a:t>
            </a:r>
            <a:r>
              <a:rPr lang="en-US" sz="2000" dirty="0" err="1">
                <a:latin typeface="Times  New Roman"/>
              </a:rPr>
              <a:t>của</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vẫn</a:t>
            </a:r>
            <a:r>
              <a:rPr lang="en-US" sz="2000" dirty="0">
                <a:latin typeface="Times  New Roman"/>
              </a:rPr>
              <a:t> </a:t>
            </a:r>
            <a:r>
              <a:rPr lang="en-US" sz="2000" dirty="0" err="1">
                <a:latin typeface="Times  New Roman"/>
              </a:rPr>
              <a:t>còn</a:t>
            </a:r>
            <a:r>
              <a:rPr lang="en-US" sz="2000" dirty="0">
                <a:latin typeface="Times  New Roman"/>
              </a:rPr>
              <a:t>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trên</a:t>
            </a:r>
            <a:r>
              <a:rPr lang="en-US" sz="2000" dirty="0">
                <a:latin typeface="Times  New Roman"/>
              </a:rPr>
              <a:t> </a:t>
            </a:r>
            <a:r>
              <a:rPr lang="en-US" sz="2000" dirty="0" err="1">
                <a:latin typeface="Times  New Roman"/>
              </a:rPr>
              <a:t>ảnh</a:t>
            </a:r>
            <a:r>
              <a:rPr lang="en-US" sz="2000" dirty="0">
                <a:latin typeface="Times  New Roman"/>
              </a:rPr>
              <a:t> camera </a:t>
            </a:r>
            <a:r>
              <a:rPr lang="en-US" sz="2000" dirty="0" err="1">
                <a:latin typeface="Times  New Roman"/>
              </a:rPr>
              <a:t>chính</a:t>
            </a:r>
            <a:r>
              <a:rPr lang="en-US" sz="2000" dirty="0">
                <a:latin typeface="Times  New Roman"/>
              </a:rPr>
              <a:t>, </a:t>
            </a:r>
            <a:r>
              <a:rPr lang="en-US" sz="2000" dirty="0" err="1">
                <a:latin typeface="Times  New Roman"/>
              </a:rPr>
              <a:t>tức</a:t>
            </a:r>
            <a:r>
              <a:rPr lang="en-US" sz="2000" dirty="0">
                <a:latin typeface="Times  New Roman"/>
              </a:rPr>
              <a:t> </a:t>
            </a:r>
            <a:r>
              <a:rPr lang="en-US" sz="2000" dirty="0" err="1">
                <a:latin typeface="Times  New Roman"/>
              </a:rPr>
              <a:t>là</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chưa</a:t>
            </a:r>
            <a:r>
              <a:rPr lang="en-US" sz="2000" dirty="0">
                <a:latin typeface="Times  New Roman"/>
              </a:rPr>
              <a:t> </a:t>
            </a:r>
            <a:r>
              <a:rPr lang="en-US" sz="2000" dirty="0" err="1">
                <a:latin typeface="Times  New Roman"/>
              </a:rPr>
              <a:t>bị</a:t>
            </a:r>
            <a:r>
              <a:rPr lang="en-US" sz="2000" dirty="0">
                <a:latin typeface="Times  New Roman"/>
              </a:rPr>
              <a:t> </a:t>
            </a:r>
            <a:r>
              <a:rPr lang="en-US" sz="2000" dirty="0" err="1">
                <a:latin typeface="Times  New Roman"/>
              </a:rPr>
              <a:t>mất</a:t>
            </a:r>
            <a:r>
              <a:rPr lang="en-US" sz="2000" dirty="0">
                <a:latin typeface="Times  New Roman"/>
              </a:rPr>
              <a:t> </a:t>
            </a:r>
            <a:r>
              <a:rPr lang="en-US" sz="2000" dirty="0" err="1">
                <a:latin typeface="Times  New Roman"/>
              </a:rPr>
              <a:t>dấu</a:t>
            </a:r>
            <a:r>
              <a:rPr lang="en-US" sz="2000" dirty="0">
                <a:latin typeface="Times  New Roman"/>
              </a:rPr>
              <a:t> </a:t>
            </a:r>
            <a:r>
              <a:rPr lang="en-US" sz="2000" dirty="0" err="1">
                <a:latin typeface="Times  New Roman"/>
              </a:rPr>
              <a:t>trong</a:t>
            </a:r>
            <a:r>
              <a:rPr lang="en-US" sz="2000" dirty="0">
                <a:latin typeface="Times  New Roman"/>
              </a:rPr>
              <a:t> </a:t>
            </a:r>
            <a:r>
              <a:rPr lang="en-US" sz="2000" dirty="0" err="1">
                <a:latin typeface="Times  New Roman"/>
              </a:rPr>
              <a:t>quá</a:t>
            </a:r>
            <a:r>
              <a:rPr lang="en-US" sz="2000" dirty="0">
                <a:latin typeface="Times  New Roman"/>
              </a:rPr>
              <a:t> </a:t>
            </a:r>
            <a:r>
              <a:rPr lang="en-US" sz="2000" dirty="0" err="1">
                <a:latin typeface="Times  New Roman"/>
              </a:rPr>
              <a:t>trình</a:t>
            </a:r>
            <a:r>
              <a:rPr lang="en-US" sz="2000" dirty="0">
                <a:latin typeface="Times  New Roman"/>
              </a:rPr>
              <a:t> </a:t>
            </a:r>
            <a:r>
              <a:rPr lang="en-US" sz="2000" dirty="0" err="1">
                <a:latin typeface="Times  New Roman"/>
              </a:rPr>
              <a:t>theo</a:t>
            </a:r>
            <a:r>
              <a:rPr lang="en-US" sz="2000" dirty="0">
                <a:latin typeface="Times  New Roman"/>
              </a:rPr>
              <a:t> </a:t>
            </a:r>
            <a:r>
              <a:rPr lang="en-US" sz="2000" dirty="0" err="1">
                <a:latin typeface="Times  New Roman"/>
              </a:rPr>
              <a:t>vết</a:t>
            </a:r>
            <a:r>
              <a:rPr lang="en-US" sz="2000" dirty="0">
                <a:latin typeface="Times  New Roman"/>
              </a:rPr>
              <a:t>) </a:t>
            </a:r>
            <a:r>
              <a:rPr lang="en-US" sz="2000" dirty="0" err="1">
                <a:latin typeface="Times  New Roman"/>
              </a:rPr>
              <a:t>để</a:t>
            </a:r>
            <a:r>
              <a:rPr lang="en-US" sz="2000" dirty="0">
                <a:latin typeface="Times  New Roman"/>
              </a:rPr>
              <a:t> </a:t>
            </a:r>
            <a:r>
              <a:rPr lang="en-US" sz="2000" dirty="0" err="1">
                <a:latin typeface="Times  New Roman"/>
              </a:rPr>
              <a:t>hoàn</a:t>
            </a:r>
            <a:r>
              <a:rPr lang="en-US" sz="2000" dirty="0">
                <a:latin typeface="Times  New Roman"/>
              </a:rPr>
              <a:t> </a:t>
            </a:r>
            <a:r>
              <a:rPr lang="en-US" sz="2000" dirty="0" err="1">
                <a:latin typeface="Times  New Roman"/>
              </a:rPr>
              <a:t>thành</a:t>
            </a:r>
            <a:r>
              <a:rPr lang="en-US" sz="2000" dirty="0">
                <a:latin typeface="Times  New Roman"/>
              </a:rPr>
              <a:t>, </a:t>
            </a:r>
            <a:r>
              <a:rPr lang="en-US" sz="2000" dirty="0" err="1">
                <a:latin typeface="Times  New Roman"/>
              </a:rPr>
              <a:t>bước</a:t>
            </a:r>
            <a:r>
              <a:rPr lang="en-US" sz="2000" dirty="0">
                <a:latin typeface="Times  New Roman"/>
              </a:rPr>
              <a:t> </a:t>
            </a:r>
            <a:r>
              <a:rPr lang="en-US" sz="2000" dirty="0" err="1">
                <a:latin typeface="Times  New Roman"/>
              </a:rPr>
              <a:t>này</a:t>
            </a:r>
            <a:r>
              <a:rPr lang="en-US" sz="2000" dirty="0">
                <a:latin typeface="Times  New Roman"/>
              </a:rPr>
              <a:t> </a:t>
            </a:r>
            <a:r>
              <a:rPr lang="en-US" sz="2000" dirty="0" err="1">
                <a:latin typeface="Times  New Roman"/>
              </a:rPr>
              <a:t>gồm</a:t>
            </a:r>
            <a:r>
              <a:rPr lang="en-US" sz="2000" dirty="0">
                <a:latin typeface="Times  New Roman"/>
              </a:rPr>
              <a:t>: </a:t>
            </a:r>
            <a:r>
              <a:rPr lang="en-US" sz="2000" dirty="0" err="1">
                <a:latin typeface="Times  New Roman"/>
              </a:rPr>
              <a:t>thêm</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xóa</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p>
        </p:txBody>
      </p:sp>
      <p:sp>
        <p:nvSpPr>
          <p:cNvPr id="6" name="Rectangle: Rounded Corners 5">
            <a:extLst>
              <a:ext uri="{FF2B5EF4-FFF2-40B4-BE49-F238E27FC236}">
                <a16:creationId xmlns:a16="http://schemas.microsoft.com/office/drawing/2014/main" id="{335DDB72-C8C3-D063-1FA9-1857FDF4F7D1}"/>
              </a:ext>
            </a:extLst>
          </p:cNvPr>
          <p:cNvSpPr/>
          <p:nvPr/>
        </p:nvSpPr>
        <p:spPr>
          <a:xfrm>
            <a:off x="1899469" y="3314574"/>
            <a:ext cx="1457346" cy="1135577"/>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500" b="1" dirty="0" err="1">
                <a:solidFill>
                  <a:schemeClr val="tx1"/>
                </a:solidFill>
                <a:latin typeface="Times New Roman"/>
                <a:cs typeface="Times New Roman"/>
              </a:rPr>
              <a:t>Thêm</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đặc</a:t>
            </a:r>
            <a:r>
              <a:rPr lang="en-US" sz="2500" b="1" dirty="0">
                <a:solidFill>
                  <a:schemeClr val="tx1"/>
                </a:solidFill>
                <a:latin typeface="Times New Roman"/>
                <a:cs typeface="Times New Roman"/>
              </a:rPr>
              <a:t> </a:t>
            </a:r>
            <a:r>
              <a:rPr lang="en-US" sz="2500" b="1" dirty="0" err="1">
                <a:solidFill>
                  <a:schemeClr val="tx1"/>
                </a:solidFill>
                <a:latin typeface="Times New Roman"/>
                <a:cs typeface="Times New Roman"/>
              </a:rPr>
              <a:t>trưng</a:t>
            </a:r>
            <a:endParaRPr lang="en-US" sz="2500" b="1">
              <a:solidFill>
                <a:schemeClr val="tx1"/>
              </a:solidFill>
              <a:latin typeface="Times New Roman"/>
              <a:cs typeface="Times New Roman"/>
            </a:endParaRPr>
          </a:p>
        </p:txBody>
      </p:sp>
      <p:sp>
        <p:nvSpPr>
          <p:cNvPr id="9" name="Rectangle: Rounded Corners 8">
            <a:extLst>
              <a:ext uri="{FF2B5EF4-FFF2-40B4-BE49-F238E27FC236}">
                <a16:creationId xmlns:a16="http://schemas.microsoft.com/office/drawing/2014/main" id="{D85700CD-260A-48CD-1B0B-95558F362737}"/>
              </a:ext>
            </a:extLst>
          </p:cNvPr>
          <p:cNvSpPr/>
          <p:nvPr/>
        </p:nvSpPr>
        <p:spPr>
          <a:xfrm>
            <a:off x="6234218" y="1148639"/>
            <a:ext cx="5873336" cy="982916"/>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err="1">
                <a:solidFill>
                  <a:srgbClr val="000000"/>
                </a:solidFill>
                <a:latin typeface="Times New Roman"/>
                <a:cs typeface="Times New Roman"/>
              </a:rPr>
              <a:t>Với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mỗi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thời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điểm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hai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ảnh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từ</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hai</a:t>
            </a:r>
            <a:r>
              <a:rPr lang="en-US" sz="1600" dirty="0">
                <a:solidFill>
                  <a:srgbClr val="000000"/>
                </a:solidFill>
                <a:latin typeface="Times New Roman"/>
                <a:cs typeface="Times New Roman"/>
              </a:rPr>
              <a:t> camera </a:t>
            </a:r>
            <a:r>
              <a:rPr lang="en-US" sz="1600" dirty="0" err="1">
                <a:solidFill>
                  <a:srgbClr val="000000"/>
                </a:solidFill>
                <a:latin typeface="Times New Roman"/>
                <a:cs typeface="Times New Roman"/>
              </a:rPr>
              <a:t>chính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phụ</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hệ</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thống</a:t>
            </a:r>
            <a:r>
              <a:rPr lang="en-US" sz="1600" dirty="0">
                <a:solidFill>
                  <a:srgbClr val="000000"/>
                </a:solidFill>
                <a:latin typeface="Times New Roman"/>
                <a:cs typeface="Times New Roman"/>
              </a:rPr>
              <a:t> camera </a:t>
            </a:r>
            <a:r>
              <a:rPr lang="en-US" sz="1600" dirty="0" err="1">
                <a:solidFill>
                  <a:srgbClr val="000000"/>
                </a:solidFill>
                <a:latin typeface="Times New Roman"/>
                <a:cs typeface="Times New Roman"/>
              </a:rPr>
              <a:t>đồng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bộ</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sẽ</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hoạt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động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tìm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xác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định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trí</a:t>
            </a:r>
            <a:r>
              <a:rPr lang="en-US" sz="1600" dirty="0">
                <a:solidFill>
                  <a:srgbClr val="000000"/>
                </a:solidFill>
                <a:latin typeface="Times New Roman"/>
                <a:cs typeface="Times New Roman"/>
              </a:rPr>
              <a:t> 3D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đặc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vừa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tìm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được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bằng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giải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thuật</a:t>
            </a:r>
            <a:r>
              <a:rPr lang="en-US" sz="1600" dirty="0">
                <a:solidFill>
                  <a:srgbClr val="000000"/>
                </a:solidFill>
                <a:latin typeface="Times New Roman"/>
                <a:cs typeface="Times New Roman"/>
              </a:rPr>
              <a:t> Linear Triangulation Methods</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cxnSp>
        <p:nvCxnSpPr>
          <p:cNvPr id="13" name="Straight Arrow Connector 12">
            <a:extLst>
              <a:ext uri="{FF2B5EF4-FFF2-40B4-BE49-F238E27FC236}">
                <a16:creationId xmlns:a16="http://schemas.microsoft.com/office/drawing/2014/main" id="{42DE56DF-E9FE-E856-98FD-E0DB044C483B}"/>
              </a:ext>
            </a:extLst>
          </p:cNvPr>
          <p:cNvCxnSpPr/>
          <p:nvPr/>
        </p:nvCxnSpPr>
        <p:spPr>
          <a:xfrm flipV="1">
            <a:off x="5600051" y="1568585"/>
            <a:ext cx="675437" cy="7056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DE5F35E-3927-41E4-2334-10FA2F387549}"/>
              </a:ext>
            </a:extLst>
          </p:cNvPr>
          <p:cNvCxnSpPr>
            <a:cxnSpLocks/>
          </p:cNvCxnSpPr>
          <p:nvPr/>
        </p:nvCxnSpPr>
        <p:spPr>
          <a:xfrm>
            <a:off x="5578950" y="2270306"/>
            <a:ext cx="656954" cy="10180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C101060B-FE91-B151-7729-C91D6AB602A7}"/>
              </a:ext>
            </a:extLst>
          </p:cNvPr>
          <p:cNvSpPr/>
          <p:nvPr/>
        </p:nvSpPr>
        <p:spPr>
          <a:xfrm>
            <a:off x="6234215" y="2355965"/>
            <a:ext cx="5912921" cy="145792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err="1">
                <a:solidFill>
                  <a:srgbClr val="000000"/>
                </a:solidFill>
                <a:latin typeface="Times New Roman"/>
                <a:cs typeface="Times New Roman"/>
              </a:rPr>
              <a:t>khi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đã</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trí</a:t>
            </a:r>
            <a:r>
              <a:rPr lang="en-US" sz="1600" dirty="0">
                <a:solidFill>
                  <a:srgbClr val="000000"/>
                </a:solidFill>
                <a:latin typeface="Times New Roman"/>
                <a:cs typeface="Times New Roman"/>
              </a:rPr>
              <a:t> 3D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đặc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từ</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hệ</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thống</a:t>
            </a:r>
            <a:r>
              <a:rPr lang="en-US" sz="1600" dirty="0">
                <a:solidFill>
                  <a:srgbClr val="000000"/>
                </a:solidFill>
                <a:latin typeface="Times New Roman"/>
                <a:cs typeface="Times New Roman"/>
              </a:rPr>
              <a:t> stereo, </a:t>
            </a:r>
            <a:r>
              <a:rPr lang="en-US" sz="1600" dirty="0" err="1">
                <a:solidFill>
                  <a:srgbClr val="000000"/>
                </a:solidFill>
                <a:latin typeface="Times New Roman"/>
                <a:cs typeface="Times New Roman"/>
              </a:rPr>
              <a:t>cập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nhật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bản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đồ</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lân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với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điểm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trong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bản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đồ</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trí</a:t>
            </a:r>
            <a:r>
              <a:rPr lang="en-US" sz="1600" dirty="0">
                <a:solidFill>
                  <a:srgbClr val="000000"/>
                </a:solidFill>
                <a:latin typeface="Times New Roman"/>
                <a:cs typeface="Times New Roman"/>
              </a:rPr>
              <a:t> 3D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đặc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tìm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được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sau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đã</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biến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đổi</a:t>
            </a:r>
            <a:r>
              <a:rPr lang="en-US" sz="1600" dirty="0">
                <a:solidFill>
                  <a:srgbClr val="000000"/>
                </a:solidFill>
                <a:latin typeface="Times New Roman"/>
                <a:cs typeface="Times New Roman"/>
              </a:rPr>
              <a:t> sang </a:t>
            </a:r>
            <a:r>
              <a:rPr lang="en-US" sz="1600" dirty="0" err="1">
                <a:solidFill>
                  <a:srgbClr val="000000"/>
                </a:solidFill>
                <a:latin typeface="Times New Roman"/>
                <a:cs typeface="Times New Roman"/>
              </a:rPr>
              <a:t>hệ</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tọa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độ</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thế</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giới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bởi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trí</a:t>
            </a:r>
            <a:r>
              <a:rPr lang="en-US" sz="1600" dirty="0">
                <a:solidFill>
                  <a:srgbClr val="000000"/>
                </a:solidFill>
                <a:latin typeface="Times New Roman"/>
                <a:cs typeface="Times New Roman"/>
              </a:rPr>
              <a:t> robot </a:t>
            </a:r>
            <a:r>
              <a:rPr lang="en-US" sz="1600" dirty="0" err="1">
                <a:solidFill>
                  <a:srgbClr val="000000"/>
                </a:solidFill>
                <a:latin typeface="Times New Roman"/>
                <a:cs typeface="Times New Roman"/>
              </a:rPr>
              <a:t>thời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điểm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hiện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tại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vừa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được</a:t>
            </a:r>
            <a:r>
              <a:rPr lang="en-US" sz="1600" dirty="0">
                <a:solidFill>
                  <a:srgbClr val="000000"/>
                </a:solidFill>
                <a:latin typeface="Times New Roman"/>
                <a:cs typeface="Times New Roman"/>
              </a:rPr>
              <a:t>. Các </a:t>
            </a:r>
            <a:r>
              <a:rPr lang="en-US" sz="1600" dirty="0" err="1">
                <a:solidFill>
                  <a:srgbClr val="000000"/>
                </a:solidFill>
                <a:latin typeface="Times New Roman"/>
                <a:cs typeface="Times New Roman"/>
              </a:rPr>
              <a:t>đặc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này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được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lưu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với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quan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sát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nhằm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toán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khâu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tiếp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theo</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29" name="Rectangle: Rounded Corners 28">
            <a:extLst>
              <a:ext uri="{FF2B5EF4-FFF2-40B4-BE49-F238E27FC236}">
                <a16:creationId xmlns:a16="http://schemas.microsoft.com/office/drawing/2014/main" id="{A7DF7F9C-6BAF-7F31-9043-5CE62327D1AF}"/>
              </a:ext>
            </a:extLst>
          </p:cNvPr>
          <p:cNvSpPr/>
          <p:nvPr/>
        </p:nvSpPr>
        <p:spPr>
          <a:xfrm>
            <a:off x="3957859" y="1642132"/>
            <a:ext cx="1605787" cy="1323602"/>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err="1">
                <a:solidFill>
                  <a:schemeClr val="tx1"/>
                </a:solidFill>
                <a:latin typeface="Times New Roman"/>
                <a:cs typeface="Times New Roman"/>
              </a:rPr>
              <a:t>Hệ</a:t>
            </a:r>
            <a:r>
              <a:rPr lang="en-US" sz="2000" b="1" dirty="0">
                <a:solidFill>
                  <a:schemeClr val="tx1"/>
                </a:solidFill>
                <a:latin typeface="Times New Roman"/>
                <a:cs typeface="Times New Roman"/>
              </a:rPr>
              <a:t> </a:t>
            </a:r>
            <a:r>
              <a:rPr lang="en-US" sz="2000" b="1" dirty="0" err="1">
                <a:solidFill>
                  <a:schemeClr val="tx1"/>
                </a:solidFill>
                <a:latin typeface="Times New Roman"/>
                <a:cs typeface="Times New Roman"/>
              </a:rPr>
              <a:t>thống</a:t>
            </a:r>
            <a:r>
              <a:rPr lang="en-US" sz="2000" b="1" dirty="0">
                <a:solidFill>
                  <a:schemeClr val="tx1"/>
                </a:solidFill>
                <a:latin typeface="Times New Roman"/>
                <a:cs typeface="Times New Roman"/>
              </a:rPr>
              <a:t> camera </a:t>
            </a:r>
            <a:r>
              <a:rPr lang="en-US" sz="2000" b="1" dirty="0" err="1">
                <a:solidFill>
                  <a:schemeClr val="tx1"/>
                </a:solidFill>
                <a:latin typeface="Times New Roman"/>
                <a:cs typeface="Times New Roman"/>
              </a:rPr>
              <a:t>đồng</a:t>
            </a:r>
            <a:r>
              <a:rPr lang="en-US" sz="2000" b="1" dirty="0">
                <a:solidFill>
                  <a:schemeClr val="tx1"/>
                </a:solidFill>
                <a:latin typeface="Times New Roman"/>
                <a:cs typeface="Times New Roman"/>
              </a:rPr>
              <a:t> </a:t>
            </a:r>
            <a:r>
              <a:rPr lang="en-US" sz="2000" b="1" dirty="0" err="1">
                <a:solidFill>
                  <a:schemeClr val="tx1"/>
                </a:solidFill>
                <a:latin typeface="Times New Roman"/>
                <a:cs typeface="Times New Roman"/>
              </a:rPr>
              <a:t>bộ</a:t>
            </a:r>
            <a:r>
              <a:rPr lang="en-US" sz="2000" b="1" dirty="0">
                <a:solidFill>
                  <a:schemeClr val="tx1"/>
                </a:solidFill>
                <a:latin typeface="Times New Roman"/>
                <a:cs typeface="Times New Roman"/>
              </a:rPr>
              <a:t> (stereo)</a:t>
            </a:r>
            <a:endParaRPr lang="en-US" sz="2000" dirty="0">
              <a:solidFill>
                <a:schemeClr val="tx1"/>
              </a:solidFill>
            </a:endParaRPr>
          </a:p>
        </p:txBody>
      </p:sp>
      <p:sp>
        <p:nvSpPr>
          <p:cNvPr id="30" name="Rectangle: Rounded Corners 29">
            <a:extLst>
              <a:ext uri="{FF2B5EF4-FFF2-40B4-BE49-F238E27FC236}">
                <a16:creationId xmlns:a16="http://schemas.microsoft.com/office/drawing/2014/main" id="{77E51E59-B626-37E0-B3C1-016094558EB9}"/>
              </a:ext>
            </a:extLst>
          </p:cNvPr>
          <p:cNvSpPr/>
          <p:nvPr/>
        </p:nvSpPr>
        <p:spPr>
          <a:xfrm>
            <a:off x="3888585" y="4640651"/>
            <a:ext cx="1605787" cy="1323602"/>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err="1">
                <a:solidFill>
                  <a:schemeClr val="tx1"/>
                </a:solidFill>
                <a:latin typeface="Times New Roman"/>
                <a:cs typeface="Times New Roman"/>
              </a:rPr>
              <a:t>Hệ</a:t>
            </a:r>
            <a:r>
              <a:rPr lang="en-US" sz="2000" b="1" dirty="0">
                <a:solidFill>
                  <a:schemeClr val="tx1"/>
                </a:solidFill>
                <a:latin typeface="Times New Roman"/>
                <a:cs typeface="Times New Roman"/>
              </a:rPr>
              <a:t> </a:t>
            </a:r>
            <a:r>
              <a:rPr lang="en-US" sz="2000" b="1" dirty="0" err="1">
                <a:solidFill>
                  <a:schemeClr val="tx1"/>
                </a:solidFill>
                <a:latin typeface="Times New Roman"/>
                <a:cs typeface="Times New Roman"/>
              </a:rPr>
              <a:t>thống</a:t>
            </a:r>
            <a:r>
              <a:rPr lang="en-US" sz="2000" b="1" dirty="0">
                <a:solidFill>
                  <a:schemeClr val="tx1"/>
                </a:solidFill>
                <a:latin typeface="Times New Roman"/>
                <a:cs typeface="Times New Roman"/>
              </a:rPr>
              <a:t> monocular</a:t>
            </a:r>
            <a:endParaRPr lang="en-US" dirty="0">
              <a:solidFill>
                <a:schemeClr val="tx1"/>
              </a:solidFill>
            </a:endParaRPr>
          </a:p>
        </p:txBody>
      </p:sp>
      <p:sp>
        <p:nvSpPr>
          <p:cNvPr id="31" name="Rectangle: Rounded Corners 30">
            <a:extLst>
              <a:ext uri="{FF2B5EF4-FFF2-40B4-BE49-F238E27FC236}">
                <a16:creationId xmlns:a16="http://schemas.microsoft.com/office/drawing/2014/main" id="{36134505-2A1B-2650-6D92-9CA90D751D31}"/>
              </a:ext>
            </a:extLst>
          </p:cNvPr>
          <p:cNvSpPr/>
          <p:nvPr/>
        </p:nvSpPr>
        <p:spPr>
          <a:xfrm>
            <a:off x="6234217" y="4008613"/>
            <a:ext cx="5873336" cy="1180838"/>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a:solidFill>
                  <a:srgbClr val="000000"/>
                </a:solidFill>
                <a:latin typeface="Times New Roman"/>
                <a:cs typeface="Times New Roman"/>
              </a:rPr>
              <a:t>Khi </a:t>
            </a:r>
            <a:r>
              <a:rPr lang="en-US" sz="1600" dirty="0" err="1">
                <a:solidFill>
                  <a:srgbClr val="000000"/>
                </a:solidFill>
                <a:latin typeface="Times New Roman"/>
                <a:cs typeface="Times New Roman"/>
              </a:rPr>
              <a:t>một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đặc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quan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sát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tương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ứng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tại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cả</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hai</a:t>
            </a:r>
            <a:r>
              <a:rPr lang="en-US" sz="1600" dirty="0">
                <a:solidFill>
                  <a:srgbClr val="000000"/>
                </a:solidFill>
                <a:latin typeface="Times New Roman"/>
                <a:cs typeface="Times New Roman"/>
              </a:rPr>
              <a:t> camera (</a:t>
            </a:r>
            <a:r>
              <a:rPr lang="en-US" sz="1600" dirty="0" err="1">
                <a:solidFill>
                  <a:srgbClr val="000000"/>
                </a:solidFill>
                <a:latin typeface="Times New Roman"/>
                <a:cs typeface="Times New Roman"/>
              </a:rPr>
              <a:t>hệ</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thống</a:t>
            </a:r>
            <a:r>
              <a:rPr lang="en-US" sz="1600" dirty="0">
                <a:solidFill>
                  <a:srgbClr val="000000"/>
                </a:solidFill>
                <a:latin typeface="Times New Roman"/>
                <a:cs typeface="Times New Roman"/>
              </a:rPr>
              <a:t> camera </a:t>
            </a:r>
            <a:r>
              <a:rPr lang="en-US" sz="1600" dirty="0" err="1">
                <a:solidFill>
                  <a:srgbClr val="000000"/>
                </a:solidFill>
                <a:latin typeface="Times New Roman"/>
                <a:cs typeface="Times New Roman"/>
              </a:rPr>
              <a:t>đồng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bộ</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thì</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dễ</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dàng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được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trí</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thêm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vào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bản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đồ</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lân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Nhưng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nhiều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đặc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chỉ</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quan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sát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tại</a:t>
            </a:r>
            <a:r>
              <a:rPr lang="en-US" sz="1600" dirty="0">
                <a:solidFill>
                  <a:srgbClr val="000000"/>
                </a:solidFill>
                <a:latin typeface="Times New Roman"/>
                <a:cs typeface="Times New Roman"/>
              </a:rPr>
              <a:t> camera </a:t>
            </a:r>
            <a:r>
              <a:rPr lang="en-US" sz="1600" dirty="0" err="1">
                <a:solidFill>
                  <a:srgbClr val="000000"/>
                </a:solidFill>
                <a:latin typeface="Times New Roman"/>
                <a:cs typeface="Times New Roman"/>
              </a:rPr>
              <a:t>chính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hệ</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thống</a:t>
            </a:r>
            <a:r>
              <a:rPr lang="en-US" sz="1600" dirty="0">
                <a:solidFill>
                  <a:srgbClr val="000000"/>
                </a:solidFill>
                <a:latin typeface="Times New Roman"/>
                <a:cs typeface="Times New Roman"/>
              </a:rPr>
              <a:t> camera </a:t>
            </a:r>
            <a:r>
              <a:rPr lang="en-US" sz="1600" dirty="0" err="1">
                <a:solidFill>
                  <a:srgbClr val="000000"/>
                </a:solidFill>
                <a:latin typeface="Times New Roman"/>
                <a:cs typeface="Times New Roman"/>
              </a:rPr>
              <a:t>đơn</a:t>
            </a:r>
            <a:r>
              <a:rPr lang="en-US" sz="1600" dirty="0">
                <a:solidFill>
                  <a:srgbClr val="000000"/>
                </a:solidFill>
                <a:latin typeface="Times New Roman"/>
                <a:cs typeface="Times New Roman"/>
              </a:rPr>
              <a:t>)</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32" name="Rectangle: Rounded Corners 31">
            <a:extLst>
              <a:ext uri="{FF2B5EF4-FFF2-40B4-BE49-F238E27FC236}">
                <a16:creationId xmlns:a16="http://schemas.microsoft.com/office/drawing/2014/main" id="{782395FD-0EE9-65A2-BB69-F58163F54459}"/>
              </a:ext>
            </a:extLst>
          </p:cNvPr>
          <p:cNvSpPr/>
          <p:nvPr/>
        </p:nvSpPr>
        <p:spPr>
          <a:xfrm>
            <a:off x="6234216" y="5413860"/>
            <a:ext cx="5873336" cy="1180838"/>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err="1">
                <a:solidFill>
                  <a:srgbClr val="000000"/>
                </a:solidFill>
                <a:latin typeface="Times New Roman"/>
                <a:cs typeface="Times New Roman"/>
              </a:rPr>
              <a:t>Việc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cập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nhật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bản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đồ</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lân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hệ</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thống</a:t>
            </a:r>
            <a:r>
              <a:rPr lang="en-US" sz="1600" dirty="0">
                <a:solidFill>
                  <a:srgbClr val="000000"/>
                </a:solidFill>
                <a:latin typeface="Times New Roman"/>
                <a:cs typeface="Times New Roman"/>
              </a:rPr>
              <a:t> camera </a:t>
            </a:r>
            <a:r>
              <a:rPr lang="en-US" sz="1600" dirty="0" err="1">
                <a:solidFill>
                  <a:srgbClr val="000000"/>
                </a:solidFill>
                <a:latin typeface="Times New Roman"/>
                <a:cs typeface="Times New Roman"/>
              </a:rPr>
              <a:t>đơn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tìm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trí</a:t>
            </a:r>
            <a:r>
              <a:rPr lang="en-US" sz="1600" dirty="0">
                <a:solidFill>
                  <a:srgbClr val="000000"/>
                </a:solidFill>
                <a:latin typeface="Times New Roman"/>
                <a:cs typeface="Times New Roman"/>
              </a:rPr>
              <a:t> 3D </a:t>
            </a:r>
            <a:r>
              <a:rPr lang="en-US" sz="1600" dirty="0" err="1">
                <a:solidFill>
                  <a:srgbClr val="000000"/>
                </a:solidFill>
                <a:latin typeface="Times New Roman"/>
                <a:cs typeface="Times New Roman"/>
              </a:rPr>
              <a:t>cho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đặc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như</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dựa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vào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trí</a:t>
            </a:r>
            <a:r>
              <a:rPr lang="en-US" sz="1600" dirty="0">
                <a:solidFill>
                  <a:srgbClr val="000000"/>
                </a:solidFill>
                <a:latin typeface="Times New Roman"/>
                <a:cs typeface="Times New Roman"/>
              </a:rPr>
              <a:t> robot </a:t>
            </a:r>
            <a:r>
              <a:rPr lang="en-US" sz="1600" dirty="0" err="1">
                <a:solidFill>
                  <a:srgbClr val="000000"/>
                </a:solidFill>
                <a:latin typeface="Times New Roman"/>
                <a:cs typeface="Times New Roman"/>
              </a:rPr>
              <a:t>và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quan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sát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đặc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thời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điểm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tương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ứng</a:t>
            </a:r>
            <a:r>
              <a:rPr lang="en-US" sz="1600" dirty="0">
                <a:solidFill>
                  <a:srgbClr val="000000"/>
                </a:solidFill>
                <a:latin typeface="Times New Roman"/>
                <a:cs typeface="Times New Roman"/>
              </a:rPr>
              <a:t>.</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cxnSp>
        <p:nvCxnSpPr>
          <p:cNvPr id="33" name="Straight Arrow Connector 32">
            <a:extLst>
              <a:ext uri="{FF2B5EF4-FFF2-40B4-BE49-F238E27FC236}">
                <a16:creationId xmlns:a16="http://schemas.microsoft.com/office/drawing/2014/main" id="{690E237D-4484-3DCD-75E3-F98EFC24006D}"/>
              </a:ext>
            </a:extLst>
          </p:cNvPr>
          <p:cNvCxnSpPr>
            <a:cxnSpLocks/>
          </p:cNvCxnSpPr>
          <p:nvPr/>
        </p:nvCxnSpPr>
        <p:spPr>
          <a:xfrm flipV="1">
            <a:off x="5520882" y="4596792"/>
            <a:ext cx="685333" cy="62648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2F80E59-A190-836D-04D8-F574BCF55449}"/>
              </a:ext>
            </a:extLst>
          </p:cNvPr>
          <p:cNvCxnSpPr>
            <a:cxnSpLocks/>
          </p:cNvCxnSpPr>
          <p:nvPr/>
        </p:nvCxnSpPr>
        <p:spPr>
          <a:xfrm>
            <a:off x="5529469" y="5209448"/>
            <a:ext cx="676746" cy="96853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0A0A477-134F-0EFB-BB30-A65806E3ABA0}"/>
              </a:ext>
            </a:extLst>
          </p:cNvPr>
          <p:cNvCxnSpPr>
            <a:cxnSpLocks/>
          </p:cNvCxnSpPr>
          <p:nvPr/>
        </p:nvCxnSpPr>
        <p:spPr>
          <a:xfrm>
            <a:off x="3263262" y="4417761"/>
            <a:ext cx="656954" cy="10180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AF0AFC0D-4A56-0A62-3912-80EC854E3012}"/>
              </a:ext>
            </a:extLst>
          </p:cNvPr>
          <p:cNvCxnSpPr>
            <a:cxnSpLocks/>
          </p:cNvCxnSpPr>
          <p:nvPr/>
        </p:nvCxnSpPr>
        <p:spPr>
          <a:xfrm flipV="1">
            <a:off x="3254674" y="2657156"/>
            <a:ext cx="675437" cy="7056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05966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818319"/>
            <a:ext cx="906730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a:t>
            </a:r>
            <a:r>
              <a:rPr lang="en-US" dirty="0" err="1">
                <a:latin typeface="Times  New Roman"/>
              </a:rPr>
              <a:t>Với</a:t>
            </a:r>
            <a:r>
              <a:rPr lang="en-US" dirty="0">
                <a:latin typeface="Times  New Roman"/>
              </a:rPr>
              <a:t> 𝜏 </a:t>
            </a:r>
            <a:r>
              <a:rPr lang="en-US" dirty="0" err="1">
                <a:latin typeface="Times  New Roman"/>
              </a:rPr>
              <a:t>là</a:t>
            </a:r>
            <a:r>
              <a:rPr lang="en-US" dirty="0">
                <a:latin typeface="Times  New Roman"/>
              </a:rPr>
              <a:t> </a:t>
            </a:r>
            <a:r>
              <a:rPr lang="en-US" dirty="0" err="1">
                <a:latin typeface="Times  New Roman"/>
              </a:rPr>
              <a:t>tập</a:t>
            </a:r>
            <a:r>
              <a:rPr lang="en-US" dirty="0">
                <a:latin typeface="Times  New Roman"/>
              </a:rPr>
              <a:t> </a:t>
            </a:r>
            <a:r>
              <a:rPr lang="en-US" dirty="0" err="1">
                <a:latin typeface="Times  New Roman"/>
              </a:rPr>
              <a:t>hợp</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thời</a:t>
            </a:r>
            <a:r>
              <a:rPr lang="en-US" dirty="0">
                <a:latin typeface="Times  New Roman"/>
              </a:rPr>
              <a:t> </a:t>
            </a:r>
            <a:r>
              <a:rPr lang="en-US" dirty="0" err="1">
                <a:latin typeface="Times  New Roman"/>
              </a:rPr>
              <a:t>điểm</a:t>
            </a:r>
            <a:r>
              <a:rPr lang="en-US" dirty="0">
                <a:latin typeface="Times  New Roman"/>
              </a:rPr>
              <a:t> t </a:t>
            </a:r>
            <a:r>
              <a:rPr lang="en-US" dirty="0" err="1">
                <a:latin typeface="Times  New Roman"/>
              </a:rPr>
              <a:t>mà</a:t>
            </a:r>
            <a:r>
              <a:rPr lang="en-US" dirty="0">
                <a:latin typeface="Times  New Roman"/>
              </a:rPr>
              <a:t> </a:t>
            </a:r>
            <a:r>
              <a:rPr lang="en-US" dirty="0" err="1">
                <a:latin typeface="Times  New Roman"/>
              </a:rPr>
              <a:t>đặc</a:t>
            </a:r>
            <a:r>
              <a:rPr lang="en-US" dirty="0">
                <a:latin typeface="Times  New Roman"/>
              </a:rPr>
              <a:t> </a:t>
            </a:r>
            <a:r>
              <a:rPr lang="en-US" dirty="0" err="1">
                <a:latin typeface="Times  New Roman"/>
              </a:rPr>
              <a:t>trưng</a:t>
            </a:r>
            <a:r>
              <a:rPr lang="en-US" dirty="0">
                <a:latin typeface="Times  New Roman"/>
              </a:rPr>
              <a:t> </a:t>
            </a:r>
            <a:r>
              <a:rPr lang="en-US" dirty="0" err="1">
                <a:latin typeface="Times  New Roman"/>
              </a:rPr>
              <a:t>thứ</a:t>
            </a:r>
            <a:r>
              <a:rPr lang="en-US" dirty="0">
                <a:latin typeface="Times  New Roman"/>
              </a:rPr>
              <a:t> </a:t>
            </a:r>
            <a:r>
              <a:rPr lang="en-US" dirty="0" err="1">
                <a:latin typeface="Times  New Roman"/>
              </a:rPr>
              <a:t>i</a:t>
            </a:r>
            <a:r>
              <a:rPr lang="en-US" dirty="0">
                <a:latin typeface="Times  New Roman"/>
              </a:rPr>
              <a:t> </a:t>
            </a:r>
            <a:r>
              <a:rPr lang="en-US" dirty="0" err="1">
                <a:latin typeface="Times  New Roman"/>
              </a:rPr>
              <a:t>quan</a:t>
            </a:r>
            <a:r>
              <a:rPr lang="en-US" dirty="0">
                <a:latin typeface="Times  New Roman"/>
              </a:rPr>
              <a:t> </a:t>
            </a:r>
            <a:r>
              <a:rPr lang="en-US" dirty="0" err="1">
                <a:latin typeface="Times  New Roman"/>
              </a:rPr>
              <a:t>sát</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trên</a:t>
            </a:r>
            <a:br>
              <a:rPr lang="en-US" dirty="0">
                <a:latin typeface="Times  New Roman"/>
              </a:rPr>
            </a:br>
            <a:r>
              <a:rPr lang="en-US" dirty="0">
                <a:latin typeface="Times  New Roman"/>
              </a:rPr>
              <a:t>camera </a:t>
            </a:r>
            <a:r>
              <a:rPr lang="en-US" dirty="0" err="1">
                <a:latin typeface="Times  New Roman"/>
              </a:rPr>
              <a:t>chính</a:t>
            </a:r>
            <a:r>
              <a:rPr lang="en-US" dirty="0">
                <a:latin typeface="Times  New Roman"/>
              </a:rPr>
              <a:t>.</a:t>
            </a:r>
          </a:p>
          <a:p>
            <a:pPr algn="just"/>
            <a:r>
              <a:rPr lang="en-US" dirty="0">
                <a:latin typeface="Times  New Roman"/>
              </a:rPr>
              <a:t>-𝑊</a:t>
            </a:r>
            <a:r>
              <a:rPr lang="en-US" baseline="-25000" dirty="0">
                <a:latin typeface="Times  New Roman"/>
              </a:rPr>
              <a:t>𝑝𝑖</a:t>
            </a:r>
            <a:r>
              <a:rPr lang="en-US" dirty="0">
                <a:latin typeface="Times  New Roman"/>
              </a:rPr>
              <a:t> - 𝑟𝑡 </a:t>
            </a:r>
            <a:r>
              <a:rPr lang="en-US" dirty="0" err="1">
                <a:latin typeface="Times  New Roman"/>
              </a:rPr>
              <a:t>ký</a:t>
            </a:r>
            <a:r>
              <a:rPr lang="en-US" dirty="0">
                <a:latin typeface="Times  New Roman"/>
              </a:rPr>
              <a:t> </a:t>
            </a:r>
            <a:r>
              <a:rPr lang="en-US" dirty="0" err="1">
                <a:latin typeface="Times  New Roman"/>
              </a:rPr>
              <a:t>hiệu</a:t>
            </a:r>
            <a:r>
              <a:rPr lang="en-US" dirty="0">
                <a:latin typeface="Times  New Roman"/>
              </a:rPr>
              <a:t> </a:t>
            </a:r>
            <a:r>
              <a:rPr lang="en-US" dirty="0" err="1">
                <a:latin typeface="Times  New Roman"/>
              </a:rPr>
              <a:t>là</a:t>
            </a:r>
            <a:r>
              <a:rPr lang="en-US" dirty="0">
                <a:latin typeface="Times  New Roman"/>
              </a:rPr>
              <a:t> ℎ⃗</a:t>
            </a:r>
            <a:r>
              <a:rPr lang="en-US" baseline="-25000" dirty="0">
                <a:latin typeface="Times  New Roman"/>
              </a:rPr>
              <a:t>𝑖𝑡</a:t>
            </a:r>
            <a:r>
              <a:rPr lang="en-US" dirty="0">
                <a:latin typeface="Times  New Roman"/>
              </a:rPr>
              <a:t> </a:t>
            </a:r>
            <a:r>
              <a:rPr lang="en-US" dirty="0" err="1">
                <a:latin typeface="Times  New Roman"/>
              </a:rPr>
              <a:t>là</a:t>
            </a:r>
            <a:r>
              <a:rPr lang="en-US" dirty="0">
                <a:latin typeface="Times  New Roman"/>
              </a:rPr>
              <a:t> vector </a:t>
            </a:r>
            <a:r>
              <a:rPr lang="en-US" dirty="0" err="1">
                <a:latin typeface="Times  New Roman"/>
              </a:rPr>
              <a:t>tính</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khi</a:t>
            </a:r>
            <a:r>
              <a:rPr lang="en-US" dirty="0">
                <a:latin typeface="Times  New Roman"/>
              </a:rPr>
              <a:t> </a:t>
            </a:r>
            <a:r>
              <a:rPr lang="en-US" dirty="0" err="1">
                <a:latin typeface="Times  New Roman"/>
              </a:rPr>
              <a:t>có</a:t>
            </a:r>
            <a:r>
              <a:rPr lang="en-US" dirty="0">
                <a:latin typeface="Times  New Roman"/>
              </a:rPr>
              <a:t> </a:t>
            </a:r>
            <a:r>
              <a:rPr lang="en-US" dirty="0" err="1">
                <a:latin typeface="Times  New Roman"/>
              </a:rPr>
              <a:t>vị</a:t>
            </a:r>
            <a:r>
              <a:rPr lang="en-US" dirty="0">
                <a:latin typeface="Times  New Roman"/>
              </a:rPr>
              <a:t> </a:t>
            </a:r>
            <a:r>
              <a:rPr lang="en-US" dirty="0" err="1">
                <a:latin typeface="Times  New Roman"/>
              </a:rPr>
              <a:t>trí</a:t>
            </a:r>
            <a:r>
              <a:rPr lang="en-US" dirty="0">
                <a:latin typeface="Times  New Roman"/>
              </a:rPr>
              <a:t> 3D </a:t>
            </a:r>
            <a:r>
              <a:rPr lang="en-US" dirty="0" err="1">
                <a:latin typeface="Times  New Roman"/>
              </a:rPr>
              <a:t>của</a:t>
            </a:r>
            <a:r>
              <a:rPr lang="en-US" dirty="0">
                <a:latin typeface="Times  New Roman"/>
              </a:rPr>
              <a:t> </a:t>
            </a:r>
            <a:r>
              <a:rPr lang="en-US" dirty="0" err="1">
                <a:latin typeface="Times  New Roman"/>
              </a:rPr>
              <a:t>đặc</a:t>
            </a:r>
            <a:r>
              <a:rPr lang="en-US" dirty="0">
                <a:latin typeface="Times  New Roman"/>
              </a:rPr>
              <a:t> </a:t>
            </a:r>
            <a:r>
              <a:rPr lang="en-US" dirty="0" err="1">
                <a:latin typeface="Times  New Roman"/>
              </a:rPr>
              <a:t>trưng</a:t>
            </a:r>
            <a:r>
              <a:rPr lang="en-US" dirty="0">
                <a:latin typeface="Times  New Roman"/>
              </a:rPr>
              <a:t>. </a:t>
            </a:r>
            <a:r>
              <a:rPr lang="en-US" dirty="0" err="1">
                <a:latin typeface="Times  New Roman"/>
              </a:rPr>
              <a:t>Có</a:t>
            </a:r>
            <a:br>
              <a:rPr lang="en-US" dirty="0">
                <a:latin typeface="Times  New Roman"/>
              </a:rPr>
            </a:br>
            <a:r>
              <a:rPr lang="en-US" dirty="0" err="1">
                <a:latin typeface="Times  New Roman"/>
              </a:rPr>
              <a:t>hướng</a:t>
            </a:r>
            <a:r>
              <a:rPr lang="en-US" dirty="0">
                <a:latin typeface="Times  New Roman"/>
              </a:rPr>
              <a:t> </a:t>
            </a:r>
            <a:r>
              <a:rPr lang="en-US" dirty="0" err="1">
                <a:latin typeface="Times  New Roman"/>
              </a:rPr>
              <a:t>đi</a:t>
            </a:r>
            <a:r>
              <a:rPr lang="en-US" dirty="0">
                <a:latin typeface="Times  New Roman"/>
              </a:rPr>
              <a:t> </a:t>
            </a:r>
            <a:r>
              <a:rPr lang="en-US" dirty="0" err="1">
                <a:latin typeface="Times  New Roman"/>
              </a:rPr>
              <a:t>từ</a:t>
            </a:r>
            <a:r>
              <a:rPr lang="en-US" dirty="0">
                <a:latin typeface="Times  New Roman"/>
              </a:rPr>
              <a:t> </a:t>
            </a:r>
            <a:r>
              <a:rPr lang="en-US" dirty="0" err="1">
                <a:latin typeface="Times  New Roman"/>
              </a:rPr>
              <a:t>tâm</a:t>
            </a:r>
            <a:r>
              <a:rPr lang="en-US" dirty="0">
                <a:latin typeface="Times  New Roman"/>
              </a:rPr>
              <a:t> camera </a:t>
            </a:r>
            <a:r>
              <a:rPr lang="en-US" dirty="0" err="1">
                <a:latin typeface="Times  New Roman"/>
              </a:rPr>
              <a:t>thời</a:t>
            </a:r>
            <a:r>
              <a:rPr lang="en-US" dirty="0">
                <a:latin typeface="Times  New Roman"/>
              </a:rPr>
              <a:t> </a:t>
            </a:r>
            <a:r>
              <a:rPr lang="en-US" dirty="0" err="1">
                <a:latin typeface="Times  New Roman"/>
              </a:rPr>
              <a:t>điểm</a:t>
            </a:r>
            <a:r>
              <a:rPr lang="en-US" dirty="0">
                <a:latin typeface="Times  New Roman"/>
              </a:rPr>
              <a:t> t </a:t>
            </a:r>
            <a:r>
              <a:rPr lang="en-US" dirty="0" err="1">
                <a:latin typeface="Times  New Roman"/>
              </a:rPr>
              <a:t>đến</a:t>
            </a:r>
            <a:r>
              <a:rPr lang="en-US" dirty="0">
                <a:latin typeface="Times  New Roman"/>
              </a:rPr>
              <a:t> </a:t>
            </a:r>
            <a:r>
              <a:rPr lang="en-US" dirty="0" err="1">
                <a:latin typeface="Times  New Roman"/>
              </a:rPr>
              <a:t>vị</a:t>
            </a:r>
            <a:r>
              <a:rPr lang="en-US" dirty="0">
                <a:latin typeface="Times  New Roman"/>
              </a:rPr>
              <a:t> </a:t>
            </a:r>
            <a:r>
              <a:rPr lang="en-US" dirty="0" err="1">
                <a:latin typeface="Times  New Roman"/>
              </a:rPr>
              <a:t>trí</a:t>
            </a:r>
            <a:r>
              <a:rPr lang="en-US" dirty="0">
                <a:latin typeface="Times  New Roman"/>
              </a:rPr>
              <a:t> 3D </a:t>
            </a:r>
            <a:r>
              <a:rPr lang="en-US" dirty="0" err="1">
                <a:latin typeface="Times  New Roman"/>
              </a:rPr>
              <a:t>của</a:t>
            </a:r>
            <a:r>
              <a:rPr lang="en-US" dirty="0">
                <a:latin typeface="Times  New Roman"/>
              </a:rPr>
              <a:t> </a:t>
            </a:r>
            <a:r>
              <a:rPr lang="en-US" dirty="0" err="1">
                <a:latin typeface="Times  New Roman"/>
              </a:rPr>
              <a:t>đặc</a:t>
            </a:r>
            <a:r>
              <a:rPr lang="en-US" dirty="0">
                <a:latin typeface="Times  New Roman"/>
              </a:rPr>
              <a:t> </a:t>
            </a:r>
            <a:r>
              <a:rPr lang="en-US" dirty="0" err="1">
                <a:latin typeface="Times  New Roman"/>
              </a:rPr>
              <a:t>trưng</a:t>
            </a:r>
            <a:r>
              <a:rPr lang="en-US" dirty="0">
                <a:latin typeface="Times  New Roman"/>
              </a:rPr>
              <a:t> </a:t>
            </a:r>
            <a:r>
              <a:rPr lang="en-US" dirty="0" err="1">
                <a:latin typeface="Times  New Roman"/>
              </a:rPr>
              <a:t>i</a:t>
            </a:r>
          </a:p>
        </p:txBody>
      </p:sp>
      <p:pic>
        <p:nvPicPr>
          <p:cNvPr id="4" name="Picture 5" descr="Text&#10;&#10;Description automatically generated">
            <a:extLst>
              <a:ext uri="{FF2B5EF4-FFF2-40B4-BE49-F238E27FC236}">
                <a16:creationId xmlns:a16="http://schemas.microsoft.com/office/drawing/2014/main" id="{42471CCC-41BB-FAAE-E215-D5F8DA1B0CB3}"/>
              </a:ext>
            </a:extLst>
          </p:cNvPr>
          <p:cNvPicPr>
            <a:picLocks noChangeAspect="1"/>
          </p:cNvPicPr>
          <p:nvPr/>
        </p:nvPicPr>
        <p:blipFill>
          <a:blip r:embed="rId3"/>
          <a:stretch>
            <a:fillRect/>
          </a:stretch>
        </p:blipFill>
        <p:spPr>
          <a:xfrm>
            <a:off x="3042062" y="142829"/>
            <a:ext cx="4098966" cy="624784"/>
          </a:xfrm>
          <a:prstGeom prst="rect">
            <a:avLst/>
          </a:prstGeom>
        </p:spPr>
      </p:pic>
      <p:pic>
        <p:nvPicPr>
          <p:cNvPr id="7" name="Picture 8" descr="Chart, radar chart&#10;&#10;Description automatically generated">
            <a:extLst>
              <a:ext uri="{FF2B5EF4-FFF2-40B4-BE49-F238E27FC236}">
                <a16:creationId xmlns:a16="http://schemas.microsoft.com/office/drawing/2014/main" id="{68B16321-629C-0D8B-8BE7-C9250004067E}"/>
              </a:ext>
            </a:extLst>
          </p:cNvPr>
          <p:cNvPicPr>
            <a:picLocks noChangeAspect="1"/>
          </p:cNvPicPr>
          <p:nvPr/>
        </p:nvPicPr>
        <p:blipFill>
          <a:blip r:embed="rId4"/>
          <a:stretch>
            <a:fillRect/>
          </a:stretch>
        </p:blipFill>
        <p:spPr>
          <a:xfrm>
            <a:off x="5195046" y="2064634"/>
            <a:ext cx="4267197" cy="3826904"/>
          </a:xfrm>
          <a:prstGeom prst="rect">
            <a:avLst/>
          </a:prstGeom>
        </p:spPr>
      </p:pic>
      <p:sp>
        <p:nvSpPr>
          <p:cNvPr id="9" name="TextBox 1">
            <a:extLst>
              <a:ext uri="{FF2B5EF4-FFF2-40B4-BE49-F238E27FC236}">
                <a16:creationId xmlns:a16="http://schemas.microsoft.com/office/drawing/2014/main" id="{38BD5A54-DB48-8596-CA76-91DF787F68A2}"/>
              </a:ext>
            </a:extLst>
          </p:cNvPr>
          <p:cNvSpPr txBox="1"/>
          <p:nvPr/>
        </p:nvSpPr>
        <p:spPr>
          <a:xfrm>
            <a:off x="2235550" y="5951231"/>
            <a:ext cx="9811161" cy="830997"/>
          </a:xfrm>
          <a:prstGeom prst="rect">
            <a:avLst/>
          </a:prstGeom>
          <a:noFill/>
        </p:spPr>
        <p:txBody>
          <a:bodyPr rot="0" spcFirstLastPara="0" vert="horz" wrap="square" lIns="91440" tIns="45720" rIns="9144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Times New Roman"/>
                <a:cs typeface="Times New Roman"/>
              </a:rPr>
              <a:t>Minh </a:t>
            </a:r>
            <a:r>
              <a:rPr lang="en-US" sz="1600" dirty="0" err="1">
                <a:latin typeface="Times New Roman"/>
                <a:cs typeface="Times New Roman"/>
              </a:rPr>
              <a:t>họa</a:t>
            </a:r>
            <a:r>
              <a:rPr lang="en-US" sz="1600" dirty="0">
                <a:latin typeface="Times New Roman"/>
                <a:cs typeface="Times New Roman"/>
              </a:rPr>
              <a:t> </a:t>
            </a:r>
            <a:r>
              <a:rPr lang="en-US" sz="1600" dirty="0" err="1">
                <a:latin typeface="Times New Roman"/>
                <a:cs typeface="Times New Roman"/>
              </a:rPr>
              <a:t>các</a:t>
            </a:r>
            <a:r>
              <a:rPr lang="en-US" sz="1600" dirty="0">
                <a:latin typeface="Times New Roman"/>
                <a:cs typeface="Times New Roman"/>
              </a:rPr>
              <a:t> </a:t>
            </a:r>
            <a:r>
              <a:rPr lang="en-US" sz="1600" dirty="0" err="1">
                <a:latin typeface="Times New Roman"/>
                <a:cs typeface="Times New Roman"/>
              </a:rPr>
              <a:t>vị</a:t>
            </a:r>
            <a:r>
              <a:rPr lang="en-US" sz="1600" dirty="0">
                <a:latin typeface="Times New Roman"/>
                <a:cs typeface="Times New Roman"/>
              </a:rPr>
              <a:t> </a:t>
            </a:r>
            <a:r>
              <a:rPr lang="en-US" sz="1600" dirty="0" err="1">
                <a:latin typeface="Times New Roman"/>
                <a:cs typeface="Times New Roman"/>
              </a:rPr>
              <a:t>trí</a:t>
            </a:r>
            <a:r>
              <a:rPr lang="en-US" sz="1600" dirty="0">
                <a:latin typeface="Times New Roman"/>
                <a:cs typeface="Times New Roman"/>
              </a:rPr>
              <a:t> </a:t>
            </a:r>
            <a:r>
              <a:rPr lang="en-US" sz="1600" dirty="0" err="1">
                <a:latin typeface="Times New Roman"/>
                <a:cs typeface="Times New Roman"/>
              </a:rPr>
              <a:t>đặc</a:t>
            </a:r>
            <a:r>
              <a:rPr lang="en-US" sz="1600" dirty="0">
                <a:latin typeface="Times New Roman"/>
                <a:cs typeface="Times New Roman"/>
              </a:rPr>
              <a:t> </a:t>
            </a:r>
            <a:r>
              <a:rPr lang="en-US" sz="1600" dirty="0" err="1">
                <a:latin typeface="Times New Roman"/>
                <a:cs typeface="Times New Roman"/>
              </a:rPr>
              <a:t>trưng</a:t>
            </a:r>
            <a:r>
              <a:rPr lang="en-US" sz="1600" dirty="0">
                <a:latin typeface="Times New Roman"/>
                <a:cs typeface="Times New Roman"/>
              </a:rPr>
              <a:t> </a:t>
            </a:r>
            <a:r>
              <a:rPr lang="en-US" sz="1600" dirty="0" err="1">
                <a:latin typeface="Times New Roman"/>
                <a:cs typeface="Times New Roman"/>
              </a:rPr>
              <a:t>i</a:t>
            </a:r>
            <a:r>
              <a:rPr lang="en-US" sz="1600" dirty="0">
                <a:latin typeface="Times New Roman"/>
                <a:cs typeface="Times New Roman"/>
              </a:rPr>
              <a:t> </a:t>
            </a:r>
            <a:r>
              <a:rPr lang="en-US" sz="1600" dirty="0" err="1">
                <a:latin typeface="Times New Roman"/>
                <a:cs typeface="Times New Roman"/>
              </a:rPr>
              <a:t>thời</a:t>
            </a:r>
            <a:r>
              <a:rPr lang="en-US" sz="1600" dirty="0">
                <a:latin typeface="Times New Roman"/>
                <a:cs typeface="Times New Roman"/>
              </a:rPr>
              <a:t> </a:t>
            </a:r>
            <a:r>
              <a:rPr lang="en-US" sz="1600" dirty="0" err="1">
                <a:latin typeface="Times New Roman"/>
                <a:cs typeface="Times New Roman"/>
              </a:rPr>
              <a:t>điểm</a:t>
            </a:r>
            <a:r>
              <a:rPr lang="en-US" sz="1600" dirty="0">
                <a:latin typeface="Times New Roman"/>
                <a:cs typeface="Times New Roman"/>
              </a:rPr>
              <a:t> 1, 2 </a:t>
            </a:r>
            <a:r>
              <a:rPr lang="en-US" sz="1600" dirty="0" err="1">
                <a:latin typeface="Times New Roman"/>
                <a:cs typeface="Times New Roman"/>
              </a:rPr>
              <a:t>và</a:t>
            </a:r>
            <a:r>
              <a:rPr lang="en-US" sz="1600" dirty="0">
                <a:latin typeface="Times New Roman"/>
                <a:cs typeface="Times New Roman"/>
              </a:rPr>
              <a:t> </a:t>
            </a:r>
            <a:r>
              <a:rPr lang="en-US" sz="1600" dirty="0" err="1">
                <a:latin typeface="Times New Roman"/>
                <a:cs typeface="Times New Roman"/>
              </a:rPr>
              <a:t>sai</a:t>
            </a:r>
            <a:r>
              <a:rPr lang="en-US" sz="1600" dirty="0">
                <a:latin typeface="Times New Roman"/>
                <a:cs typeface="Times New Roman"/>
              </a:rPr>
              <a:t> </a:t>
            </a:r>
            <a:r>
              <a:rPr lang="en-US" sz="1600" dirty="0" err="1">
                <a:latin typeface="Times New Roman"/>
                <a:cs typeface="Times New Roman"/>
              </a:rPr>
              <a:t>số</a:t>
            </a:r>
            <a:r>
              <a:rPr lang="en-US" sz="1600" dirty="0">
                <a:latin typeface="Times New Roman"/>
                <a:cs typeface="Times New Roman"/>
              </a:rPr>
              <a:t> so </a:t>
            </a:r>
            <a:r>
              <a:rPr lang="en-US" sz="1600" dirty="0" err="1">
                <a:latin typeface="Times New Roman"/>
                <a:cs typeface="Times New Roman"/>
              </a:rPr>
              <a:t>với</a:t>
            </a:r>
            <a:r>
              <a:rPr lang="en-US" sz="1600" dirty="0">
                <a:latin typeface="Times New Roman"/>
                <a:cs typeface="Times New Roman"/>
              </a:rPr>
              <a:t> vector </a:t>
            </a:r>
            <a:r>
              <a:rPr lang="en-US" sz="1600" dirty="0" err="1">
                <a:latin typeface="Times New Roman"/>
                <a:cs typeface="Times New Roman"/>
              </a:rPr>
              <a:t>quan</a:t>
            </a:r>
            <a:r>
              <a:rPr lang="en-US" sz="1600" dirty="0">
                <a:latin typeface="Times New Roman"/>
                <a:cs typeface="Times New Roman"/>
              </a:rPr>
              <a:t> </a:t>
            </a:r>
            <a:r>
              <a:rPr lang="en-US" sz="1600" dirty="0" err="1">
                <a:latin typeface="Times New Roman"/>
                <a:cs typeface="Times New Roman"/>
              </a:rPr>
              <a:t>sát</a:t>
            </a:r>
            <a:r>
              <a:rPr lang="en-US" sz="1600" dirty="0">
                <a:latin typeface="Times New Roman"/>
                <a:cs typeface="Times New Roman"/>
              </a:rPr>
              <a:t> 𝑘⃗</a:t>
            </a:r>
            <a:r>
              <a:rPr lang="en-US" sz="1600" baseline="-25000" dirty="0">
                <a:latin typeface="Times New Roman"/>
                <a:cs typeface="Times New Roman"/>
              </a:rPr>
              <a:t>𝑖1</a:t>
            </a:r>
            <a:r>
              <a:rPr lang="en-US" sz="1600" dirty="0">
                <a:latin typeface="Times New Roman"/>
                <a:cs typeface="Times New Roman"/>
              </a:rPr>
              <a:t>, 𝑘⃗</a:t>
            </a:r>
            <a:r>
              <a:rPr lang="en-US" sz="1600" baseline="-25000" dirty="0">
                <a:latin typeface="Times New Roman"/>
                <a:cs typeface="Times New Roman"/>
              </a:rPr>
              <a:t>𝑖2</a:t>
            </a:r>
            <a:r>
              <a:rPr lang="en-US" sz="1600" dirty="0">
                <a:latin typeface="Times New Roman"/>
                <a:cs typeface="Times New Roman"/>
              </a:rPr>
              <a:t>. </a:t>
            </a:r>
            <a:r>
              <a:rPr lang="en-US" sz="1600" dirty="0" err="1">
                <a:latin typeface="Times New Roman"/>
                <a:cs typeface="Times New Roman"/>
              </a:rPr>
              <a:t>Vị</a:t>
            </a:r>
            <a:r>
              <a:rPr lang="en-US" sz="1600" dirty="0">
                <a:latin typeface="Times New Roman"/>
                <a:cs typeface="Times New Roman"/>
              </a:rPr>
              <a:t> </a:t>
            </a:r>
            <a:r>
              <a:rPr lang="en-US" sz="1600" dirty="0" err="1">
                <a:latin typeface="Times New Roman"/>
                <a:cs typeface="Times New Roman"/>
              </a:rPr>
              <a:t>trí</a:t>
            </a:r>
            <a:r>
              <a:rPr lang="en-US" sz="1600" dirty="0">
                <a:latin typeface="Times New Roman"/>
                <a:cs typeface="Times New Roman"/>
              </a:rPr>
              <a:t> </a:t>
            </a:r>
            <a:r>
              <a:rPr lang="en-US" sz="1600" dirty="0" err="1">
                <a:latin typeface="Times New Roman"/>
                <a:cs typeface="Times New Roman"/>
              </a:rPr>
              <a:t>có</a:t>
            </a:r>
            <a:r>
              <a:rPr lang="en-US" sz="1600" dirty="0">
                <a:latin typeface="Times New Roman"/>
                <a:cs typeface="Times New Roman"/>
              </a:rPr>
              <a:t> </a:t>
            </a:r>
            <a:r>
              <a:rPr lang="en-US" sz="1600" dirty="0" err="1">
                <a:latin typeface="Times New Roman"/>
                <a:cs typeface="Times New Roman"/>
              </a:rPr>
              <a:t>sai</a:t>
            </a:r>
            <a:r>
              <a:rPr lang="en-US" sz="1600" dirty="0">
                <a:latin typeface="Times New Roman"/>
                <a:cs typeface="Times New Roman"/>
              </a:rPr>
              <a:t> </a:t>
            </a:r>
            <a:r>
              <a:rPr lang="en-US" sz="1600" dirty="0" err="1">
                <a:latin typeface="Times New Roman"/>
                <a:cs typeface="Times New Roman"/>
              </a:rPr>
              <a:t>số</a:t>
            </a:r>
            <a:r>
              <a:rPr lang="en-US" sz="1600" dirty="0">
                <a:latin typeface="Times New Roman"/>
                <a:cs typeface="Times New Roman"/>
              </a:rPr>
              <a:t> </a:t>
            </a:r>
            <a:r>
              <a:rPr lang="en-US" sz="1600" dirty="0" err="1">
                <a:latin typeface="Times New Roman"/>
                <a:cs typeface="Times New Roman"/>
              </a:rPr>
              <a:t>nhỏ</a:t>
            </a:r>
            <a:r>
              <a:rPr lang="en-US" sz="1600" dirty="0">
                <a:latin typeface="Times New Roman"/>
                <a:cs typeface="Times New Roman"/>
              </a:rPr>
              <a:t> </a:t>
            </a:r>
            <a:r>
              <a:rPr lang="en-US" sz="1600" dirty="0" err="1">
                <a:latin typeface="Times New Roman"/>
                <a:cs typeface="Times New Roman"/>
              </a:rPr>
              <a:t>nhất</a:t>
            </a:r>
            <a:r>
              <a:rPr lang="en-US" sz="1600" dirty="0">
                <a:latin typeface="Times New Roman"/>
                <a:cs typeface="Times New Roman"/>
              </a:rPr>
              <a:t> (</a:t>
            </a:r>
            <a:r>
              <a:rPr lang="en-US" sz="1600" dirty="0" err="1">
                <a:latin typeface="Times New Roman"/>
                <a:cs typeface="Times New Roman"/>
              </a:rPr>
              <a:t>tổng</a:t>
            </a:r>
            <a:r>
              <a:rPr lang="en-US" sz="1600" dirty="0">
                <a:latin typeface="Times New Roman"/>
                <a:cs typeface="Times New Roman"/>
              </a:rPr>
              <a:t> </a:t>
            </a:r>
            <a:r>
              <a:rPr lang="en-US" sz="1600" dirty="0" err="1">
                <a:latin typeface="Times New Roman"/>
                <a:cs typeface="Times New Roman"/>
              </a:rPr>
              <a:t>diện</a:t>
            </a:r>
            <a:r>
              <a:rPr lang="en-US" sz="1600" dirty="0">
                <a:latin typeface="Times New Roman"/>
                <a:cs typeface="Times New Roman"/>
              </a:rPr>
              <a:t> </a:t>
            </a:r>
            <a:r>
              <a:rPr lang="en-US" sz="1600" dirty="0" err="1">
                <a:latin typeface="Times New Roman"/>
                <a:cs typeface="Times New Roman"/>
              </a:rPr>
              <a:t>tích</a:t>
            </a:r>
            <a:r>
              <a:rPr lang="en-US" sz="1600" dirty="0">
                <a:latin typeface="Times New Roman"/>
                <a:cs typeface="Times New Roman"/>
              </a:rPr>
              <a:t> </a:t>
            </a:r>
            <a:r>
              <a:rPr lang="en-US" sz="1600" dirty="0" err="1">
                <a:latin typeface="Times New Roman"/>
                <a:cs typeface="Times New Roman"/>
              </a:rPr>
              <a:t>hình</a:t>
            </a:r>
            <a:r>
              <a:rPr lang="en-US" sz="1600" dirty="0">
                <a:latin typeface="Times New Roman"/>
                <a:cs typeface="Times New Roman"/>
              </a:rPr>
              <a:t> </a:t>
            </a:r>
            <a:r>
              <a:rPr lang="en-US" sz="1600" dirty="0" err="1">
                <a:latin typeface="Times New Roman"/>
                <a:cs typeface="Times New Roman"/>
              </a:rPr>
              <a:t>bình</a:t>
            </a:r>
            <a:r>
              <a:rPr lang="en-US" sz="1600" dirty="0">
                <a:latin typeface="Times New Roman"/>
                <a:cs typeface="Times New Roman"/>
              </a:rPr>
              <a:t> </a:t>
            </a:r>
            <a:r>
              <a:rPr lang="en-US" sz="1600" dirty="0" err="1">
                <a:latin typeface="Times New Roman"/>
                <a:cs typeface="Times New Roman"/>
              </a:rPr>
              <a:t>hành</a:t>
            </a:r>
            <a:r>
              <a:rPr lang="en-US" sz="1600" dirty="0">
                <a:latin typeface="Times New Roman"/>
                <a:cs typeface="Times New Roman"/>
              </a:rPr>
              <a:t> </a:t>
            </a:r>
            <a:r>
              <a:rPr lang="en-US" sz="1600" dirty="0" err="1">
                <a:latin typeface="Times New Roman"/>
                <a:cs typeface="Times New Roman"/>
              </a:rPr>
              <a:t>đỏ</a:t>
            </a:r>
            <a:r>
              <a:rPr lang="en-US" sz="1600" dirty="0">
                <a:latin typeface="Times New Roman"/>
                <a:cs typeface="Times New Roman"/>
              </a:rPr>
              <a:t> </a:t>
            </a:r>
            <a:r>
              <a:rPr lang="en-US" sz="1600" dirty="0" err="1">
                <a:latin typeface="Times New Roman"/>
                <a:cs typeface="Times New Roman"/>
              </a:rPr>
              <a:t>nhỏ</a:t>
            </a:r>
            <a:r>
              <a:rPr lang="en-US" sz="1600" dirty="0">
                <a:latin typeface="Times New Roman"/>
                <a:cs typeface="Times New Roman"/>
              </a:rPr>
              <a:t> </a:t>
            </a:r>
            <a:r>
              <a:rPr lang="en-US" sz="1600" dirty="0" err="1">
                <a:latin typeface="Times New Roman"/>
                <a:cs typeface="Times New Roman"/>
              </a:rPr>
              <a:t>nhất</a:t>
            </a:r>
            <a:r>
              <a:rPr lang="en-US" sz="1600" dirty="0">
                <a:latin typeface="Times New Roman"/>
                <a:cs typeface="Times New Roman"/>
              </a:rPr>
              <a:t>) </a:t>
            </a:r>
            <a:r>
              <a:rPr lang="en-US" sz="1600" dirty="0" err="1">
                <a:latin typeface="Times New Roman"/>
                <a:cs typeface="Times New Roman"/>
              </a:rPr>
              <a:t>sẽ</a:t>
            </a:r>
            <a:r>
              <a:rPr lang="en-US" sz="1600" dirty="0">
                <a:latin typeface="Times New Roman"/>
                <a:cs typeface="Times New Roman"/>
              </a:rPr>
              <a:t> </a:t>
            </a:r>
            <a:r>
              <a:rPr lang="en-US" sz="1600" dirty="0" err="1">
                <a:latin typeface="Times New Roman"/>
                <a:cs typeface="Times New Roman"/>
              </a:rPr>
              <a:t>là</a:t>
            </a:r>
            <a:r>
              <a:rPr lang="en-US" sz="1600" dirty="0">
                <a:latin typeface="Times New Roman"/>
                <a:cs typeface="Times New Roman"/>
              </a:rPr>
              <a:t> </a:t>
            </a:r>
            <a:r>
              <a:rPr lang="en-US" sz="1600" dirty="0" err="1">
                <a:latin typeface="Times New Roman"/>
                <a:cs typeface="Times New Roman"/>
              </a:rPr>
              <a:t>vị</a:t>
            </a:r>
            <a:r>
              <a:rPr lang="en-US" sz="1600" dirty="0">
                <a:latin typeface="Times New Roman"/>
                <a:cs typeface="Times New Roman"/>
              </a:rPr>
              <a:t> </a:t>
            </a:r>
            <a:r>
              <a:rPr lang="en-US" sz="1600" dirty="0" err="1">
                <a:latin typeface="Times New Roman"/>
                <a:cs typeface="Times New Roman"/>
              </a:rPr>
              <a:t>trí</a:t>
            </a:r>
            <a:r>
              <a:rPr lang="en-US" sz="1600" dirty="0">
                <a:latin typeface="Times New Roman"/>
                <a:cs typeface="Times New Roman"/>
              </a:rPr>
              <a:t> </a:t>
            </a:r>
            <a:r>
              <a:rPr lang="en-US" sz="1600" dirty="0" err="1">
                <a:latin typeface="Times New Roman"/>
                <a:cs typeface="Times New Roman"/>
              </a:rPr>
              <a:t>đặc</a:t>
            </a:r>
            <a:r>
              <a:rPr lang="en-US" sz="1600" dirty="0">
                <a:latin typeface="Times New Roman"/>
                <a:cs typeface="Times New Roman"/>
              </a:rPr>
              <a:t> </a:t>
            </a:r>
            <a:r>
              <a:rPr lang="en-US" sz="1600" dirty="0" err="1">
                <a:latin typeface="Times New Roman"/>
                <a:cs typeface="Times New Roman"/>
              </a:rPr>
              <a:t>trưng</a:t>
            </a:r>
            <a:r>
              <a:rPr lang="en-US" sz="1600" dirty="0">
                <a:latin typeface="Times New Roman"/>
                <a:cs typeface="Times New Roman"/>
              </a:rPr>
              <a:t> ở </a:t>
            </a:r>
            <a:r>
              <a:rPr lang="en-US" sz="1600" dirty="0" err="1">
                <a:latin typeface="Times New Roman"/>
                <a:cs typeface="Times New Roman"/>
              </a:rPr>
              <a:t>tọa</a:t>
            </a:r>
            <a:r>
              <a:rPr lang="en-US" sz="1600" dirty="0">
                <a:latin typeface="Times New Roman"/>
                <a:cs typeface="Times New Roman"/>
              </a:rPr>
              <a:t> </a:t>
            </a:r>
            <a:r>
              <a:rPr lang="en-US" sz="1600" dirty="0" err="1">
                <a:latin typeface="Times New Roman"/>
                <a:cs typeface="Times New Roman"/>
              </a:rPr>
              <a:t>độ</a:t>
            </a:r>
            <a:r>
              <a:rPr lang="en-US" sz="1600" dirty="0">
                <a:latin typeface="Times New Roman"/>
                <a:cs typeface="Times New Roman"/>
              </a:rPr>
              <a:t> </a:t>
            </a:r>
            <a:r>
              <a:rPr lang="en-US" sz="1600" dirty="0" err="1">
                <a:latin typeface="Times New Roman"/>
                <a:cs typeface="Times New Roman"/>
              </a:rPr>
              <a:t>thế</a:t>
            </a:r>
            <a:r>
              <a:rPr lang="en-US" sz="1600" dirty="0">
                <a:latin typeface="Times New Roman"/>
                <a:cs typeface="Times New Roman"/>
              </a:rPr>
              <a:t> </a:t>
            </a:r>
            <a:r>
              <a:rPr lang="en-US" sz="1600" dirty="0" err="1">
                <a:latin typeface="Times New Roman"/>
                <a:cs typeface="Times New Roman"/>
              </a:rPr>
              <a:t>giới</a:t>
            </a:r>
            <a:r>
              <a:rPr lang="en-US" sz="1600" dirty="0">
                <a:latin typeface="Times New Roman"/>
                <a:cs typeface="Times New Roman"/>
              </a:rPr>
              <a:t>. Ở </a:t>
            </a:r>
            <a:r>
              <a:rPr lang="en-US" sz="1600" dirty="0" err="1">
                <a:latin typeface="Times New Roman"/>
                <a:cs typeface="Times New Roman"/>
              </a:rPr>
              <a:t>đây</a:t>
            </a:r>
            <a:r>
              <a:rPr lang="en-US" sz="1600" dirty="0">
                <a:latin typeface="Times New Roman"/>
                <a:cs typeface="Times New Roman"/>
              </a:rPr>
              <a:t> </a:t>
            </a:r>
            <a:r>
              <a:rPr lang="en-US" sz="1600" dirty="0" err="1">
                <a:latin typeface="Times New Roman"/>
                <a:cs typeface="Times New Roman"/>
              </a:rPr>
              <a:t>là</a:t>
            </a:r>
            <a:r>
              <a:rPr lang="en-US" sz="1600" dirty="0">
                <a:latin typeface="Times New Roman"/>
                <a:cs typeface="Times New Roman"/>
              </a:rPr>
              <a:t> </a:t>
            </a:r>
            <a:r>
              <a:rPr lang="en-US" sz="1600" dirty="0" err="1">
                <a:latin typeface="Times New Roman"/>
                <a:cs typeface="Times New Roman"/>
              </a:rPr>
              <a:t>vị</a:t>
            </a:r>
            <a:r>
              <a:rPr lang="en-US" sz="1600" dirty="0">
                <a:latin typeface="Times New Roman"/>
                <a:cs typeface="Times New Roman"/>
              </a:rPr>
              <a:t> </a:t>
            </a:r>
            <a:r>
              <a:rPr lang="en-US" sz="1600" dirty="0" err="1">
                <a:latin typeface="Times New Roman"/>
                <a:cs typeface="Times New Roman"/>
              </a:rPr>
              <a:t>trí</a:t>
            </a:r>
            <a:r>
              <a:rPr lang="en-US" sz="1600" dirty="0">
                <a:latin typeface="Times New Roman"/>
                <a:cs typeface="Times New Roman"/>
              </a:rPr>
              <a:t> W</a:t>
            </a:r>
            <a:r>
              <a:rPr lang="en-US" sz="1600" baseline="-25000" dirty="0">
                <a:latin typeface="Times New Roman"/>
                <a:cs typeface="Times New Roman"/>
              </a:rPr>
              <a:t>p1</a:t>
            </a:r>
            <a:r>
              <a:rPr lang="en-US" sz="1600" dirty="0">
                <a:latin typeface="Times New Roman"/>
                <a:cs typeface="Times New Roman"/>
              </a:rPr>
              <a:t> </a:t>
            </a:r>
            <a:r>
              <a:rPr lang="en-US" sz="1600" dirty="0" err="1">
                <a:latin typeface="Times New Roman"/>
                <a:cs typeface="Times New Roman"/>
              </a:rPr>
              <a:t>có</a:t>
            </a:r>
            <a:r>
              <a:rPr lang="en-US" sz="1600" dirty="0">
                <a:latin typeface="Times New Roman"/>
                <a:cs typeface="Times New Roman"/>
              </a:rPr>
              <a:t> </a:t>
            </a:r>
            <a:r>
              <a:rPr lang="en-US" sz="1600" dirty="0" err="1">
                <a:latin typeface="Times New Roman"/>
                <a:cs typeface="Times New Roman"/>
              </a:rPr>
              <a:t>sai</a:t>
            </a:r>
            <a:r>
              <a:rPr lang="en-US" sz="1600" dirty="0">
                <a:latin typeface="Times New Roman"/>
                <a:cs typeface="Times New Roman"/>
              </a:rPr>
              <a:t> </a:t>
            </a:r>
            <a:r>
              <a:rPr lang="en-US" sz="1600" dirty="0" err="1">
                <a:latin typeface="Times New Roman"/>
                <a:cs typeface="Times New Roman"/>
              </a:rPr>
              <a:t>số</a:t>
            </a:r>
            <a:r>
              <a:rPr lang="en-US" sz="1600" dirty="0">
                <a:latin typeface="Times New Roman"/>
                <a:cs typeface="Times New Roman"/>
              </a:rPr>
              <a:t> </a:t>
            </a:r>
            <a:r>
              <a:rPr lang="en-US" sz="1600" dirty="0" err="1">
                <a:latin typeface="Times New Roman"/>
                <a:cs typeface="Times New Roman"/>
              </a:rPr>
              <a:t>nhỏ</a:t>
            </a:r>
            <a:r>
              <a:rPr lang="en-US" sz="1600" dirty="0">
                <a:latin typeface="Times New Roman"/>
                <a:cs typeface="Times New Roman"/>
              </a:rPr>
              <a:t> </a:t>
            </a:r>
            <a:r>
              <a:rPr lang="en-US" sz="1600" dirty="0" err="1">
                <a:latin typeface="Times New Roman"/>
                <a:cs typeface="Times New Roman"/>
              </a:rPr>
              <a:t>nhất</a:t>
            </a:r>
            <a:r>
              <a:rPr lang="en-US" sz="1600" dirty="0">
                <a:latin typeface="Times New Roman"/>
                <a:cs typeface="Times New Roman"/>
              </a:rPr>
              <a:t> so </a:t>
            </a:r>
            <a:r>
              <a:rPr lang="en-US" sz="1600" dirty="0" err="1">
                <a:latin typeface="Times New Roman"/>
                <a:cs typeface="Times New Roman"/>
              </a:rPr>
              <a:t>với</a:t>
            </a:r>
            <a:r>
              <a:rPr lang="en-US" sz="1600" dirty="0">
                <a:latin typeface="Times New Roman"/>
                <a:cs typeface="Times New Roman"/>
              </a:rPr>
              <a:t> vector </a:t>
            </a:r>
            <a:r>
              <a:rPr lang="en-US" sz="1600" dirty="0" err="1">
                <a:latin typeface="Times New Roman"/>
                <a:cs typeface="Times New Roman"/>
              </a:rPr>
              <a:t>quan</a:t>
            </a:r>
            <a:r>
              <a:rPr lang="en-US" sz="1600" dirty="0">
                <a:latin typeface="Times New Roman"/>
                <a:cs typeface="Times New Roman"/>
              </a:rPr>
              <a:t> </a:t>
            </a:r>
            <a:r>
              <a:rPr lang="en-US" sz="1600" dirty="0" err="1">
                <a:latin typeface="Times New Roman"/>
                <a:cs typeface="Times New Roman"/>
              </a:rPr>
              <a:t>sát</a:t>
            </a:r>
            <a:r>
              <a:rPr lang="en-US" sz="1600" dirty="0">
                <a:latin typeface="Times New Roman"/>
                <a:cs typeface="Times New Roman"/>
              </a:rPr>
              <a:t> </a:t>
            </a:r>
            <a:r>
              <a:rPr lang="en-US" sz="1600" dirty="0" err="1">
                <a:latin typeface="Times New Roman"/>
                <a:cs typeface="Times New Roman"/>
              </a:rPr>
              <a:t>được</a:t>
            </a:r>
            <a:r>
              <a:rPr lang="en-US" sz="1600" dirty="0">
                <a:latin typeface="Times New Roman"/>
                <a:cs typeface="Times New Roman"/>
              </a:rPr>
              <a:t>.</a:t>
            </a:r>
          </a:p>
        </p:txBody>
      </p:sp>
    </p:spTree>
    <p:extLst>
      <p:ext uri="{BB962C8B-B14F-4D97-AF65-F5344CB8AC3E}">
        <p14:creationId xmlns:p14="http://schemas.microsoft.com/office/powerpoint/2010/main" val="20567339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398231" y="2712840"/>
            <a:ext cx="2946975" cy="745380"/>
          </a:xfrm>
        </p:spPr>
        <p:txBody>
          <a:bodyPr>
            <a:normAutofit fontScale="90000"/>
          </a:bodyPr>
          <a:lstStyle/>
          <a:p>
            <a:r>
              <a:rPr lang="en-US" sz="3600" b="1" dirty="0" err="1">
                <a:latin typeface="Times New Roman"/>
                <a:cs typeface="Times New Roman"/>
              </a:rPr>
              <a:t>Ước</a:t>
            </a:r>
            <a:r>
              <a:rPr lang="en-US" sz="3600" b="1" dirty="0">
                <a:latin typeface="Times New Roman"/>
                <a:cs typeface="Times New Roman"/>
              </a:rPr>
              <a:t> </a:t>
            </a:r>
            <a:r>
              <a:rPr lang="en-US" sz="3600" b="1" dirty="0" err="1">
                <a:latin typeface="Times New Roman"/>
                <a:cs typeface="Times New Roman"/>
              </a:rPr>
              <a:t>định</a:t>
            </a:r>
            <a:r>
              <a:rPr lang="en-US" sz="3600" b="1" dirty="0">
                <a:latin typeface="Times New Roman"/>
                <a:cs typeface="Times New Roman"/>
              </a:rPr>
              <a:t> </a:t>
            </a:r>
            <a:r>
              <a:rPr lang="en-US" sz="3600" b="1" dirty="0" err="1">
                <a:latin typeface="Times New Roman"/>
                <a:cs typeface="Times New Roman"/>
              </a:rPr>
              <a:t>vị</a:t>
            </a:r>
            <a:r>
              <a:rPr lang="en-US" sz="3600" b="1" dirty="0">
                <a:latin typeface="Times New Roman"/>
                <a:cs typeface="Times New Roman"/>
              </a:rPr>
              <a:t> </a:t>
            </a:r>
            <a:r>
              <a:rPr lang="en-US" sz="3600" b="1" dirty="0" err="1">
                <a:latin typeface="Times New Roman"/>
                <a:cs typeface="Times New Roman"/>
              </a:rPr>
              <a:t>trí</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6" name="TextBox 5">
            <a:extLst>
              <a:ext uri="{FF2B5EF4-FFF2-40B4-BE49-F238E27FC236}">
                <a16:creationId xmlns:a16="http://schemas.microsoft.com/office/drawing/2014/main" id="{51E37397-075B-B66B-11CF-32285D976600}"/>
              </a:ext>
            </a:extLst>
          </p:cNvPr>
          <p:cNvSpPr txBox="1"/>
          <p:nvPr/>
        </p:nvSpPr>
        <p:spPr>
          <a:xfrm>
            <a:off x="3045233" y="101142"/>
            <a:ext cx="9067305"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thứ</a:t>
            </a:r>
            <a:r>
              <a:rPr lang="en-US" sz="2000" dirty="0">
                <a:latin typeface="Times  New Roman"/>
              </a:rPr>
              <a:t> 1 </a:t>
            </a:r>
            <a:r>
              <a:rPr lang="en-US" sz="2000" dirty="0" err="1">
                <a:latin typeface="Times  New Roman"/>
              </a:rPr>
              <a:t>có</a:t>
            </a:r>
            <a:r>
              <a:rPr lang="en-US" sz="2000" dirty="0">
                <a:latin typeface="Times  New Roman"/>
              </a:rPr>
              <a:t>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ở camera </a:t>
            </a:r>
            <a:r>
              <a:rPr lang="en-US" sz="2000" dirty="0" err="1">
                <a:latin typeface="Times  New Roman"/>
              </a:rPr>
              <a:t>chính</a:t>
            </a:r>
            <a:r>
              <a:rPr lang="en-US" sz="2000" dirty="0">
                <a:latin typeface="Times  New Roman"/>
              </a:rPr>
              <a:t> </a:t>
            </a:r>
            <a:r>
              <a:rPr lang="en-US" sz="2000" dirty="0" err="1">
                <a:latin typeface="Times  New Roman"/>
              </a:rPr>
              <a:t>tại</a:t>
            </a:r>
            <a:r>
              <a:rPr lang="en-US" sz="2000" dirty="0">
                <a:latin typeface="Times  New Roman"/>
              </a:rPr>
              <a:t> 2 </a:t>
            </a:r>
            <a:r>
              <a:rPr lang="en-US" sz="2000" dirty="0" err="1">
                <a:latin typeface="Times  New Roman"/>
              </a:rPr>
              <a:t>thời</a:t>
            </a:r>
            <a:r>
              <a:rPr lang="en-US" sz="2000" dirty="0">
                <a:latin typeface="Times  New Roman"/>
              </a:rPr>
              <a:t> </a:t>
            </a:r>
            <a:r>
              <a:rPr lang="en-US" sz="2000" dirty="0" err="1">
                <a:latin typeface="Times  New Roman"/>
              </a:rPr>
              <a:t>điểm</a:t>
            </a:r>
            <a:r>
              <a:rPr lang="en-US" sz="2000" dirty="0">
                <a:latin typeface="Times  New Roman"/>
              </a:rPr>
              <a:t> r1 </a:t>
            </a:r>
            <a:r>
              <a:rPr lang="en-US" sz="2000" dirty="0" err="1">
                <a:latin typeface="Times  New Roman"/>
              </a:rPr>
              <a:t>và</a:t>
            </a:r>
            <a:r>
              <a:rPr lang="en-US" sz="2000" dirty="0">
                <a:latin typeface="Times  New Roman"/>
              </a:rPr>
              <a:t> r2:</a:t>
            </a:r>
            <a:br>
              <a:rPr lang="en-US" sz="2000" dirty="0">
                <a:latin typeface="Times  New Roman"/>
              </a:rPr>
            </a:br>
            <a:r>
              <a:rPr lang="en-US" sz="2000" dirty="0">
                <a:latin typeface="Times  New Roman"/>
              </a:rPr>
              <a:t>+ </a:t>
            </a:r>
            <a:r>
              <a:rPr lang="en-US" sz="2000" dirty="0" err="1">
                <a:latin typeface="Times  New Roman"/>
              </a:rPr>
              <a:t>Nếu</a:t>
            </a:r>
            <a:r>
              <a:rPr lang="en-US" sz="2000" dirty="0">
                <a:latin typeface="Times  New Roman"/>
              </a:rPr>
              <a:t> </a:t>
            </a:r>
            <a:r>
              <a:rPr lang="en-US" sz="2000" dirty="0" err="1">
                <a:latin typeface="Times  New Roman"/>
              </a:rPr>
              <a:t>chọn</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1 </a:t>
            </a:r>
            <a:r>
              <a:rPr lang="en-US" sz="2000" dirty="0" err="1">
                <a:latin typeface="Times  New Roman"/>
              </a:rPr>
              <a:t>là</a:t>
            </a:r>
            <a:r>
              <a:rPr lang="en-US" sz="2000" dirty="0">
                <a:latin typeface="Times  New Roman"/>
              </a:rPr>
              <a:t> W</a:t>
            </a:r>
            <a:r>
              <a:rPr lang="en-US" sz="2000" baseline="-25000" dirty="0">
                <a:latin typeface="Times  New Roman"/>
              </a:rPr>
              <a:t>p1</a:t>
            </a:r>
            <a:r>
              <a:rPr lang="en-US" sz="2000" dirty="0">
                <a:latin typeface="Times  New Roman"/>
              </a:rPr>
              <a:t> (</a:t>
            </a:r>
            <a:r>
              <a:rPr lang="en-US" sz="2000" dirty="0" err="1">
                <a:latin typeface="Times  New Roman"/>
              </a:rPr>
              <a:t>đúng</a:t>
            </a:r>
            <a:r>
              <a:rPr lang="en-US" sz="2000" dirty="0">
                <a:latin typeface="Times  New Roman"/>
              </a:rPr>
              <a:t>) </a:t>
            </a:r>
            <a:r>
              <a:rPr lang="en-US" sz="2000" dirty="0" err="1">
                <a:latin typeface="Times  New Roman"/>
              </a:rPr>
              <a:t>thì</a:t>
            </a:r>
            <a:r>
              <a:rPr lang="en-US" sz="2000" dirty="0">
                <a:latin typeface="Times  New Roman"/>
              </a:rPr>
              <a:t> vector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a:t>
            </a:r>
            <a:r>
              <a:rPr lang="en-US" sz="2000" dirty="0" err="1">
                <a:latin typeface="Times  New Roman"/>
              </a:rPr>
              <a:t>được</a:t>
            </a:r>
            <a:r>
              <a:rPr lang="en-US" sz="2000" dirty="0">
                <a:latin typeface="Times  New Roman"/>
              </a:rPr>
              <a:t> (𝑘⃗</a:t>
            </a:r>
            <a:r>
              <a:rPr lang="en-US" sz="2000" baseline="-25000" dirty="0">
                <a:latin typeface="Times  New Roman"/>
              </a:rPr>
              <a:t>11</a:t>
            </a:r>
            <a:r>
              <a:rPr lang="en-US" sz="2000" dirty="0">
                <a:latin typeface="Times  New Roman"/>
              </a:rPr>
              <a:t> </a:t>
            </a:r>
            <a:r>
              <a:rPr lang="en-US" sz="2000" dirty="0" err="1">
                <a:latin typeface="Times  New Roman"/>
              </a:rPr>
              <a:t>và</a:t>
            </a:r>
            <a:r>
              <a:rPr lang="en-US" sz="2000" dirty="0">
                <a:latin typeface="Times  New Roman"/>
              </a:rPr>
              <a:t> 𝑘⃗</a:t>
            </a:r>
            <a:r>
              <a:rPr lang="en-US" sz="2000" baseline="-25000" dirty="0">
                <a:latin typeface="Times  New Roman"/>
              </a:rPr>
              <a:t>12</a:t>
            </a:r>
            <a:r>
              <a:rPr lang="en-US" sz="2000" dirty="0">
                <a:latin typeface="Times  New Roman"/>
              </a:rPr>
              <a:t> (</a:t>
            </a:r>
            <a:r>
              <a:rPr lang="en-US" sz="2000" dirty="0" err="1">
                <a:latin typeface="Times  New Roman"/>
              </a:rPr>
              <a:t>mũi</a:t>
            </a:r>
            <a:r>
              <a:rPr lang="en-US" sz="2000" dirty="0">
                <a:latin typeface="Times  New Roman"/>
              </a:rPr>
              <a:t>  </a:t>
            </a:r>
            <a:r>
              <a:rPr lang="en-US" sz="2000" dirty="0" err="1">
                <a:latin typeface="Times  New Roman"/>
              </a:rPr>
              <a:t>tên</a:t>
            </a:r>
            <a:r>
              <a:rPr lang="en-US" sz="2000" dirty="0">
                <a:latin typeface="Times  New Roman"/>
              </a:rPr>
              <a:t> </a:t>
            </a:r>
            <a:r>
              <a:rPr lang="en-US" sz="2000" dirty="0" err="1">
                <a:latin typeface="Times  New Roman"/>
              </a:rPr>
              <a:t>đứt</a:t>
            </a:r>
            <a:r>
              <a:rPr lang="en-US" sz="2000" dirty="0">
                <a:latin typeface="Times  New Roman"/>
              </a:rPr>
              <a:t> </a:t>
            </a:r>
            <a:r>
              <a:rPr lang="en-US" sz="2000" dirty="0" err="1">
                <a:latin typeface="Times  New Roman"/>
              </a:rPr>
              <a:t>màu</a:t>
            </a:r>
            <a:r>
              <a:rPr lang="en-US" sz="2000" dirty="0">
                <a:latin typeface="Times  New Roman"/>
              </a:rPr>
              <a:t> </a:t>
            </a:r>
            <a:r>
              <a:rPr lang="en-US" sz="2000" dirty="0" err="1">
                <a:latin typeface="Times  New Roman"/>
              </a:rPr>
              <a:t>xanh</a:t>
            </a:r>
            <a:r>
              <a:rPr lang="en-US" sz="2000" dirty="0">
                <a:latin typeface="Times  New Roman"/>
              </a:rPr>
              <a:t> )) </a:t>
            </a:r>
            <a:r>
              <a:rPr lang="en-US" sz="2000" dirty="0" err="1">
                <a:latin typeface="Times  New Roman"/>
              </a:rPr>
              <a:t>sẽ</a:t>
            </a:r>
            <a:r>
              <a:rPr lang="en-US" sz="2000" dirty="0">
                <a:latin typeface="Times  New Roman"/>
              </a:rPr>
              <a:t> </a:t>
            </a:r>
            <a:r>
              <a:rPr lang="en-US" sz="2000" dirty="0" err="1">
                <a:latin typeface="Times  New Roman"/>
              </a:rPr>
              <a:t>cùng</a:t>
            </a:r>
            <a:r>
              <a:rPr lang="en-US" sz="2000" dirty="0">
                <a:latin typeface="Times  New Roman"/>
              </a:rPr>
              <a:t> </a:t>
            </a:r>
            <a:r>
              <a:rPr lang="en-US" sz="2000" dirty="0" err="1">
                <a:latin typeface="Times  New Roman"/>
              </a:rPr>
              <a:t>phương</a:t>
            </a:r>
            <a:r>
              <a:rPr lang="en-US" sz="2000" dirty="0">
                <a:latin typeface="Times  New Roman"/>
              </a:rPr>
              <a:t> </a:t>
            </a:r>
            <a:r>
              <a:rPr lang="en-US" sz="2000" dirty="0" err="1">
                <a:latin typeface="Times  New Roman"/>
              </a:rPr>
              <a:t>với</a:t>
            </a:r>
            <a:r>
              <a:rPr lang="en-US" sz="2000" dirty="0">
                <a:latin typeface="Times  New Roman"/>
              </a:rPr>
              <a:t> vector </a:t>
            </a:r>
            <a:r>
              <a:rPr lang="en-US" sz="2000" dirty="0" err="1">
                <a:latin typeface="Times  New Roman"/>
              </a:rPr>
              <a:t>thực</a:t>
            </a:r>
            <a:r>
              <a:rPr lang="en-US" sz="2000" dirty="0">
                <a:latin typeface="Times  New Roman"/>
              </a:rPr>
              <a:t> </a:t>
            </a:r>
            <a:r>
              <a:rPr lang="en-US" sz="2000" dirty="0" err="1">
                <a:latin typeface="Times  New Roman"/>
              </a:rPr>
              <a:t>tế</a:t>
            </a:r>
            <a:r>
              <a:rPr lang="en-US" sz="2000" dirty="0">
                <a:latin typeface="Times  New Roman"/>
              </a:rPr>
              <a:t> (W</a:t>
            </a:r>
            <a:r>
              <a:rPr lang="en-US" sz="2000" baseline="-25000" dirty="0">
                <a:latin typeface="Times  New Roman"/>
              </a:rPr>
              <a:t>p1</a:t>
            </a:r>
            <a:r>
              <a:rPr lang="en-US" sz="2000" dirty="0">
                <a:latin typeface="Times  New Roman"/>
              </a:rPr>
              <a:t> – r1 = ℎ⃗</a:t>
            </a:r>
            <a:r>
              <a:rPr lang="en-US" sz="2000" baseline="-25000" dirty="0">
                <a:latin typeface="Times  New Roman"/>
              </a:rPr>
              <a:t>11</a:t>
            </a:r>
            <a:r>
              <a:rPr lang="en-US" sz="2000" dirty="0">
                <a:latin typeface="Times  New Roman"/>
              </a:rPr>
              <a:t> </a:t>
            </a:r>
            <a:r>
              <a:rPr lang="en-US" sz="2000" dirty="0" err="1">
                <a:latin typeface="Times  New Roman"/>
              </a:rPr>
              <a:t>và</a:t>
            </a:r>
            <a:r>
              <a:rPr lang="en-US" sz="2000" dirty="0">
                <a:latin typeface="Times  New Roman"/>
              </a:rPr>
              <a:t> W</a:t>
            </a:r>
            <a:r>
              <a:rPr lang="en-US" sz="2000" baseline="-25000" dirty="0">
                <a:latin typeface="Times  New Roman"/>
              </a:rPr>
              <a:t>p1</a:t>
            </a:r>
            <a:r>
              <a:rPr lang="en-US" sz="2000" dirty="0">
                <a:latin typeface="Times  New Roman"/>
              </a:rPr>
              <a:t> – r2 = ℎ⃗</a:t>
            </a:r>
            <a:r>
              <a:rPr lang="en-US" sz="2000" baseline="-25000" dirty="0">
                <a:latin typeface="Times  New Roman"/>
              </a:rPr>
              <a:t>12</a:t>
            </a:r>
            <a:r>
              <a:rPr lang="en-US" sz="2000" dirty="0">
                <a:latin typeface="Times  New Roman"/>
              </a:rPr>
              <a:t> (</a:t>
            </a:r>
            <a:r>
              <a:rPr lang="en-US" sz="2000" dirty="0" err="1">
                <a:latin typeface="Times  New Roman"/>
              </a:rPr>
              <a:t>mũi</a:t>
            </a:r>
            <a:r>
              <a:rPr lang="en-US" sz="2000" dirty="0">
                <a:latin typeface="Times  New Roman"/>
              </a:rPr>
              <a:t> </a:t>
            </a:r>
            <a:r>
              <a:rPr lang="en-US" sz="2000" dirty="0" err="1">
                <a:latin typeface="Times  New Roman"/>
              </a:rPr>
              <a:t>tên</a:t>
            </a:r>
            <a:r>
              <a:rPr lang="en-US" sz="2000" dirty="0">
                <a:latin typeface="Times  New Roman"/>
              </a:rPr>
              <a:t> </a:t>
            </a:r>
            <a:r>
              <a:rPr lang="en-US" sz="2000" dirty="0" err="1">
                <a:latin typeface="Times  New Roman"/>
              </a:rPr>
              <a:t>đứt</a:t>
            </a:r>
            <a:r>
              <a:rPr lang="en-US" sz="2000" dirty="0">
                <a:latin typeface="Times  New Roman"/>
              </a:rPr>
              <a:t> </a:t>
            </a:r>
            <a:r>
              <a:rPr lang="en-US" sz="2000" dirty="0" err="1">
                <a:latin typeface="Times  New Roman"/>
              </a:rPr>
              <a:t>màu</a:t>
            </a:r>
            <a:r>
              <a:rPr lang="en-US" sz="2000" dirty="0">
                <a:latin typeface="Times  New Roman"/>
              </a:rPr>
              <a:t> </a:t>
            </a:r>
            <a:r>
              <a:rPr lang="en-US" sz="2000" dirty="0" err="1">
                <a:latin typeface="Times  New Roman"/>
              </a:rPr>
              <a:t>đỏ</a:t>
            </a:r>
            <a:r>
              <a:rPr lang="en-US" sz="2000" dirty="0">
                <a:latin typeface="Times  New Roman"/>
              </a:rPr>
              <a:t> ))-&gt; </a:t>
            </a:r>
            <a:r>
              <a:rPr lang="en-US" sz="2000" dirty="0" err="1">
                <a:latin typeface="Times  New Roman"/>
              </a:rPr>
              <a:t>tích</a:t>
            </a:r>
            <a:r>
              <a:rPr lang="en-US" sz="2000" dirty="0">
                <a:latin typeface="Times  New Roman"/>
              </a:rPr>
              <a:t> </a:t>
            </a:r>
            <a:r>
              <a:rPr lang="en-US" sz="2000" dirty="0" err="1">
                <a:latin typeface="Times  New Roman"/>
              </a:rPr>
              <a:t>vô</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gần</a:t>
            </a:r>
            <a:r>
              <a:rPr lang="en-US" sz="2000" dirty="0">
                <a:latin typeface="Times  New Roman"/>
              </a:rPr>
              <a:t> </a:t>
            </a:r>
            <a:r>
              <a:rPr lang="en-US" sz="2000" dirty="0" err="1">
                <a:latin typeface="Times  New Roman"/>
              </a:rPr>
              <a:t>bằng</a:t>
            </a:r>
            <a:r>
              <a:rPr lang="en-US" sz="2000" dirty="0">
                <a:latin typeface="Times  New Roman"/>
              </a:rPr>
              <a:t> 0 (</a:t>
            </a:r>
            <a:r>
              <a:rPr lang="en-US" sz="2000" dirty="0" err="1">
                <a:latin typeface="Times  New Roman"/>
              </a:rPr>
              <a:t>ShìnhBìnhHành</a:t>
            </a:r>
            <a:r>
              <a:rPr lang="en-US" sz="2000" dirty="0">
                <a:latin typeface="Times  New Roman"/>
              </a:rPr>
              <a:t> ≈ 0)</a:t>
            </a:r>
          </a:p>
          <a:p>
            <a:pPr algn="just"/>
            <a:r>
              <a:rPr lang="en-US" sz="2000" dirty="0">
                <a:latin typeface="Times  New Roman"/>
              </a:rPr>
              <a:t>+ </a:t>
            </a:r>
            <a:r>
              <a:rPr lang="en-US" sz="2000" dirty="0" err="1">
                <a:latin typeface="Times  New Roman"/>
              </a:rPr>
              <a:t>Nếu</a:t>
            </a:r>
            <a:r>
              <a:rPr lang="en-US" sz="2000" dirty="0">
                <a:latin typeface="Times  New Roman"/>
              </a:rPr>
              <a:t> </a:t>
            </a:r>
            <a:r>
              <a:rPr lang="en-US" sz="2000" dirty="0" err="1">
                <a:latin typeface="Times  New Roman"/>
              </a:rPr>
              <a:t>chọn</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1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a:t>
            </a:r>
            <a:r>
              <a:rPr lang="en-US" sz="2000" dirty="0" err="1">
                <a:latin typeface="Times  New Roman"/>
              </a:rPr>
              <a:t>là</a:t>
            </a:r>
            <a:r>
              <a:rPr lang="en-US" sz="2000" dirty="0">
                <a:latin typeface="Times  New Roman"/>
              </a:rPr>
              <a:t> W</a:t>
            </a:r>
            <a:r>
              <a:rPr lang="en-US" sz="2000" baseline="-25000" dirty="0">
                <a:latin typeface="Times  New Roman"/>
              </a:rPr>
              <a:t>p1</a:t>
            </a:r>
            <a:r>
              <a:rPr lang="en-US" sz="2000" dirty="0">
                <a:latin typeface="Times  New Roman"/>
              </a:rPr>
              <a:t>’ (</a:t>
            </a:r>
            <a:r>
              <a:rPr lang="en-US" sz="2000" dirty="0" err="1">
                <a:latin typeface="Times  New Roman"/>
              </a:rPr>
              <a:t>sai</a:t>
            </a:r>
            <a:r>
              <a:rPr lang="en-US" sz="2000" dirty="0">
                <a:latin typeface="Times  New Roman"/>
              </a:rPr>
              <a:t>) </a:t>
            </a:r>
            <a:r>
              <a:rPr lang="en-US" sz="2000" dirty="0" err="1">
                <a:latin typeface="Times  New Roman"/>
              </a:rPr>
              <a:t>thì</a:t>
            </a:r>
            <a:r>
              <a:rPr lang="en-US" sz="2000" dirty="0">
                <a:latin typeface="Times  New Roman"/>
              </a:rPr>
              <a:t> vector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(𝑘⃗</a:t>
            </a:r>
            <a:r>
              <a:rPr lang="en-US" sz="2000" baseline="-25000" dirty="0">
                <a:latin typeface="Times  New Roman"/>
              </a:rPr>
              <a:t>1′2</a:t>
            </a:r>
            <a:r>
              <a:rPr lang="en-US" sz="2000" dirty="0">
                <a:latin typeface="Times  New Roman"/>
              </a:rPr>
              <a:t>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a:t>
            </a:r>
            <a:r>
              <a:rPr lang="en-US" sz="2000" dirty="0" err="1">
                <a:latin typeface="Times  New Roman"/>
              </a:rPr>
              <a:t>mũi</a:t>
            </a:r>
            <a:r>
              <a:rPr lang="en-US" sz="2000" dirty="0">
                <a:latin typeface="Times  New Roman"/>
              </a:rPr>
              <a:t> </a:t>
            </a:r>
            <a:r>
              <a:rPr lang="en-US" sz="2000" dirty="0" err="1">
                <a:latin typeface="Times  New Roman"/>
              </a:rPr>
              <a:t>tên</a:t>
            </a:r>
            <a:r>
              <a:rPr lang="en-US" sz="2000" dirty="0">
                <a:latin typeface="Times  New Roman"/>
              </a:rPr>
              <a:t> </a:t>
            </a:r>
            <a:r>
              <a:rPr lang="en-US" sz="2000" dirty="0" err="1">
                <a:latin typeface="Times  New Roman"/>
              </a:rPr>
              <a:t>liền</a:t>
            </a:r>
            <a:r>
              <a:rPr lang="en-US" sz="2000" dirty="0">
                <a:latin typeface="Times  New Roman"/>
              </a:rPr>
              <a:t> </a:t>
            </a:r>
            <a:r>
              <a:rPr lang="en-US" sz="2000" dirty="0" err="1">
                <a:latin typeface="Times  New Roman"/>
              </a:rPr>
              <a:t>màu</a:t>
            </a:r>
            <a:r>
              <a:rPr lang="en-US" sz="2000" dirty="0">
                <a:latin typeface="Times  New Roman"/>
              </a:rPr>
              <a:t> </a:t>
            </a:r>
            <a:r>
              <a:rPr lang="en-US" sz="2000" dirty="0" err="1">
                <a:latin typeface="Times  New Roman"/>
              </a:rPr>
              <a:t>xanh</a:t>
            </a:r>
            <a:r>
              <a:rPr lang="en-US" sz="2000" dirty="0">
                <a:latin typeface="Times  New Roman"/>
              </a:rPr>
              <a:t>)</a:t>
            </a:r>
            <a:r>
              <a:rPr lang="en-US" sz="2000" dirty="0" err="1">
                <a:latin typeface="Times  New Roman"/>
              </a:rPr>
              <a:t>và</a:t>
            </a:r>
            <a:r>
              <a:rPr lang="en-US" sz="2000" dirty="0">
                <a:latin typeface="Times  New Roman"/>
              </a:rPr>
              <a:t> </a:t>
            </a:r>
            <a:r>
              <a:rPr lang="en-US" sz="2000" dirty="0" err="1">
                <a:latin typeface="Times  New Roman"/>
              </a:rPr>
              <a:t>dự</a:t>
            </a:r>
            <a:r>
              <a:rPr lang="en-US" sz="2000" dirty="0">
                <a:latin typeface="Times  New Roman"/>
              </a:rPr>
              <a:t> </a:t>
            </a:r>
            <a:r>
              <a:rPr lang="en-US" sz="2000" dirty="0" err="1">
                <a:latin typeface="Times  New Roman"/>
              </a:rPr>
              <a:t>đoán</a:t>
            </a:r>
            <a:r>
              <a:rPr lang="en-US" sz="2000" dirty="0">
                <a:latin typeface="Times  New Roman"/>
              </a:rPr>
              <a:t>(W</a:t>
            </a:r>
            <a:r>
              <a:rPr lang="en-US" sz="2000" baseline="-25000" dirty="0">
                <a:latin typeface="Times  New Roman"/>
              </a:rPr>
              <a:t>p1</a:t>
            </a:r>
            <a:r>
              <a:rPr lang="en-US" sz="2000" dirty="0">
                <a:latin typeface="Times  New Roman"/>
              </a:rPr>
              <a:t>’ – r2 = ℎ⃗</a:t>
            </a:r>
            <a:r>
              <a:rPr lang="en-US" sz="2000" baseline="-25000" dirty="0">
                <a:latin typeface="Times  New Roman"/>
              </a:rPr>
              <a:t>1′2</a:t>
            </a:r>
            <a:r>
              <a:rPr lang="en-US" sz="2000" dirty="0">
                <a:latin typeface="Times  New Roman"/>
              </a:rPr>
              <a:t>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a:t>
            </a:r>
            <a:r>
              <a:rPr lang="en-US" sz="2000" dirty="0" err="1">
                <a:latin typeface="Times  New Roman"/>
              </a:rPr>
              <a:t>mũi</a:t>
            </a:r>
            <a:r>
              <a:rPr lang="en-US" sz="2000" dirty="0">
                <a:latin typeface="Times  New Roman"/>
              </a:rPr>
              <a:t> </a:t>
            </a:r>
            <a:r>
              <a:rPr lang="en-US" sz="2000" dirty="0" err="1">
                <a:latin typeface="Times  New Roman"/>
              </a:rPr>
              <a:t>tên</a:t>
            </a:r>
            <a:r>
              <a:rPr lang="en-US" sz="2000" dirty="0">
                <a:latin typeface="Times  New Roman"/>
              </a:rPr>
              <a:t> </a:t>
            </a:r>
            <a:r>
              <a:rPr lang="en-US" sz="2000" dirty="0" err="1">
                <a:latin typeface="Times  New Roman"/>
              </a:rPr>
              <a:t>liền</a:t>
            </a:r>
            <a:r>
              <a:rPr lang="en-US" sz="2000" dirty="0">
                <a:latin typeface="Times  New Roman"/>
              </a:rPr>
              <a:t> </a:t>
            </a:r>
            <a:r>
              <a:rPr lang="en-US" sz="2000" dirty="0" err="1">
                <a:latin typeface="Times  New Roman"/>
              </a:rPr>
              <a:t>màu</a:t>
            </a:r>
            <a:r>
              <a:rPr lang="en-US" sz="2000" dirty="0">
                <a:latin typeface="Times  New Roman"/>
              </a:rPr>
              <a:t> ) </a:t>
            </a:r>
            <a:r>
              <a:rPr lang="en-US" sz="2000" dirty="0" err="1">
                <a:latin typeface="Times  New Roman"/>
              </a:rPr>
              <a:t>không</a:t>
            </a:r>
            <a:r>
              <a:rPr lang="en-US" sz="2000" dirty="0">
                <a:latin typeface="Times  New Roman"/>
              </a:rPr>
              <a:t> </a:t>
            </a:r>
            <a:r>
              <a:rPr lang="en-US" sz="2000" dirty="0" err="1">
                <a:latin typeface="Times  New Roman"/>
              </a:rPr>
              <a:t>cùng</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tạo</a:t>
            </a:r>
            <a:r>
              <a:rPr lang="en-US" sz="2000" dirty="0">
                <a:latin typeface="Times  New Roman"/>
              </a:rPr>
              <a:t> </a:t>
            </a:r>
            <a:r>
              <a:rPr lang="en-US" sz="2000" dirty="0" err="1">
                <a:latin typeface="Times  New Roman"/>
              </a:rPr>
              <a:t>ra</a:t>
            </a:r>
            <a:r>
              <a:rPr lang="en-US" sz="2000" dirty="0">
                <a:latin typeface="Times  New Roman"/>
              </a:rPr>
              <a:t> </a:t>
            </a:r>
            <a:r>
              <a:rPr lang="en-US" sz="2000" dirty="0" err="1">
                <a:latin typeface="Times  New Roman"/>
              </a:rPr>
              <a:t>tích</a:t>
            </a:r>
            <a:r>
              <a:rPr lang="en-US" sz="2000" dirty="0">
                <a:latin typeface="Times  New Roman"/>
              </a:rPr>
              <a:t> </a:t>
            </a:r>
            <a:r>
              <a:rPr lang="en-US" sz="2000" dirty="0" err="1">
                <a:latin typeface="Times  New Roman"/>
              </a:rPr>
              <a:t>vô</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lớn</a:t>
            </a:r>
            <a:r>
              <a:rPr lang="en-US" sz="2000" dirty="0">
                <a:latin typeface="Times  New Roman"/>
              </a:rPr>
              <a:t> (</a:t>
            </a:r>
            <a:r>
              <a:rPr lang="en-US" sz="2000" dirty="0" err="1">
                <a:latin typeface="Times  New Roman"/>
              </a:rPr>
              <a:t>thể</a:t>
            </a:r>
            <a:r>
              <a:rPr lang="en-US" sz="2000" dirty="0">
                <a:latin typeface="Times  New Roman"/>
              </a:rPr>
              <a:t> </a:t>
            </a:r>
            <a:r>
              <a:rPr lang="en-US" sz="2000" dirty="0" err="1">
                <a:latin typeface="Times  New Roman"/>
              </a:rPr>
              <a:t>hiện</a:t>
            </a:r>
            <a:r>
              <a:rPr lang="en-US" sz="2000" dirty="0">
                <a:latin typeface="Times  New Roman"/>
              </a:rPr>
              <a:t> qua </a:t>
            </a:r>
            <a:r>
              <a:rPr lang="en-US" sz="2000" dirty="0" err="1">
                <a:latin typeface="Times  New Roman"/>
              </a:rPr>
              <a:t>diện</a:t>
            </a:r>
            <a:r>
              <a:rPr lang="en-US" sz="2000" dirty="0">
                <a:latin typeface="Times  New Roman"/>
              </a:rPr>
              <a:t> </a:t>
            </a:r>
            <a:r>
              <a:rPr lang="en-US" sz="2000" dirty="0" err="1">
                <a:latin typeface="Times  New Roman"/>
              </a:rPr>
              <a:t>tích</a:t>
            </a:r>
            <a:r>
              <a:rPr lang="en-US" sz="2000" dirty="0">
                <a:latin typeface="Times  New Roman"/>
              </a:rPr>
              <a:t> </a:t>
            </a:r>
            <a:r>
              <a:rPr lang="en-US" sz="2000" dirty="0" err="1">
                <a:latin typeface="Times  New Roman"/>
              </a:rPr>
              <a:t>hình</a:t>
            </a:r>
            <a:r>
              <a:rPr lang="en-US" sz="2000" dirty="0">
                <a:latin typeface="Times  New Roman"/>
              </a:rPr>
              <a:t> </a:t>
            </a:r>
            <a:r>
              <a:rPr lang="en-US" sz="2000" dirty="0" err="1">
                <a:latin typeface="Times  New Roman"/>
              </a:rPr>
              <a:t>bình</a:t>
            </a:r>
            <a:r>
              <a:rPr lang="en-US" sz="2000" dirty="0">
                <a:latin typeface="Times  New Roman"/>
              </a:rPr>
              <a:t> </a:t>
            </a:r>
            <a:r>
              <a:rPr lang="en-US" sz="2000" dirty="0" err="1">
                <a:latin typeface="Times  New Roman"/>
              </a:rPr>
              <a:t>hành</a:t>
            </a:r>
            <a:r>
              <a:rPr lang="en-US" sz="2000" dirty="0">
                <a:latin typeface="Times  New Roman"/>
              </a:rPr>
              <a:t> </a:t>
            </a:r>
            <a:r>
              <a:rPr lang="en-US" sz="2000" dirty="0" err="1">
                <a:latin typeface="Times  New Roman"/>
              </a:rPr>
              <a:t>đỏ</a:t>
            </a:r>
            <a:r>
              <a:rPr lang="en-US" sz="2000" dirty="0">
                <a:latin typeface="Times  New Roman"/>
              </a:rPr>
              <a:t>).</a:t>
            </a:r>
          </a:p>
          <a:p>
            <a:pPr algn="just"/>
            <a:r>
              <a:rPr lang="en-US" sz="2000" dirty="0" err="1">
                <a:latin typeface="Times  New Roman"/>
              </a:rPr>
              <a:t>Chọn</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W</a:t>
            </a:r>
            <a:r>
              <a:rPr lang="en-US" sz="2000" baseline="-25000" dirty="0">
                <a:latin typeface="Times  New Roman"/>
              </a:rPr>
              <a:t>p1</a:t>
            </a:r>
            <a:r>
              <a:rPr lang="en-US" sz="2000" dirty="0">
                <a:latin typeface="Times  New Roman"/>
              </a:rPr>
              <a:t> </a:t>
            </a:r>
            <a:r>
              <a:rPr lang="en-US" sz="2000" dirty="0" err="1">
                <a:latin typeface="Times  New Roman"/>
              </a:rPr>
              <a:t>vì</a:t>
            </a:r>
            <a:r>
              <a:rPr lang="en-US" sz="2000" dirty="0">
                <a:latin typeface="Times  New Roman"/>
              </a:rPr>
              <a:t> </a:t>
            </a:r>
            <a:r>
              <a:rPr lang="en-US" sz="2000" dirty="0" err="1">
                <a:latin typeface="Times  New Roman"/>
              </a:rPr>
              <a:t>tổng</a:t>
            </a:r>
            <a:r>
              <a:rPr lang="en-US" sz="2000" dirty="0">
                <a:latin typeface="Times  New Roman"/>
              </a:rPr>
              <a:t> </a:t>
            </a:r>
            <a:r>
              <a:rPr lang="en-US" sz="2000" dirty="0" err="1">
                <a:latin typeface="Times  New Roman"/>
              </a:rPr>
              <a:t>tích</a:t>
            </a:r>
            <a:r>
              <a:rPr lang="en-US" sz="2000" dirty="0">
                <a:latin typeface="Times  New Roman"/>
              </a:rPr>
              <a:t> </a:t>
            </a:r>
            <a:r>
              <a:rPr lang="en-US" sz="2000" dirty="0" err="1">
                <a:latin typeface="Times  New Roman"/>
              </a:rPr>
              <a:t>vô</a:t>
            </a:r>
            <a:r>
              <a:rPr lang="en-US" sz="2000" dirty="0">
                <a:latin typeface="Times  New Roman"/>
              </a:rPr>
              <a:t> </a:t>
            </a:r>
            <a:r>
              <a:rPr lang="en-US" sz="2000" dirty="0" err="1">
                <a:latin typeface="Times  New Roman"/>
              </a:rPr>
              <a:t>hướng</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nhỏ</a:t>
            </a:r>
            <a:r>
              <a:rPr lang="en-US" sz="2000" dirty="0">
                <a:latin typeface="Times  New Roman"/>
              </a:rPr>
              <a:t> </a:t>
            </a:r>
            <a:r>
              <a:rPr lang="en-US" sz="2000" dirty="0" err="1">
                <a:latin typeface="Times  New Roman"/>
              </a:rPr>
              <a:t>nhất</a:t>
            </a:r>
            <a:r>
              <a:rPr lang="en-US" sz="2000" dirty="0">
                <a:latin typeface="Times  New Roman"/>
              </a:rPr>
              <a:t> (</a:t>
            </a:r>
            <a:r>
              <a:rPr lang="en-US" sz="2000" dirty="0" err="1">
                <a:latin typeface="Times  New Roman"/>
              </a:rPr>
              <a:t>tổng</a:t>
            </a:r>
            <a:r>
              <a:rPr lang="en-US" sz="2000" dirty="0">
                <a:latin typeface="Times  New Roman"/>
              </a:rPr>
              <a:t> </a:t>
            </a:r>
            <a:r>
              <a:rPr lang="en-US" sz="2000" dirty="0" err="1">
                <a:latin typeface="Times  New Roman"/>
              </a:rPr>
              <a:t>diện</a:t>
            </a:r>
            <a:r>
              <a:rPr lang="en-US" sz="2000" dirty="0">
                <a:latin typeface="Times  New Roman"/>
              </a:rPr>
              <a:t> </a:t>
            </a:r>
            <a:r>
              <a:rPr lang="en-US" sz="2000" dirty="0" err="1">
                <a:latin typeface="Times  New Roman"/>
              </a:rPr>
              <a:t>tích</a:t>
            </a:r>
            <a:r>
              <a:rPr lang="en-US" sz="2000" dirty="0">
                <a:latin typeface="Times  New Roman"/>
              </a:rPr>
              <a:t> </a:t>
            </a:r>
            <a:r>
              <a:rPr lang="en-US" sz="2000" dirty="0" err="1">
                <a:latin typeface="Times  New Roman"/>
              </a:rPr>
              <a:t>độ</a:t>
            </a:r>
            <a:r>
              <a:rPr lang="en-US" sz="2000" dirty="0">
                <a:latin typeface="Times  New Roman"/>
              </a:rPr>
              <a:t> </a:t>
            </a:r>
            <a:r>
              <a:rPr lang="en-US" sz="2000" dirty="0" err="1">
                <a:latin typeface="Times  New Roman"/>
              </a:rPr>
              <a:t>lỗi</a:t>
            </a:r>
            <a:r>
              <a:rPr lang="en-US" sz="2000" dirty="0">
                <a:latin typeface="Times  New Roman"/>
              </a:rPr>
              <a:t> (</a:t>
            </a:r>
            <a:r>
              <a:rPr lang="en-US" sz="2000" dirty="0" err="1">
                <a:latin typeface="Times  New Roman"/>
              </a:rPr>
              <a:t>ShìnhBìnhHành</a:t>
            </a:r>
            <a:r>
              <a:rPr lang="en-US" sz="2000" dirty="0">
                <a:latin typeface="Times  New Roman"/>
              </a:rPr>
              <a:t>) </a:t>
            </a:r>
            <a:r>
              <a:rPr lang="en-US" sz="2000" dirty="0" err="1">
                <a:latin typeface="Times  New Roman"/>
              </a:rPr>
              <a:t>bé</a:t>
            </a:r>
            <a:r>
              <a:rPr lang="en-US" sz="2000" dirty="0">
                <a:latin typeface="Times  New Roman"/>
              </a:rPr>
              <a:t> </a:t>
            </a:r>
            <a:r>
              <a:rPr lang="en-US" sz="2000" dirty="0" err="1">
                <a:latin typeface="Times  New Roman"/>
              </a:rPr>
              <a:t>nhất</a:t>
            </a:r>
            <a:r>
              <a:rPr lang="en-US" sz="2000" dirty="0">
                <a:latin typeface="Times  New Roman"/>
              </a:rPr>
              <a:t>).</a:t>
            </a:r>
            <a:br>
              <a:rPr lang="en-US" sz="2000" dirty="0">
                <a:latin typeface="Times  New Roman"/>
              </a:rPr>
            </a:br>
            <a:r>
              <a:rPr lang="en-US" sz="2000" dirty="0" err="1">
                <a:latin typeface="Times  New Roman"/>
              </a:rPr>
              <a:t>Chuyển</a:t>
            </a:r>
            <a:r>
              <a:rPr lang="en-US" sz="2000" dirty="0">
                <a:latin typeface="Times  New Roman"/>
              </a:rPr>
              <a:t> </a:t>
            </a:r>
            <a:r>
              <a:rPr lang="en-US" sz="2000" dirty="0" err="1">
                <a:latin typeface="Times  New Roman"/>
              </a:rPr>
              <a:t>về</a:t>
            </a:r>
            <a:r>
              <a:rPr lang="en-US" sz="2000" dirty="0">
                <a:latin typeface="Times  New Roman"/>
              </a:rPr>
              <a:t> </a:t>
            </a:r>
            <a:r>
              <a:rPr lang="en-US" sz="2000" dirty="0" err="1">
                <a:latin typeface="Times  New Roman"/>
              </a:rPr>
              <a:t>dạng</a:t>
            </a:r>
            <a:r>
              <a:rPr lang="en-US" sz="2000" dirty="0">
                <a:latin typeface="Times  New Roman"/>
              </a:rPr>
              <a:t> </a:t>
            </a:r>
            <a:r>
              <a:rPr lang="en-US" sz="2000" dirty="0" err="1">
                <a:latin typeface="Times  New Roman"/>
              </a:rPr>
              <a:t>tuyến</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W</a:t>
            </a:r>
            <a:r>
              <a:rPr lang="en-US" sz="2000" baseline="-25000" dirty="0" err="1">
                <a:latin typeface="Times  New Roman"/>
              </a:rPr>
              <a:t>pi</a:t>
            </a:r>
            <a:r>
              <a:rPr lang="en-US" sz="2000" dirty="0">
                <a:latin typeface="Times  New Roman"/>
              </a:rPr>
              <a:t>:</a:t>
            </a:r>
          </a:p>
          <a:p>
            <a:pPr algn="just"/>
            <a:endParaRPr lang="en-US" sz="2000" dirty="0">
              <a:latin typeface="Times  New Roman"/>
            </a:endParaRPr>
          </a:p>
        </p:txBody>
      </p:sp>
      <p:pic>
        <p:nvPicPr>
          <p:cNvPr id="5" name="Picture 6" descr="A picture containing text, indoor, screenshot&#10;&#10;Description automatically generated">
            <a:extLst>
              <a:ext uri="{FF2B5EF4-FFF2-40B4-BE49-F238E27FC236}">
                <a16:creationId xmlns:a16="http://schemas.microsoft.com/office/drawing/2014/main" id="{F69860B7-8321-F216-0C9D-4B30339DCC10}"/>
              </a:ext>
            </a:extLst>
          </p:cNvPr>
          <p:cNvPicPr>
            <a:picLocks noChangeAspect="1"/>
          </p:cNvPicPr>
          <p:nvPr/>
        </p:nvPicPr>
        <p:blipFill>
          <a:blip r:embed="rId3"/>
          <a:stretch>
            <a:fillRect/>
          </a:stretch>
        </p:blipFill>
        <p:spPr>
          <a:xfrm>
            <a:off x="3608961" y="3605320"/>
            <a:ext cx="7332464" cy="2680732"/>
          </a:xfrm>
          <a:prstGeom prst="rect">
            <a:avLst/>
          </a:prstGeom>
        </p:spPr>
      </p:pic>
    </p:spTree>
    <p:extLst>
      <p:ext uri="{BB962C8B-B14F-4D97-AF65-F5344CB8AC3E}">
        <p14:creationId xmlns:p14="http://schemas.microsoft.com/office/powerpoint/2010/main" val="19103353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12840"/>
            <a:ext cx="2946975" cy="745380"/>
          </a:xfrm>
        </p:spPr>
        <p:txBody>
          <a:bodyPr>
            <a:noAutofit/>
          </a:bodyPr>
          <a:lstStyle/>
          <a:p>
            <a:r>
              <a:rPr lang="en-US" sz="2400" b="1" dirty="0" err="1">
                <a:latin typeface="Times New Roman"/>
                <a:cs typeface="Times New Roman"/>
              </a:rPr>
              <a:t>Ước</a:t>
            </a:r>
            <a:r>
              <a:rPr lang="en-US" sz="2400" b="1" dirty="0">
                <a:latin typeface="Times New Roman"/>
                <a:cs typeface="Times New Roman"/>
              </a:rPr>
              <a:t> </a:t>
            </a:r>
            <a:r>
              <a:rPr lang="en-US" sz="2400" b="1" dirty="0" err="1">
                <a:latin typeface="Times New Roman"/>
                <a:cs typeface="Times New Roman"/>
              </a:rPr>
              <a:t>định</a:t>
            </a:r>
            <a:r>
              <a:rPr lang="en-US" sz="2400" b="1" dirty="0">
                <a:latin typeface="Times New Roman"/>
                <a:cs typeface="Times New Roman"/>
              </a:rPr>
              <a:t> </a:t>
            </a:r>
            <a:r>
              <a:rPr lang="en-US" sz="2400" b="1" dirty="0" err="1">
                <a:latin typeface="Times New Roman"/>
                <a:cs typeface="Times New Roman"/>
              </a:rPr>
              <a:t>vị</a:t>
            </a:r>
            <a:r>
              <a:rPr lang="en-US" sz="2400" b="1" dirty="0">
                <a:latin typeface="Times New Roman"/>
                <a:cs typeface="Times New Roman"/>
              </a:rPr>
              <a:t> </a:t>
            </a:r>
            <a:r>
              <a:rPr lang="en-US" sz="2400" b="1" dirty="0" err="1">
                <a:latin typeface="Times New Roman"/>
                <a:cs typeface="Times New Roman"/>
              </a:rPr>
              <a:t>trí</a:t>
            </a:r>
            <a:r>
              <a:rPr lang="en-US" sz="2400" b="1" dirty="0">
                <a:latin typeface="Times New Roman"/>
                <a:cs typeface="Times New Roman"/>
              </a:rPr>
              <a:t> &amp; </a:t>
            </a:r>
            <a:r>
              <a:rPr lang="en-US" sz="2400" b="1" dirty="0" err="1">
                <a:latin typeface="Times New Roman"/>
                <a:cs typeface="Times New Roman"/>
              </a:rPr>
              <a:t>tái</a:t>
            </a:r>
            <a:r>
              <a:rPr lang="en-US" sz="2400" b="1" dirty="0">
                <a:latin typeface="Times New Roman"/>
                <a:cs typeface="Times New Roman"/>
              </a:rPr>
              <a:t> </a:t>
            </a:r>
            <a:r>
              <a:rPr lang="en-US" sz="2400" b="1" dirty="0" err="1">
                <a:latin typeface="Times New Roman"/>
                <a:cs typeface="Times New Roman"/>
              </a:rPr>
              <a:t>tạo</a:t>
            </a:r>
            <a:r>
              <a:rPr lang="en-US" sz="2400" b="1" dirty="0">
                <a:latin typeface="Times New Roman"/>
                <a:cs typeface="Times New Roman"/>
              </a:rPr>
              <a:t> </a:t>
            </a:r>
            <a:r>
              <a:rPr lang="en-US" sz="2400" b="1" dirty="0" err="1">
                <a:latin typeface="Times New Roman"/>
                <a:cs typeface="Times New Roman"/>
              </a:rPr>
              <a:t>bản</a:t>
            </a:r>
            <a:r>
              <a:rPr lang="en-US" sz="2400" b="1" dirty="0">
                <a:latin typeface="Times New Roman"/>
                <a:cs typeface="Times New Roman"/>
              </a:rPr>
              <a:t> </a:t>
            </a:r>
            <a:r>
              <a:rPr lang="en-US" sz="2400" b="1" dirty="0" err="1">
                <a:latin typeface="Times New Roman"/>
                <a:cs typeface="Times New Roman"/>
              </a:rPr>
              <a:t>đồ</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1">
            <a:extLst>
              <a:ext uri="{FF2B5EF4-FFF2-40B4-BE49-F238E27FC236}">
                <a16:creationId xmlns:a16="http://schemas.microsoft.com/office/drawing/2014/main" id="{2B25209F-B4E8-3D01-E86A-C7F988FF6764}"/>
              </a:ext>
            </a:extLst>
          </p:cNvPr>
          <p:cNvSpPr txBox="1"/>
          <p:nvPr/>
        </p:nvSpPr>
        <p:spPr>
          <a:xfrm>
            <a:off x="3045233" y="538172"/>
            <a:ext cx="9067305" cy="594008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000" dirty="0" err="1">
                <a:latin typeface="Times  New Roman"/>
              </a:rPr>
              <a:t>Việc</a:t>
            </a:r>
            <a:r>
              <a:rPr lang="en-US" sz="2000" dirty="0">
                <a:latin typeface="Times  New Roman"/>
              </a:rPr>
              <a:t> </a:t>
            </a:r>
            <a:r>
              <a:rPr lang="en-US" sz="2000" dirty="0" err="1">
                <a:latin typeface="Times  New Roman"/>
              </a:rPr>
              <a:t>cập</a:t>
            </a:r>
            <a:r>
              <a:rPr lang="en-US" sz="2000" dirty="0">
                <a:latin typeface="Times  New Roman"/>
              </a:rPr>
              <a:t> </a:t>
            </a:r>
            <a:r>
              <a:rPr lang="en-US" sz="2000" dirty="0" err="1">
                <a:latin typeface="Times  New Roman"/>
              </a:rPr>
              <a:t>nhật</a:t>
            </a:r>
            <a:r>
              <a:rPr lang="en-US" sz="2000" dirty="0">
                <a:latin typeface="Times  New Roman"/>
              </a:rPr>
              <a:t> </a:t>
            </a:r>
            <a:r>
              <a:rPr lang="en-US" sz="2000" dirty="0" err="1">
                <a:latin typeface="Times  New Roman"/>
              </a:rPr>
              <a:t>như</a:t>
            </a:r>
            <a:r>
              <a:rPr lang="en-US" sz="2000" dirty="0">
                <a:latin typeface="Times  New Roman"/>
              </a:rPr>
              <a:t> </a:t>
            </a:r>
            <a:r>
              <a:rPr lang="en-US" sz="2000" dirty="0" err="1">
                <a:latin typeface="Times  New Roman"/>
              </a:rPr>
              <a:t>vậy</a:t>
            </a:r>
            <a:r>
              <a:rPr lang="en-US" sz="2000" dirty="0">
                <a:latin typeface="Times  New Roman"/>
              </a:rPr>
              <a:t> </a:t>
            </a:r>
            <a:r>
              <a:rPr lang="en-US" sz="2000" dirty="0" err="1">
                <a:latin typeface="Times  New Roman"/>
              </a:rPr>
              <a:t>khiến</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SLAM </a:t>
            </a:r>
            <a:r>
              <a:rPr lang="en-US" sz="2000" dirty="0" err="1">
                <a:latin typeface="Times  New Roman"/>
              </a:rPr>
              <a:t>ít</a:t>
            </a:r>
            <a:r>
              <a:rPr lang="en-US" sz="2000" dirty="0">
                <a:latin typeface="Times  New Roman"/>
              </a:rPr>
              <a:t> </a:t>
            </a:r>
            <a:r>
              <a:rPr lang="en-US" sz="2000" dirty="0" err="1">
                <a:latin typeface="Times  New Roman"/>
              </a:rPr>
              <a:t>phụ</a:t>
            </a:r>
            <a:r>
              <a:rPr lang="en-US" sz="2000" dirty="0">
                <a:latin typeface="Times  New Roman"/>
              </a:rPr>
              <a:t> </a:t>
            </a:r>
            <a:r>
              <a:rPr lang="en-US" sz="2000" dirty="0" err="1">
                <a:latin typeface="Times  New Roman"/>
              </a:rPr>
              <a:t>thuộc</a:t>
            </a:r>
            <a:r>
              <a:rPr lang="en-US" sz="2000" dirty="0">
                <a:latin typeface="Times  New Roman"/>
              </a:rPr>
              <a:t> </a:t>
            </a:r>
            <a:r>
              <a:rPr lang="en-US" sz="2000" dirty="0" err="1">
                <a:latin typeface="Times  New Roman"/>
              </a:rPr>
              <a:t>vào</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từ</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Stereo (1Hz), </a:t>
            </a:r>
            <a:r>
              <a:rPr lang="en-US" sz="2000" dirty="0" err="1">
                <a:latin typeface="Times  New Roman"/>
              </a:rPr>
              <a:t>giúp</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Stereo </a:t>
            </a:r>
            <a:r>
              <a:rPr lang="en-US" sz="2000" dirty="0" err="1">
                <a:latin typeface="Times  New Roman"/>
              </a:rPr>
              <a:t>có</a:t>
            </a:r>
            <a:r>
              <a:rPr lang="en-US" sz="2000" dirty="0">
                <a:latin typeface="Times  New Roman"/>
              </a:rPr>
              <a:t> </a:t>
            </a:r>
            <a:r>
              <a:rPr lang="en-US" sz="2000" dirty="0" err="1">
                <a:latin typeface="Times  New Roman"/>
              </a:rPr>
              <a:t>thể</a:t>
            </a:r>
            <a:r>
              <a:rPr lang="en-US" sz="2000" dirty="0">
                <a:latin typeface="Times  New Roman"/>
              </a:rPr>
              <a:t> </a:t>
            </a:r>
            <a:r>
              <a:rPr lang="en-US" sz="2000" dirty="0" err="1">
                <a:latin typeface="Times  New Roman"/>
              </a:rPr>
              <a:t>chạy</a:t>
            </a:r>
            <a:r>
              <a:rPr lang="en-US" sz="2000" dirty="0">
                <a:latin typeface="Times  New Roman"/>
              </a:rPr>
              <a:t> </a:t>
            </a:r>
            <a:r>
              <a:rPr lang="en-US" sz="2000" dirty="0" err="1">
                <a:latin typeface="Times  New Roman"/>
              </a:rPr>
              <a:t>với</a:t>
            </a:r>
            <a:r>
              <a:rPr lang="en-US" sz="2000" dirty="0">
                <a:latin typeface="Times  New Roman"/>
              </a:rPr>
              <a:t> </a:t>
            </a:r>
            <a:r>
              <a:rPr lang="en-US" sz="2000" dirty="0" err="1">
                <a:latin typeface="Times  New Roman"/>
              </a:rPr>
              <a:t>tần</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thấp</a:t>
            </a:r>
            <a:r>
              <a:rPr lang="en-US" sz="2000" dirty="0">
                <a:latin typeface="Times  New Roman"/>
              </a:rPr>
              <a:t> </a:t>
            </a:r>
            <a:r>
              <a:rPr lang="en-US" sz="2000" dirty="0" err="1">
                <a:latin typeface="Times  New Roman"/>
              </a:rPr>
              <a:t>hơn</a:t>
            </a:r>
            <a:r>
              <a:rPr lang="en-US" sz="2000" dirty="0">
                <a:latin typeface="Times  New Roman"/>
              </a:rPr>
              <a:t> </a:t>
            </a:r>
            <a:r>
              <a:rPr lang="en-US" sz="2000" dirty="0" err="1">
                <a:latin typeface="Times  New Roman"/>
              </a:rPr>
              <a:t>mà</a:t>
            </a:r>
            <a:r>
              <a:rPr lang="en-US" sz="2000" dirty="0">
                <a:latin typeface="Times  New Roman"/>
              </a:rPr>
              <a:t> </a:t>
            </a:r>
            <a:r>
              <a:rPr lang="en-US" sz="2000" dirty="0" err="1">
                <a:latin typeface="Times  New Roman"/>
              </a:rPr>
              <a:t>vẫn</a:t>
            </a:r>
            <a:r>
              <a:rPr lang="en-US" sz="2000" dirty="0">
                <a:latin typeface="Times  New Roman"/>
              </a:rPr>
              <a:t> </a:t>
            </a:r>
            <a:r>
              <a:rPr lang="en-US" sz="2000" dirty="0" err="1">
                <a:latin typeface="Times  New Roman"/>
              </a:rPr>
              <a:t>đảm</a:t>
            </a:r>
            <a:r>
              <a:rPr lang="en-US" sz="2000" dirty="0">
                <a:latin typeface="Times  New Roman"/>
              </a:rPr>
              <a:t> </a:t>
            </a:r>
            <a:r>
              <a:rPr lang="en-US" sz="2000" dirty="0" err="1">
                <a:latin typeface="Times  New Roman"/>
              </a:rPr>
              <a:t>bảo</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liên</a:t>
            </a:r>
            <a:r>
              <a:rPr lang="en-US" sz="2000" dirty="0">
                <a:latin typeface="Times  New Roman"/>
              </a:rPr>
              <a:t> </a:t>
            </a:r>
            <a:r>
              <a:rPr lang="en-US" sz="2000" dirty="0" err="1">
                <a:latin typeface="Times  New Roman"/>
              </a:rPr>
              <a:t>tục</a:t>
            </a:r>
            <a:r>
              <a:rPr lang="en-US" sz="2000" dirty="0">
                <a:latin typeface="Times  New Roman"/>
              </a:rPr>
              <a:t> </a:t>
            </a:r>
            <a:r>
              <a:rPr lang="en-US" sz="2000" dirty="0" err="1">
                <a:latin typeface="Times  New Roman"/>
              </a:rPr>
              <a:t>của</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a:t>
            </a:r>
            <a:r>
              <a:rPr lang="en-US" sz="2000" dirty="0" err="1">
                <a:latin typeface="Times  New Roman"/>
              </a:rPr>
              <a:t>đồng</a:t>
            </a:r>
            <a:r>
              <a:rPr lang="en-US" sz="2000" dirty="0">
                <a:latin typeface="Times  New Roman"/>
              </a:rPr>
              <a:t> </a:t>
            </a:r>
            <a:r>
              <a:rPr lang="en-US" sz="2000" dirty="0" err="1">
                <a:latin typeface="Times  New Roman"/>
              </a:rPr>
              <a:t>thời</a:t>
            </a:r>
            <a:r>
              <a:rPr lang="en-US" sz="2000" dirty="0">
                <a:latin typeface="Times  New Roman"/>
              </a:rPr>
              <a:t> </a:t>
            </a:r>
            <a:r>
              <a:rPr lang="en-US" sz="2000" dirty="0" err="1">
                <a:latin typeface="Times  New Roman"/>
              </a:rPr>
              <a:t>khắc</a:t>
            </a:r>
            <a:r>
              <a:rPr lang="en-US" sz="2000" dirty="0">
                <a:latin typeface="Times  New Roman"/>
              </a:rPr>
              <a:t> </a:t>
            </a:r>
            <a:r>
              <a:rPr lang="en-US" sz="2000" dirty="0" err="1">
                <a:latin typeface="Times  New Roman"/>
              </a:rPr>
              <a:t>phục</a:t>
            </a:r>
            <a:r>
              <a:rPr lang="en-US" sz="2000" dirty="0">
                <a:latin typeface="Times  New Roman"/>
              </a:rPr>
              <a:t> </a:t>
            </a:r>
            <a:r>
              <a:rPr lang="en-US" sz="2000" dirty="0" err="1">
                <a:latin typeface="Times  New Roman"/>
              </a:rPr>
              <a:t>khuyết</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của</a:t>
            </a:r>
            <a:r>
              <a:rPr lang="en-US" sz="2000" dirty="0">
                <a:latin typeface="Times  New Roman"/>
              </a:rPr>
              <a:t> Stereo </a:t>
            </a:r>
            <a:r>
              <a:rPr lang="en-US" sz="2000" dirty="0" err="1">
                <a:latin typeface="Times  New Roman"/>
              </a:rPr>
              <a:t>là</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tầm</a:t>
            </a:r>
            <a:r>
              <a:rPr lang="en-US" sz="2000" dirty="0">
                <a:latin typeface="Times  New Roman"/>
              </a:rPr>
              <a:t> </a:t>
            </a:r>
            <a:r>
              <a:rPr lang="en-US" sz="2000" dirty="0" err="1">
                <a:latin typeface="Times  New Roman"/>
              </a:rPr>
              <a:t>nhìn</a:t>
            </a:r>
            <a:r>
              <a:rPr lang="en-US" sz="2000" dirty="0">
                <a:latin typeface="Times  New Roman"/>
              </a:rPr>
              <a:t> </a:t>
            </a:r>
            <a:r>
              <a:rPr lang="en-US" sz="2000" dirty="0" err="1">
                <a:latin typeface="Times  New Roman"/>
              </a:rPr>
              <a:t>hạn</a:t>
            </a:r>
            <a:r>
              <a:rPr lang="en-US" sz="2000" dirty="0">
                <a:latin typeface="Times  New Roman"/>
              </a:rPr>
              <a:t> </a:t>
            </a:r>
            <a:r>
              <a:rPr lang="en-US" sz="2000" dirty="0" err="1">
                <a:latin typeface="Times  New Roman"/>
              </a:rPr>
              <a:t>chế</a:t>
            </a:r>
            <a:r>
              <a:rPr lang="en-US" sz="2000" dirty="0">
                <a:latin typeface="Times  New Roman"/>
              </a:rPr>
              <a:t> (</a:t>
            </a:r>
            <a:r>
              <a:rPr lang="en-US" sz="2000" dirty="0" err="1">
                <a:latin typeface="Times  New Roman"/>
              </a:rPr>
              <a:t>chỉ</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3D </a:t>
            </a:r>
            <a:r>
              <a:rPr lang="en-US" sz="2000" dirty="0" err="1">
                <a:latin typeface="Times  New Roman"/>
              </a:rPr>
              <a:t>của</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trong</a:t>
            </a:r>
            <a:r>
              <a:rPr lang="en-US" sz="2000" dirty="0">
                <a:latin typeface="Times  New Roman"/>
              </a:rPr>
              <a:t> </a:t>
            </a:r>
            <a:r>
              <a:rPr lang="en-US" sz="2000" dirty="0" err="1">
                <a:latin typeface="Times  New Roman"/>
              </a:rPr>
              <a:t>khoảng</a:t>
            </a:r>
            <a:r>
              <a:rPr lang="en-US" sz="2000" dirty="0">
                <a:latin typeface="Times  New Roman"/>
              </a:rPr>
              <a:t> </a:t>
            </a:r>
            <a:r>
              <a:rPr lang="en-US" sz="2000" dirty="0" err="1">
                <a:latin typeface="Times  New Roman"/>
              </a:rPr>
              <a:t>cách</a:t>
            </a:r>
            <a:r>
              <a:rPr lang="en-US" sz="2000" dirty="0">
                <a:latin typeface="Times  New Roman"/>
              </a:rPr>
              <a:t> </a:t>
            </a:r>
            <a:r>
              <a:rPr lang="en-US" sz="2000" dirty="0" err="1">
                <a:latin typeface="Times  New Roman"/>
              </a:rPr>
              <a:t>ngắn</a:t>
            </a:r>
            <a:r>
              <a:rPr lang="en-US" sz="2000" dirty="0">
                <a:latin typeface="Times  New Roman"/>
              </a:rPr>
              <a:t>). </a:t>
            </a:r>
            <a:r>
              <a:rPr lang="en-US" sz="2000" dirty="0" err="1">
                <a:latin typeface="Times  New Roman"/>
              </a:rPr>
              <a:t>Đồng</a:t>
            </a:r>
            <a:r>
              <a:rPr lang="en-US" sz="2000" dirty="0">
                <a:latin typeface="Times  New Roman"/>
              </a:rPr>
              <a:t> </a:t>
            </a:r>
            <a:r>
              <a:rPr lang="en-US" sz="2000" dirty="0" err="1">
                <a:latin typeface="Times  New Roman"/>
              </a:rPr>
              <a:t>thời</a:t>
            </a:r>
            <a:r>
              <a:rPr lang="en-US" sz="2000" dirty="0">
                <a:latin typeface="Times  New Roman"/>
              </a:rPr>
              <a:t> </a:t>
            </a:r>
            <a:r>
              <a:rPr lang="en-US" sz="2000" dirty="0" err="1">
                <a:latin typeface="Times  New Roman"/>
              </a:rPr>
              <a:t>vì</a:t>
            </a:r>
            <a:r>
              <a:rPr lang="en-US" sz="2000" dirty="0">
                <a:latin typeface="Times  New Roman"/>
              </a:rPr>
              <a:t> </a:t>
            </a:r>
            <a:r>
              <a:rPr lang="en-US" sz="2000" dirty="0" err="1">
                <a:latin typeface="Times  New Roman"/>
              </a:rPr>
              <a:t>kết</a:t>
            </a:r>
            <a:r>
              <a:rPr lang="en-US" sz="2000" dirty="0">
                <a:latin typeface="Times  New Roman"/>
              </a:rPr>
              <a:t> </a:t>
            </a:r>
            <a:r>
              <a:rPr lang="en-US" sz="2000" dirty="0" err="1">
                <a:latin typeface="Times  New Roman"/>
              </a:rPr>
              <a:t>hợp</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Stereo,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SLAM </a:t>
            </a:r>
            <a:r>
              <a:rPr lang="en-US" sz="2000" dirty="0" err="1">
                <a:latin typeface="Times  New Roman"/>
              </a:rPr>
              <a:t>còn</a:t>
            </a:r>
            <a:r>
              <a:rPr lang="en-US" sz="2000" dirty="0">
                <a:latin typeface="Times  New Roman"/>
              </a:rPr>
              <a:t> </a:t>
            </a:r>
            <a:r>
              <a:rPr lang="en-US" sz="2000" dirty="0" err="1">
                <a:latin typeface="Times  New Roman"/>
              </a:rPr>
              <a:t>giúp</a:t>
            </a:r>
            <a:r>
              <a:rPr lang="en-US" sz="2000" dirty="0">
                <a:latin typeface="Times  New Roman"/>
              </a:rPr>
              <a:t> </a:t>
            </a:r>
            <a:r>
              <a:rPr lang="en-US" sz="2000" dirty="0" err="1">
                <a:latin typeface="Times  New Roman"/>
              </a:rPr>
              <a:t>khắc</a:t>
            </a:r>
            <a:r>
              <a:rPr lang="en-US" sz="2000" dirty="0">
                <a:latin typeface="Times  New Roman"/>
              </a:rPr>
              <a:t> </a:t>
            </a:r>
            <a:r>
              <a:rPr lang="en-US" sz="2000" dirty="0" err="1">
                <a:latin typeface="Times  New Roman"/>
              </a:rPr>
              <a:t>phục</a:t>
            </a:r>
            <a:r>
              <a:rPr lang="en-US" sz="2000" dirty="0">
                <a:latin typeface="Times  New Roman"/>
              </a:rPr>
              <a:t> </a:t>
            </a:r>
            <a:r>
              <a:rPr lang="en-US" sz="2000" dirty="0" err="1">
                <a:latin typeface="Times  New Roman"/>
              </a:rPr>
              <a:t>khuyết</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của</a:t>
            </a:r>
            <a:r>
              <a:rPr lang="en-US" sz="2000" dirty="0">
                <a:latin typeface="Times  New Roman"/>
              </a:rPr>
              <a:t> Monocular (</a:t>
            </a:r>
            <a:r>
              <a:rPr lang="en-US" sz="2000" dirty="0" err="1">
                <a:latin typeface="Times  New Roman"/>
              </a:rPr>
              <a:t>chỉ</a:t>
            </a:r>
            <a:r>
              <a:rPr lang="en-US" sz="2000" dirty="0">
                <a:latin typeface="Times  New Roman"/>
              </a:rPr>
              <a:t> </a:t>
            </a:r>
            <a:r>
              <a:rPr lang="en-US" sz="2000" dirty="0" err="1">
                <a:latin typeface="Times  New Roman"/>
              </a:rPr>
              <a:t>biết</a:t>
            </a:r>
            <a:r>
              <a:rPr lang="en-US" sz="2000" dirty="0">
                <a:latin typeface="Times  New Roman"/>
              </a:rPr>
              <a:t> </a:t>
            </a:r>
            <a:r>
              <a:rPr lang="en-US" sz="2000" dirty="0" err="1">
                <a:latin typeface="Times  New Roman"/>
              </a:rPr>
              <a:t>tỷ</a:t>
            </a:r>
            <a:r>
              <a:rPr lang="en-US" sz="2000" dirty="0">
                <a:latin typeface="Times  New Roman"/>
              </a:rPr>
              <a:t> </a:t>
            </a:r>
            <a:r>
              <a:rPr lang="en-US" sz="2000" dirty="0" err="1">
                <a:latin typeface="Times  New Roman"/>
              </a:rPr>
              <a:t>lệ</a:t>
            </a:r>
            <a:r>
              <a:rPr lang="en-US" sz="2000" dirty="0">
                <a:latin typeface="Times  New Roman"/>
              </a:rPr>
              <a:t> </a:t>
            </a:r>
            <a:r>
              <a:rPr lang="en-US" sz="2000" dirty="0" err="1">
                <a:latin typeface="Times  New Roman"/>
              </a:rPr>
              <a:t>khoảng</a:t>
            </a:r>
            <a:r>
              <a:rPr lang="en-US" sz="2000" dirty="0">
                <a:latin typeface="Times  New Roman"/>
              </a:rPr>
              <a:t> </a:t>
            </a:r>
            <a:r>
              <a:rPr lang="en-US" sz="2000" dirty="0" err="1">
                <a:latin typeface="Times  New Roman"/>
              </a:rPr>
              <a:t>cách</a:t>
            </a:r>
            <a:r>
              <a:rPr lang="en-US" sz="2000" dirty="0">
                <a:latin typeface="Times  New Roman"/>
              </a:rPr>
              <a:t>, </a:t>
            </a:r>
            <a:r>
              <a:rPr lang="en-US" sz="2000" dirty="0" err="1">
                <a:latin typeface="Times  New Roman"/>
              </a:rPr>
              <a:t>không</a:t>
            </a:r>
            <a:r>
              <a:rPr lang="en-US" sz="2000" dirty="0">
                <a:latin typeface="Times  New Roman"/>
              </a:rPr>
              <a:t> </a:t>
            </a:r>
            <a:r>
              <a:rPr lang="en-US" sz="2000" dirty="0" err="1">
                <a:latin typeface="Times  New Roman"/>
              </a:rPr>
              <a:t>biết</a:t>
            </a:r>
            <a:r>
              <a:rPr lang="en-US" sz="2000" dirty="0">
                <a:latin typeface="Times  New Roman"/>
              </a:rPr>
              <a:t> </a:t>
            </a:r>
            <a:r>
              <a:rPr lang="en-US" sz="2000" dirty="0" err="1">
                <a:latin typeface="Times  New Roman"/>
              </a:rPr>
              <a:t>khoảng</a:t>
            </a:r>
            <a:r>
              <a:rPr lang="en-US" sz="2000" dirty="0">
                <a:latin typeface="Times  New Roman"/>
              </a:rPr>
              <a:t> </a:t>
            </a:r>
            <a:r>
              <a:rPr lang="en-US" sz="2000" dirty="0" err="1">
                <a:latin typeface="Times  New Roman"/>
              </a:rPr>
              <a:t>cách</a:t>
            </a:r>
            <a:r>
              <a:rPr lang="en-US" sz="2000" dirty="0">
                <a:latin typeface="Times  New Roman"/>
              </a:rPr>
              <a:t> </a:t>
            </a:r>
            <a:r>
              <a:rPr lang="en-US" sz="2000" dirty="0" err="1">
                <a:latin typeface="Times  New Roman"/>
              </a:rPr>
              <a:t>chính</a:t>
            </a:r>
            <a:r>
              <a:rPr lang="en-US" sz="2000" dirty="0">
                <a:latin typeface="Times  New Roman"/>
              </a:rPr>
              <a:t> </a:t>
            </a:r>
            <a:r>
              <a:rPr lang="en-US" sz="2000" dirty="0" err="1">
                <a:latin typeface="Times  New Roman"/>
              </a:rPr>
              <a:t>xác</a:t>
            </a:r>
            <a:r>
              <a:rPr lang="en-US" sz="2000" dirty="0">
                <a:latin typeface="Times  New Roman"/>
              </a:rPr>
              <a:t>).</a:t>
            </a:r>
            <a:br>
              <a:rPr lang="en-US" sz="2000" dirty="0">
                <a:latin typeface="Times  New Roman"/>
              </a:rPr>
            </a:br>
            <a:r>
              <a:rPr lang="en-US" sz="2000" dirty="0">
                <a:latin typeface="Times  New Roman"/>
              </a:rPr>
              <a:t>Do </a:t>
            </a:r>
            <a:r>
              <a:rPr lang="en-US" sz="2000" dirty="0" err="1">
                <a:latin typeface="Times  New Roman"/>
              </a:rPr>
              <a:t>các</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theo</a:t>
            </a:r>
            <a:r>
              <a:rPr lang="en-US" sz="2000" dirty="0">
                <a:latin typeface="Times  New Roman"/>
              </a:rPr>
              <a:t> </a:t>
            </a:r>
            <a:r>
              <a:rPr lang="en-US" sz="2000" dirty="0" err="1">
                <a:latin typeface="Times  New Roman"/>
              </a:rPr>
              <a:t>vết</a:t>
            </a:r>
            <a:r>
              <a:rPr lang="en-US" sz="2000" dirty="0">
                <a:latin typeface="Times  New Roman"/>
              </a:rPr>
              <a:t> </a:t>
            </a:r>
            <a:r>
              <a:rPr lang="en-US" sz="2000" dirty="0" err="1">
                <a:latin typeface="Times  New Roman"/>
              </a:rPr>
              <a:t>chưa</a:t>
            </a:r>
            <a:r>
              <a:rPr lang="en-US" sz="2000" dirty="0">
                <a:latin typeface="Times  New Roman"/>
              </a:rPr>
              <a:t> </a:t>
            </a:r>
            <a:r>
              <a:rPr lang="en-US" sz="2000" dirty="0" err="1">
                <a:latin typeface="Times  New Roman"/>
              </a:rPr>
              <a:t>hẳn</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điểm</a:t>
            </a:r>
            <a:r>
              <a:rPr lang="en-US" sz="2000" dirty="0">
                <a:latin typeface="Times  New Roman"/>
              </a:rPr>
              <a:t> </a:t>
            </a:r>
            <a:r>
              <a:rPr lang="en-US" sz="2000" dirty="0" err="1">
                <a:latin typeface="Times  New Roman"/>
              </a:rPr>
              <a:t>đối</a:t>
            </a:r>
            <a:r>
              <a:rPr lang="en-US" sz="2000" dirty="0">
                <a:latin typeface="Times  New Roman"/>
              </a:rPr>
              <a:t> </a:t>
            </a:r>
            <a:r>
              <a:rPr lang="en-US" sz="2000" dirty="0" err="1">
                <a:latin typeface="Times  New Roman"/>
              </a:rPr>
              <a:t>sánh</a:t>
            </a:r>
            <a:r>
              <a:rPr lang="en-US" sz="2000" dirty="0">
                <a:latin typeface="Times  New Roman"/>
              </a:rPr>
              <a:t> </a:t>
            </a:r>
            <a:r>
              <a:rPr lang="en-US" sz="2000" dirty="0" err="1">
                <a:latin typeface="Times  New Roman"/>
              </a:rPr>
              <a:t>tại</a:t>
            </a:r>
            <a:r>
              <a:rPr lang="en-US" sz="2000" dirty="0">
                <a:latin typeface="Times  New Roman"/>
              </a:rPr>
              <a:t> </a:t>
            </a:r>
            <a:r>
              <a:rPr lang="en-US" sz="2000" dirty="0" err="1">
                <a:latin typeface="Times  New Roman"/>
              </a:rPr>
              <a:t>ảnh</a:t>
            </a:r>
            <a:r>
              <a:rPr lang="en-US" sz="2000" dirty="0">
                <a:latin typeface="Times  New Roman"/>
              </a:rPr>
              <a:t> camera </a:t>
            </a:r>
            <a:r>
              <a:rPr lang="en-US" sz="2000" dirty="0" err="1">
                <a:latin typeface="Times  New Roman"/>
              </a:rPr>
              <a:t>phụ</a:t>
            </a:r>
            <a:r>
              <a:rPr lang="en-US" sz="2000" dirty="0">
                <a:latin typeface="Times  New Roman"/>
              </a:rPr>
              <a:t>, </a:t>
            </a:r>
            <a:r>
              <a:rPr lang="en-US" sz="2000" dirty="0" err="1">
                <a:latin typeface="Times  New Roman"/>
              </a:rPr>
              <a:t>nên</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thể</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không</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3D </a:t>
            </a:r>
            <a:r>
              <a:rPr lang="en-US" sz="2000" dirty="0" err="1">
                <a:latin typeface="Times  New Roman"/>
              </a:rPr>
              <a:t>tính</a:t>
            </a:r>
            <a:r>
              <a:rPr lang="en-US" sz="2000" dirty="0">
                <a:latin typeface="Times  New Roman"/>
              </a:rPr>
              <a:t> </a:t>
            </a:r>
            <a:r>
              <a:rPr lang="en-US" sz="2000" dirty="0" err="1">
                <a:latin typeface="Times  New Roman"/>
              </a:rPr>
              <a:t>toán</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từ</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camera </a:t>
            </a:r>
            <a:r>
              <a:rPr lang="en-US" sz="2000" dirty="0" err="1">
                <a:latin typeface="Times  New Roman"/>
              </a:rPr>
              <a:t>đồng</a:t>
            </a:r>
            <a:r>
              <a:rPr lang="en-US" sz="2000" dirty="0">
                <a:latin typeface="Times  New Roman"/>
              </a:rPr>
              <a:t> </a:t>
            </a:r>
            <a:r>
              <a:rPr lang="en-US" sz="2000" dirty="0" err="1">
                <a:latin typeface="Times  New Roman"/>
              </a:rPr>
              <a:t>bộ</a:t>
            </a:r>
            <a:r>
              <a:rPr lang="en-US" sz="2000" dirty="0">
                <a:latin typeface="Times  New Roman"/>
              </a:rPr>
              <a:t>. </a:t>
            </a:r>
            <a:r>
              <a:rPr lang="en-US" sz="2000" dirty="0" err="1">
                <a:latin typeface="Times  New Roman"/>
              </a:rPr>
              <a:t>Việc</a:t>
            </a:r>
            <a:r>
              <a:rPr lang="en-US" sz="2000" dirty="0">
                <a:latin typeface="Times  New Roman"/>
              </a:rPr>
              <a:t> </a:t>
            </a:r>
            <a:r>
              <a:rPr lang="en-US" sz="2000" dirty="0" err="1">
                <a:latin typeface="Times  New Roman"/>
              </a:rPr>
              <a:t>cập</a:t>
            </a:r>
            <a:r>
              <a:rPr lang="en-US" sz="2000" dirty="0">
                <a:latin typeface="Times  New Roman"/>
              </a:rPr>
              <a:t> </a:t>
            </a:r>
            <a:r>
              <a:rPr lang="en-US" sz="2000" dirty="0" err="1">
                <a:latin typeface="Times  New Roman"/>
              </a:rPr>
              <a:t>nhật</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phân</a:t>
            </a:r>
            <a:r>
              <a:rPr lang="en-US" sz="2000" dirty="0">
                <a:latin typeface="Times  New Roman"/>
              </a:rPr>
              <a:t> </a:t>
            </a:r>
            <a:r>
              <a:rPr lang="en-US" sz="2000" dirty="0" err="1">
                <a:latin typeface="Times  New Roman"/>
              </a:rPr>
              <a:t>thành</a:t>
            </a:r>
            <a:r>
              <a:rPr lang="en-US" sz="2000" dirty="0">
                <a:latin typeface="Times  New Roman"/>
              </a:rPr>
              <a:t>:</a:t>
            </a:r>
          </a:p>
          <a:p>
            <a:pPr algn="just"/>
            <a:r>
              <a:rPr lang="en-US" sz="2000" dirty="0">
                <a:latin typeface="Times  New Roman"/>
              </a:rPr>
              <a:t>- </a:t>
            </a:r>
            <a:r>
              <a:rPr lang="en-US" sz="2000" dirty="0" err="1">
                <a:latin typeface="Times  New Roman"/>
              </a:rPr>
              <a:t>Với</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đã</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3D </a:t>
            </a:r>
            <a:r>
              <a:rPr lang="en-US" sz="2000" dirty="0" err="1">
                <a:latin typeface="Times  New Roman"/>
              </a:rPr>
              <a:t>từ</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camera </a:t>
            </a:r>
            <a:r>
              <a:rPr lang="en-US" sz="2000" dirty="0" err="1">
                <a:latin typeface="Times  New Roman"/>
              </a:rPr>
              <a:t>đồng</a:t>
            </a:r>
            <a:r>
              <a:rPr lang="en-US" sz="2000" dirty="0">
                <a:latin typeface="Times  New Roman"/>
              </a:rPr>
              <a:t> </a:t>
            </a:r>
            <a:r>
              <a:rPr lang="en-US" sz="2000" dirty="0" err="1">
                <a:latin typeface="Times  New Roman"/>
              </a:rPr>
              <a:t>bộ</a:t>
            </a:r>
            <a:r>
              <a:rPr lang="en-US" sz="2000" dirty="0">
                <a:latin typeface="Times  New Roman"/>
              </a:rPr>
              <a:t>: </a:t>
            </a:r>
            <a:r>
              <a:rPr lang="en-US" sz="2000" dirty="0" err="1">
                <a:latin typeface="Times  New Roman"/>
              </a:rPr>
              <a:t>thêm</a:t>
            </a:r>
            <a:r>
              <a:rPr lang="en-US" sz="2000" dirty="0">
                <a:latin typeface="Times  New Roman"/>
              </a:rPr>
              <a:t> </a:t>
            </a:r>
            <a:r>
              <a:rPr lang="en-US" sz="2000" dirty="0" err="1">
                <a:latin typeface="Times  New Roman"/>
              </a:rPr>
              <a:t>vào</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3D </a:t>
            </a:r>
            <a:r>
              <a:rPr lang="en-US" sz="2000" dirty="0" err="1">
                <a:latin typeface="Times  New Roman"/>
              </a:rPr>
              <a:t>từ</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monocular.</a:t>
            </a:r>
            <a:br>
              <a:rPr lang="en-US" sz="2000" dirty="0">
                <a:latin typeface="Times  New Roman"/>
              </a:rPr>
            </a:br>
            <a:r>
              <a:rPr lang="en-US" sz="2000" dirty="0">
                <a:latin typeface="Times  New Roman"/>
              </a:rPr>
              <a:t>- </a:t>
            </a:r>
            <a:r>
              <a:rPr lang="en-US" sz="2000" dirty="0" err="1">
                <a:latin typeface="Times  New Roman"/>
              </a:rPr>
              <a:t>Với</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chưa</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vị</a:t>
            </a:r>
            <a:r>
              <a:rPr lang="en-US" sz="2000" dirty="0">
                <a:latin typeface="Times  New Roman"/>
              </a:rPr>
              <a:t> </a:t>
            </a:r>
            <a:r>
              <a:rPr lang="en-US" sz="2000" dirty="0" err="1">
                <a:latin typeface="Times  New Roman"/>
              </a:rPr>
              <a:t>trí</a:t>
            </a:r>
            <a:r>
              <a:rPr lang="en-US" sz="2000" dirty="0">
                <a:latin typeface="Times  New Roman"/>
              </a:rPr>
              <a:t> 3D </a:t>
            </a:r>
            <a:r>
              <a:rPr lang="en-US" sz="2000" dirty="0" err="1">
                <a:latin typeface="Times  New Roman"/>
              </a:rPr>
              <a:t>từ</a:t>
            </a:r>
            <a:r>
              <a:rPr lang="en-US" sz="2000" dirty="0">
                <a:latin typeface="Times  New Roman"/>
              </a:rPr>
              <a:t> camera </a:t>
            </a:r>
            <a:r>
              <a:rPr lang="en-US" sz="2000" dirty="0" err="1">
                <a:latin typeface="Times  New Roman"/>
              </a:rPr>
              <a:t>đồng</a:t>
            </a:r>
            <a:r>
              <a:rPr lang="en-US" sz="2000" dirty="0">
                <a:latin typeface="Times  New Roman"/>
              </a:rPr>
              <a:t> </a:t>
            </a:r>
            <a:r>
              <a:rPr lang="en-US" sz="2000" dirty="0" err="1">
                <a:latin typeface="Times  New Roman"/>
              </a:rPr>
              <a:t>bộ</a:t>
            </a:r>
            <a:r>
              <a:rPr lang="en-US" sz="2000" dirty="0">
                <a:latin typeface="Times  New Roman"/>
              </a:rPr>
              <a:t>: </a:t>
            </a:r>
            <a:r>
              <a:rPr lang="en-US" sz="2000" dirty="0" err="1">
                <a:latin typeface="Times  New Roman"/>
              </a:rPr>
              <a:t>chỉ</a:t>
            </a:r>
            <a:r>
              <a:rPr lang="en-US" sz="2000" dirty="0">
                <a:latin typeface="Times  New Roman"/>
              </a:rPr>
              <a:t> </a:t>
            </a:r>
            <a:r>
              <a:rPr lang="en-US" sz="2000" dirty="0" err="1">
                <a:latin typeface="Times  New Roman"/>
              </a:rPr>
              <a:t>thêm</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vào</a:t>
            </a:r>
            <a:r>
              <a:rPr lang="en-US" sz="2000" dirty="0">
                <a:latin typeface="Times  New Roman"/>
              </a:rPr>
              <a:t> </a:t>
            </a:r>
            <a:r>
              <a:rPr lang="en-US" sz="2000" dirty="0" err="1">
                <a:latin typeface="Times  New Roman"/>
              </a:rPr>
              <a:t>bản</a:t>
            </a:r>
            <a:r>
              <a:rPr lang="en-US" sz="2000" dirty="0">
                <a:latin typeface="Times  New Roman"/>
              </a:rPr>
              <a:t> </a:t>
            </a:r>
            <a:r>
              <a:rPr lang="en-US" sz="2000" dirty="0" err="1">
                <a:latin typeface="Times  New Roman"/>
              </a:rPr>
              <a:t>đồ</a:t>
            </a:r>
            <a:r>
              <a:rPr lang="en-US" sz="2000" dirty="0">
                <a:latin typeface="Times  New Roman"/>
              </a:rPr>
              <a:t> </a:t>
            </a:r>
            <a:r>
              <a:rPr lang="en-US" sz="2000" dirty="0" err="1">
                <a:latin typeface="Times  New Roman"/>
              </a:rPr>
              <a:t>nếu</a:t>
            </a:r>
            <a:r>
              <a:rPr lang="en-US" sz="2000" dirty="0">
                <a:latin typeface="Times  New Roman"/>
              </a:rPr>
              <a:t> </a:t>
            </a:r>
            <a:r>
              <a:rPr lang="en-US" sz="2000" dirty="0" err="1">
                <a:latin typeface="Times  New Roman"/>
              </a:rPr>
              <a:t>số</a:t>
            </a:r>
            <a:r>
              <a:rPr lang="en-US" sz="2000" dirty="0">
                <a:latin typeface="Times  New Roman"/>
              </a:rPr>
              <a:t> </a:t>
            </a:r>
            <a:r>
              <a:rPr lang="en-US" sz="2000" dirty="0" err="1">
                <a:latin typeface="Times  New Roman"/>
              </a:rPr>
              <a:t>lượng</a:t>
            </a:r>
            <a:r>
              <a:rPr lang="en-US" sz="2000" dirty="0">
                <a:latin typeface="Times  New Roman"/>
              </a:rPr>
              <a:t> </a:t>
            </a:r>
            <a:r>
              <a:rPr lang="en-US" sz="2000" dirty="0" err="1">
                <a:latin typeface="Times  New Roman"/>
              </a:rPr>
              <a:t>các</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trong</a:t>
            </a:r>
            <a:r>
              <a:rPr lang="en-US" sz="2000" dirty="0">
                <a:latin typeface="Times  New Roman"/>
              </a:rPr>
              <a:t> </a:t>
            </a:r>
            <a:r>
              <a:rPr lang="en-US" sz="2000" dirty="0" err="1">
                <a:latin typeface="Times  New Roman"/>
              </a:rPr>
              <a:t>bản</a:t>
            </a:r>
            <a:r>
              <a:rPr lang="en-US" sz="2000" dirty="0">
                <a:latin typeface="Times  New Roman"/>
              </a:rPr>
              <a:t> </a:t>
            </a:r>
            <a:r>
              <a:rPr lang="en-US" sz="2000" dirty="0" err="1">
                <a:latin typeface="Times  New Roman"/>
              </a:rPr>
              <a:t>đồ</a:t>
            </a:r>
            <a:r>
              <a:rPr lang="en-US" sz="2000" dirty="0">
                <a:latin typeface="Times  New Roman"/>
              </a:rPr>
              <a:t> </a:t>
            </a:r>
            <a:r>
              <a:rPr lang="en-US" sz="2000" dirty="0" err="1">
                <a:latin typeface="Times  New Roman"/>
              </a:rPr>
              <a:t>xuống</a:t>
            </a:r>
            <a:r>
              <a:rPr lang="en-US" sz="2000" dirty="0">
                <a:latin typeface="Times  New Roman"/>
              </a:rPr>
              <a:t> </a:t>
            </a:r>
            <a:r>
              <a:rPr lang="en-US" sz="2000" dirty="0" err="1">
                <a:latin typeface="Times  New Roman"/>
              </a:rPr>
              <a:t>dưới</a:t>
            </a:r>
            <a:r>
              <a:rPr lang="en-US" sz="2000" dirty="0">
                <a:latin typeface="Times  New Roman"/>
              </a:rPr>
              <a:t> </a:t>
            </a:r>
            <a:r>
              <a:rPr lang="en-US" sz="2000" dirty="0" err="1">
                <a:latin typeface="Times  New Roman"/>
              </a:rPr>
              <a:t>một</a:t>
            </a:r>
            <a:r>
              <a:rPr lang="en-US" sz="2000" dirty="0">
                <a:latin typeface="Times  New Roman"/>
              </a:rPr>
              <a:t> </a:t>
            </a:r>
            <a:r>
              <a:rPr lang="en-US" sz="2000" dirty="0" err="1">
                <a:latin typeface="Times  New Roman"/>
              </a:rPr>
              <a:t>ngưỡng</a:t>
            </a:r>
            <a:r>
              <a:rPr lang="en-US" sz="2000" dirty="0">
                <a:latin typeface="Times  New Roman"/>
              </a:rPr>
              <a:t> </a:t>
            </a:r>
            <a:r>
              <a:rPr lang="en-US" sz="2000" dirty="0" err="1">
                <a:latin typeface="Times  New Roman"/>
              </a:rPr>
              <a:t>cho</a:t>
            </a:r>
            <a:r>
              <a:rPr lang="en-US" sz="2000" dirty="0">
                <a:latin typeface="Times  New Roman"/>
              </a:rPr>
              <a:t> </a:t>
            </a:r>
            <a:r>
              <a:rPr lang="en-US" sz="2000" dirty="0" err="1">
                <a:latin typeface="Times  New Roman"/>
              </a:rPr>
              <a:t>phép</a:t>
            </a:r>
            <a:endParaRPr lang="en-US" sz="2000">
              <a:latin typeface="Times  New Roman"/>
            </a:endParaRPr>
          </a:p>
          <a:p>
            <a:pPr algn="just"/>
            <a:r>
              <a:rPr lang="en-US" sz="2000" dirty="0" err="1">
                <a:latin typeface="Times  New Roman"/>
              </a:rPr>
              <a:t>Với</a:t>
            </a:r>
            <a:r>
              <a:rPr lang="en-US" sz="2000" dirty="0">
                <a:latin typeface="Times  New Roman"/>
              </a:rPr>
              <a:t> </a:t>
            </a:r>
            <a:r>
              <a:rPr lang="en-US" sz="2000" dirty="0" err="1">
                <a:latin typeface="Times  New Roman"/>
              </a:rPr>
              <a:t>xóa</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Nếu</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 </a:t>
            </a:r>
            <a:r>
              <a:rPr lang="en-US" sz="2000" dirty="0" err="1">
                <a:latin typeface="Times  New Roman"/>
              </a:rPr>
              <a:t>theo</a:t>
            </a:r>
            <a:r>
              <a:rPr lang="en-US" sz="2000" dirty="0">
                <a:latin typeface="Times  New Roman"/>
              </a:rPr>
              <a:t> </a:t>
            </a:r>
            <a:r>
              <a:rPr lang="en-US" sz="2000" dirty="0" err="1">
                <a:latin typeface="Times  New Roman"/>
              </a:rPr>
              <a:t>vết</a:t>
            </a:r>
            <a:r>
              <a:rPr lang="en-US" sz="2000" dirty="0">
                <a:latin typeface="Times  New Roman"/>
              </a:rPr>
              <a:t> </a:t>
            </a:r>
            <a:r>
              <a:rPr lang="en-US" sz="2000" dirty="0" err="1">
                <a:latin typeface="Times  New Roman"/>
              </a:rPr>
              <a:t>trên</a:t>
            </a:r>
            <a:r>
              <a:rPr lang="en-US" sz="2000" dirty="0">
                <a:latin typeface="Times  New Roman"/>
              </a:rPr>
              <a:t> </a:t>
            </a:r>
            <a:r>
              <a:rPr lang="en-US" sz="2000" dirty="0" err="1">
                <a:latin typeface="Times  New Roman"/>
              </a:rPr>
              <a:t>chuỗi</a:t>
            </a:r>
            <a:r>
              <a:rPr lang="en-US" sz="2000" dirty="0">
                <a:latin typeface="Times  New Roman"/>
              </a:rPr>
              <a:t> </a:t>
            </a:r>
            <a:r>
              <a:rPr lang="en-US" sz="2000" dirty="0" err="1">
                <a:latin typeface="Times  New Roman"/>
              </a:rPr>
              <a:t>ảnh</a:t>
            </a:r>
            <a:r>
              <a:rPr lang="en-US" sz="2000" dirty="0">
                <a:latin typeface="Times  New Roman"/>
              </a:rPr>
              <a:t> </a:t>
            </a:r>
            <a:r>
              <a:rPr lang="en-US" sz="2000" dirty="0" err="1">
                <a:latin typeface="Times  New Roman"/>
              </a:rPr>
              <a:t>từ</a:t>
            </a:r>
            <a:r>
              <a:rPr lang="en-US" sz="2000" dirty="0">
                <a:latin typeface="Times  New Roman"/>
              </a:rPr>
              <a:t> camera </a:t>
            </a:r>
            <a:r>
              <a:rPr lang="en-US" sz="2000" dirty="0" err="1">
                <a:latin typeface="Times  New Roman"/>
              </a:rPr>
              <a:t>chính</a:t>
            </a:r>
            <a:r>
              <a:rPr lang="en-US" sz="2000" dirty="0">
                <a:latin typeface="Times  New Roman"/>
              </a:rPr>
              <a:t> </a:t>
            </a:r>
            <a:r>
              <a:rPr lang="en-US" sz="2000" dirty="0" err="1">
                <a:latin typeface="Times  New Roman"/>
              </a:rPr>
              <a:t>bị</a:t>
            </a:r>
            <a:r>
              <a:rPr lang="en-US" sz="2000" dirty="0">
                <a:latin typeface="Times  New Roman"/>
              </a:rPr>
              <a:t> </a:t>
            </a:r>
            <a:r>
              <a:rPr lang="en-US" sz="2000" dirty="0" err="1">
                <a:latin typeface="Times  New Roman"/>
              </a:rPr>
              <a:t>mất</a:t>
            </a:r>
            <a:r>
              <a:rPr lang="en-US" sz="2000" dirty="0">
                <a:latin typeface="Times  New Roman"/>
              </a:rPr>
              <a:t> </a:t>
            </a:r>
            <a:r>
              <a:rPr lang="en-US" sz="2000" dirty="0" err="1">
                <a:latin typeface="Times  New Roman"/>
              </a:rPr>
              <a:t>dấu</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(lost tracking), </a:t>
            </a:r>
            <a:r>
              <a:rPr lang="en-US" sz="2000" dirty="0" err="1">
                <a:latin typeface="Times  New Roman"/>
              </a:rPr>
              <a:t>những</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như</a:t>
            </a:r>
            <a:r>
              <a:rPr lang="en-US" sz="2000" dirty="0">
                <a:latin typeface="Times  New Roman"/>
              </a:rPr>
              <a:t> </a:t>
            </a:r>
            <a:r>
              <a:rPr lang="en-US" sz="2000" dirty="0" err="1">
                <a:latin typeface="Times  New Roman"/>
              </a:rPr>
              <a:t>thế</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không</a:t>
            </a:r>
            <a:r>
              <a:rPr lang="en-US" sz="2000" dirty="0">
                <a:latin typeface="Times  New Roman"/>
              </a:rPr>
              <a:t> </a:t>
            </a:r>
            <a:r>
              <a:rPr lang="en-US" sz="2000" dirty="0" err="1">
                <a:latin typeface="Times  New Roman"/>
              </a:rPr>
              <a:t>còn</a:t>
            </a:r>
            <a:r>
              <a:rPr lang="en-US" sz="2000" dirty="0">
                <a:latin typeface="Times  New Roman"/>
              </a:rPr>
              <a:t> </a:t>
            </a:r>
            <a:r>
              <a:rPr lang="en-US" sz="2000" dirty="0" err="1">
                <a:latin typeface="Times  New Roman"/>
              </a:rPr>
              <a:t>có</a:t>
            </a:r>
            <a:r>
              <a:rPr lang="en-US" sz="2000" dirty="0">
                <a:latin typeface="Times  New Roman"/>
              </a:rPr>
              <a:t> </a:t>
            </a:r>
            <a:r>
              <a:rPr lang="en-US" sz="2000" dirty="0" err="1">
                <a:latin typeface="Times  New Roman"/>
              </a:rPr>
              <a:t>quan</a:t>
            </a:r>
            <a:r>
              <a:rPr lang="en-US" sz="2000" dirty="0">
                <a:latin typeface="Times  New Roman"/>
              </a:rPr>
              <a:t> </a:t>
            </a:r>
            <a:r>
              <a:rPr lang="en-US" sz="2000" dirty="0" err="1">
                <a:latin typeface="Times  New Roman"/>
              </a:rPr>
              <a:t>sát</a:t>
            </a:r>
            <a:r>
              <a:rPr lang="en-US" sz="2000" dirty="0">
                <a:latin typeface="Times  New Roman"/>
              </a:rPr>
              <a:t> (</a:t>
            </a:r>
            <a:r>
              <a:rPr lang="en-US" sz="2000" dirty="0" err="1">
                <a:latin typeface="Times  New Roman"/>
              </a:rPr>
              <a:t>từ</a:t>
            </a:r>
            <a:r>
              <a:rPr lang="en-US" sz="2000" dirty="0">
                <a:latin typeface="Times  New Roman"/>
              </a:rPr>
              <a:t> </a:t>
            </a:r>
            <a:r>
              <a:rPr lang="en-US" sz="2000" dirty="0" err="1">
                <a:latin typeface="Times  New Roman"/>
              </a:rPr>
              <a:t>ảnh</a:t>
            </a:r>
            <a:r>
              <a:rPr lang="en-US" sz="2000" dirty="0">
                <a:latin typeface="Times  New Roman"/>
              </a:rPr>
              <a:t>) </a:t>
            </a:r>
            <a:r>
              <a:rPr lang="en-US" sz="2000" dirty="0" err="1">
                <a:latin typeface="Times  New Roman"/>
              </a:rPr>
              <a:t>vì</a:t>
            </a:r>
            <a:r>
              <a:rPr lang="en-US" sz="2000" dirty="0">
                <a:latin typeface="Times  New Roman"/>
              </a:rPr>
              <a:t> </a:t>
            </a:r>
            <a:r>
              <a:rPr lang="en-US" sz="2000" dirty="0" err="1">
                <a:latin typeface="Times  New Roman"/>
              </a:rPr>
              <a:t>vậy</a:t>
            </a:r>
            <a:r>
              <a:rPr lang="en-US" sz="2000" dirty="0">
                <a:latin typeface="Times  New Roman"/>
              </a:rPr>
              <a:t> </a:t>
            </a:r>
            <a:r>
              <a:rPr lang="en-US" sz="2000" dirty="0" err="1">
                <a:latin typeface="Times  New Roman"/>
              </a:rPr>
              <a:t>sẽ</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xóa</a:t>
            </a:r>
            <a:r>
              <a:rPr lang="en-US" sz="2000" dirty="0">
                <a:latin typeface="Times  New Roman"/>
              </a:rPr>
              <a:t> </a:t>
            </a:r>
            <a:r>
              <a:rPr lang="en-US" sz="2000" dirty="0" err="1">
                <a:latin typeface="Times  New Roman"/>
              </a:rPr>
              <a:t>khỏi</a:t>
            </a:r>
            <a:r>
              <a:rPr lang="en-US" sz="2000" dirty="0">
                <a:latin typeface="Times  New Roman"/>
              </a:rPr>
              <a:t> </a:t>
            </a:r>
            <a:r>
              <a:rPr lang="en-US" sz="2000" dirty="0" err="1">
                <a:latin typeface="Times  New Roman"/>
              </a:rPr>
              <a:t>bản</a:t>
            </a:r>
            <a:r>
              <a:rPr lang="en-US" sz="2000" dirty="0">
                <a:latin typeface="Times  New Roman"/>
              </a:rPr>
              <a:t> </a:t>
            </a:r>
            <a:r>
              <a:rPr lang="en-US" sz="2000" dirty="0" err="1">
                <a:latin typeface="Times  New Roman"/>
              </a:rPr>
              <a:t>đồ</a:t>
            </a:r>
            <a:r>
              <a:rPr lang="en-US" sz="2000" dirty="0">
                <a:latin typeface="Times  New Roman"/>
              </a:rPr>
              <a:t> </a:t>
            </a:r>
            <a:r>
              <a:rPr lang="en-US" sz="2000" dirty="0" err="1">
                <a:latin typeface="Times  New Roman"/>
              </a:rPr>
              <a:t>lân</a:t>
            </a:r>
            <a:r>
              <a:rPr lang="en-US" sz="2000" dirty="0">
                <a:latin typeface="Times  New Roman"/>
              </a:rPr>
              <a:t> </a:t>
            </a:r>
            <a:r>
              <a:rPr lang="en-US" sz="2000" dirty="0" err="1">
                <a:latin typeface="Times  New Roman"/>
              </a:rPr>
              <a:t>cận</a:t>
            </a:r>
            <a:r>
              <a:rPr lang="en-US" sz="2000" dirty="0">
                <a:latin typeface="Times  New Roman"/>
              </a:rPr>
              <a:t> </a:t>
            </a:r>
            <a:r>
              <a:rPr lang="en-US" sz="2000" dirty="0" err="1">
                <a:latin typeface="Times  New Roman"/>
              </a:rPr>
              <a:t>và</a:t>
            </a:r>
            <a:r>
              <a:rPr lang="en-US" sz="2000" dirty="0">
                <a:latin typeface="Times  New Roman"/>
              </a:rPr>
              <a:t> </a:t>
            </a:r>
            <a:r>
              <a:rPr lang="en-US" sz="2000" dirty="0" err="1">
                <a:latin typeface="Times  New Roman"/>
              </a:rPr>
              <a:t>thêm</a:t>
            </a:r>
            <a:r>
              <a:rPr lang="en-US" sz="2000" dirty="0">
                <a:latin typeface="Times  New Roman"/>
              </a:rPr>
              <a:t> </a:t>
            </a:r>
            <a:r>
              <a:rPr lang="en-US" sz="2000" dirty="0" err="1">
                <a:latin typeface="Times  New Roman"/>
              </a:rPr>
              <a:t>vào</a:t>
            </a:r>
            <a:r>
              <a:rPr lang="en-US" sz="2000" dirty="0">
                <a:latin typeface="Times  New Roman"/>
              </a:rPr>
              <a:t> </a:t>
            </a:r>
            <a:r>
              <a:rPr lang="en-US" sz="2000" dirty="0" err="1">
                <a:latin typeface="Times  New Roman"/>
              </a:rPr>
              <a:t>những</a:t>
            </a:r>
            <a:r>
              <a:rPr lang="en-US" sz="2000" dirty="0">
                <a:latin typeface="Times  New Roman"/>
              </a:rPr>
              <a:t> </a:t>
            </a:r>
            <a:r>
              <a:rPr lang="en-US" sz="2000" dirty="0" err="1">
                <a:latin typeface="Times  New Roman"/>
              </a:rPr>
              <a:t>đặc</a:t>
            </a:r>
            <a:r>
              <a:rPr lang="en-US" sz="2000" dirty="0">
                <a:latin typeface="Times  New Roman"/>
              </a:rPr>
              <a:t> </a:t>
            </a:r>
            <a:r>
              <a:rPr lang="en-US" sz="2000" dirty="0" err="1">
                <a:latin typeface="Times  New Roman"/>
              </a:rPr>
              <a:t>trưng</a:t>
            </a:r>
            <a:r>
              <a:rPr lang="en-US" sz="2000" dirty="0">
                <a:latin typeface="Times  New Roman"/>
              </a:rPr>
              <a:t> </a:t>
            </a:r>
            <a:r>
              <a:rPr lang="en-US" sz="2000" dirty="0" err="1">
                <a:latin typeface="Times  New Roman"/>
              </a:rPr>
              <a:t>mới</a:t>
            </a:r>
            <a:r>
              <a:rPr lang="en-US" sz="2000" dirty="0">
                <a:latin typeface="Times  New Roman"/>
              </a:rPr>
              <a:t> </a:t>
            </a:r>
            <a:r>
              <a:rPr lang="en-US" sz="2000" dirty="0" err="1">
                <a:latin typeface="Times  New Roman"/>
              </a:rPr>
              <a:t>được</a:t>
            </a:r>
            <a:r>
              <a:rPr lang="en-US" sz="2000" dirty="0">
                <a:latin typeface="Times  New Roman"/>
              </a:rPr>
              <a:t> </a:t>
            </a:r>
            <a:r>
              <a:rPr lang="en-US" sz="2000" dirty="0" err="1">
                <a:latin typeface="Times  New Roman"/>
              </a:rPr>
              <a:t>phát</a:t>
            </a:r>
            <a:r>
              <a:rPr lang="en-US" sz="2000" dirty="0">
                <a:latin typeface="Times  New Roman"/>
              </a:rPr>
              <a:t> </a:t>
            </a:r>
            <a:r>
              <a:rPr lang="en-US" sz="2000" dirty="0" err="1">
                <a:latin typeface="Times  New Roman"/>
              </a:rPr>
              <a:t>hiện</a:t>
            </a:r>
            <a:r>
              <a:rPr lang="en-US" sz="2000" dirty="0">
                <a:latin typeface="Times  New Roman"/>
              </a:rPr>
              <a:t> </a:t>
            </a:r>
            <a:r>
              <a:rPr lang="en-US" sz="2000" dirty="0" err="1">
                <a:latin typeface="Times  New Roman"/>
              </a:rPr>
              <a:t>nhằm</a:t>
            </a:r>
            <a:r>
              <a:rPr lang="en-US" sz="2000" dirty="0">
                <a:latin typeface="Times  New Roman"/>
              </a:rPr>
              <a:t> </a:t>
            </a:r>
            <a:r>
              <a:rPr lang="en-US" sz="2000" dirty="0" err="1">
                <a:latin typeface="Times  New Roman"/>
              </a:rPr>
              <a:t>bảo</a:t>
            </a:r>
            <a:r>
              <a:rPr lang="en-US" sz="2000" dirty="0">
                <a:latin typeface="Times  New Roman"/>
              </a:rPr>
              <a:t> </a:t>
            </a:r>
            <a:r>
              <a:rPr lang="en-US" sz="2000" dirty="0" err="1">
                <a:latin typeface="Times  New Roman"/>
              </a:rPr>
              <a:t>đảm</a:t>
            </a:r>
            <a:r>
              <a:rPr lang="en-US" sz="2000" dirty="0">
                <a:latin typeface="Times  New Roman"/>
              </a:rPr>
              <a:t> </a:t>
            </a:r>
            <a:r>
              <a:rPr lang="en-US" sz="2000" dirty="0" err="1">
                <a:latin typeface="Times  New Roman"/>
              </a:rPr>
              <a:t>tính</a:t>
            </a:r>
            <a:r>
              <a:rPr lang="en-US" sz="2000" dirty="0">
                <a:latin typeface="Times  New Roman"/>
              </a:rPr>
              <a:t> </a:t>
            </a:r>
            <a:r>
              <a:rPr lang="en-US" sz="2000" dirty="0" err="1">
                <a:latin typeface="Times  New Roman"/>
              </a:rPr>
              <a:t>liên</a:t>
            </a:r>
            <a:r>
              <a:rPr lang="en-US" sz="2000" dirty="0">
                <a:latin typeface="Times  New Roman"/>
              </a:rPr>
              <a:t> </a:t>
            </a:r>
            <a:r>
              <a:rPr lang="en-US" sz="2000" dirty="0" err="1">
                <a:latin typeface="Times  New Roman"/>
              </a:rPr>
              <a:t>tục</a:t>
            </a:r>
            <a:r>
              <a:rPr lang="en-US" sz="2000" dirty="0">
                <a:latin typeface="Times  New Roman"/>
              </a:rPr>
              <a:t> </a:t>
            </a:r>
            <a:r>
              <a:rPr lang="en-US" sz="2000" dirty="0" err="1">
                <a:latin typeface="Times  New Roman"/>
              </a:rPr>
              <a:t>cho</a:t>
            </a:r>
            <a:r>
              <a:rPr lang="en-US" sz="2000" dirty="0">
                <a:latin typeface="Times  New Roman"/>
              </a:rPr>
              <a:t> </a:t>
            </a:r>
            <a:r>
              <a:rPr lang="en-US" sz="2000" dirty="0" err="1">
                <a:latin typeface="Times  New Roman"/>
              </a:rPr>
              <a:t>hệ</a:t>
            </a:r>
            <a:r>
              <a:rPr lang="en-US" sz="2000" dirty="0">
                <a:latin typeface="Times  New Roman"/>
              </a:rPr>
              <a:t> </a:t>
            </a:r>
            <a:r>
              <a:rPr lang="en-US" sz="2000" dirty="0" err="1">
                <a:latin typeface="Times  New Roman"/>
              </a:rPr>
              <a:t>thống</a:t>
            </a:r>
            <a:r>
              <a:rPr lang="en-US" sz="2000" dirty="0">
                <a:latin typeface="Times  New Roman"/>
              </a:rPr>
              <a:t>.</a:t>
            </a:r>
          </a:p>
          <a:p>
            <a:pPr algn="just"/>
            <a:endParaRPr lang="en-US" sz="2000" dirty="0">
              <a:latin typeface="Times  New Roman"/>
            </a:endParaRPr>
          </a:p>
          <a:p>
            <a:pPr algn="just"/>
            <a:endParaRPr lang="en-US" sz="2000" dirty="0">
              <a:latin typeface="Times  New Roman"/>
            </a:endParaRPr>
          </a:p>
        </p:txBody>
      </p:sp>
    </p:spTree>
    <p:extLst>
      <p:ext uri="{BB962C8B-B14F-4D97-AF65-F5344CB8AC3E}">
        <p14:creationId xmlns:p14="http://schemas.microsoft.com/office/powerpoint/2010/main" val="1790047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EB74E7-8597-3CE4-843C-AE97DEB02D0D}"/>
              </a:ext>
            </a:extLst>
          </p:cNvPr>
          <p:cNvSpPr>
            <a:spLocks noGrp="1"/>
          </p:cNvSpPr>
          <p:nvPr>
            <p:ph idx="1"/>
          </p:nvPr>
        </p:nvSpPr>
        <p:spPr>
          <a:xfrm>
            <a:off x="130628" y="53963"/>
            <a:ext cx="3749039" cy="707886"/>
          </a:xfrm>
        </p:spPr>
        <p:txBody>
          <a:bodyPr vert="horz" lIns="91440" tIns="45720" rIns="91440" bIns="45720" rtlCol="0" anchor="t">
            <a:normAutofit/>
          </a:bodyPr>
          <a:lstStyle/>
          <a:p>
            <a:pPr marL="457200" lvl="1" indent="0">
              <a:buNone/>
            </a:pPr>
            <a:r>
              <a:rPr lang="en-US" sz="3000" b="1" dirty="0" err="1">
                <a:latin typeface="Times New Roman"/>
                <a:ea typeface="Calibri"/>
                <a:cs typeface="Times New Roman"/>
              </a:rPr>
              <a:t>Bối</a:t>
            </a:r>
            <a:r>
              <a:rPr lang="en-US" sz="3000" b="1" dirty="0">
                <a:latin typeface="Times New Roman"/>
                <a:ea typeface="Calibri"/>
                <a:cs typeface="Times New Roman"/>
              </a:rPr>
              <a:t> </a:t>
            </a:r>
            <a:r>
              <a:rPr lang="en-US" sz="3000" b="1" dirty="0" err="1">
                <a:latin typeface="Times New Roman"/>
                <a:ea typeface="Calibri"/>
                <a:cs typeface="Times New Roman"/>
              </a:rPr>
              <a:t>cảnh</a:t>
            </a:r>
            <a:r>
              <a:rPr lang="en-US" sz="3000" b="1" dirty="0">
                <a:latin typeface="Times New Roman"/>
                <a:ea typeface="Calibri"/>
                <a:cs typeface="Times New Roman"/>
              </a:rPr>
              <a:t> </a:t>
            </a:r>
            <a:r>
              <a:rPr lang="en-US" sz="3000" b="1" dirty="0" err="1">
                <a:latin typeface="Times New Roman"/>
                <a:ea typeface="Calibri"/>
                <a:cs typeface="Times New Roman"/>
              </a:rPr>
              <a:t>hiện</a:t>
            </a:r>
            <a:r>
              <a:rPr lang="en-US" sz="3000" b="1" dirty="0">
                <a:latin typeface="Times New Roman"/>
                <a:ea typeface="Calibri"/>
                <a:cs typeface="Times New Roman"/>
              </a:rPr>
              <a:t> nay</a:t>
            </a:r>
            <a:endParaRPr lang="en-US" sz="3000" b="1" dirty="0">
              <a:latin typeface="Times New Roman"/>
              <a:ea typeface="+mn-lt"/>
              <a:cs typeface="Times New Roman"/>
            </a:endParaRPr>
          </a:p>
        </p:txBody>
      </p:sp>
      <p:sp>
        <p:nvSpPr>
          <p:cNvPr id="2" name="Rectangle: Rounded Corners 1">
            <a:extLst>
              <a:ext uri="{FF2B5EF4-FFF2-40B4-BE49-F238E27FC236}">
                <a16:creationId xmlns:a16="http://schemas.microsoft.com/office/drawing/2014/main" id="{77F72C10-D521-3EFB-1EA6-55B61BDB5ABB}"/>
              </a:ext>
            </a:extLst>
          </p:cNvPr>
          <p:cNvSpPr/>
          <p:nvPr/>
        </p:nvSpPr>
        <p:spPr>
          <a:xfrm>
            <a:off x="397885" y="2854091"/>
            <a:ext cx="1293413" cy="1042147"/>
          </a:xfrm>
          <a:prstGeom prst="round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vi-VN" sz="2400" b="1" dirty="0">
                <a:solidFill>
                  <a:schemeClr val="tx1"/>
                </a:solidFill>
                <a:latin typeface="Times New Roman"/>
                <a:cs typeface="Times New Roman"/>
              </a:rPr>
              <a:t>Đóng góp</a:t>
            </a:r>
            <a:endParaRPr lang="en-US" sz="2400" b="1" dirty="0" err="1">
              <a:solidFill>
                <a:schemeClr val="tx1"/>
              </a:solidFill>
              <a:latin typeface="Times New Roman"/>
              <a:cs typeface="Times New Roman"/>
            </a:endParaRPr>
          </a:p>
        </p:txBody>
      </p:sp>
      <p:sp>
        <p:nvSpPr>
          <p:cNvPr id="4" name="Rectangle: Rounded Corners 3">
            <a:extLst>
              <a:ext uri="{FF2B5EF4-FFF2-40B4-BE49-F238E27FC236}">
                <a16:creationId xmlns:a16="http://schemas.microsoft.com/office/drawing/2014/main" id="{4DBE4DB5-6870-7216-75D5-3A67010021BD}"/>
              </a:ext>
            </a:extLst>
          </p:cNvPr>
          <p:cNvSpPr/>
          <p:nvPr/>
        </p:nvSpPr>
        <p:spPr>
          <a:xfrm>
            <a:off x="2670472" y="1427134"/>
            <a:ext cx="9390899" cy="1075535"/>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vi-VN" sz="2000" dirty="0">
                <a:solidFill>
                  <a:schemeClr val="tx1"/>
                </a:solidFill>
                <a:latin typeface="Times New Roman"/>
                <a:cs typeface="Times New Roman"/>
              </a:rPr>
              <a:t>An toàn: Hệ thống này đảm bảo an toàn cho con người và các thiết bị bằng cách ngăn chặn các va chạm không mong muốn với vật cản, giảm thiểu nguy cơ tai nạn và thương tích. </a:t>
            </a:r>
            <a:endParaRPr lang="en-US" sz="2000" dirty="0">
              <a:solidFill>
                <a:schemeClr val="tx1"/>
              </a:solidFill>
              <a:latin typeface="Times New Roman"/>
              <a:cs typeface="Times New Roman"/>
            </a:endParaRPr>
          </a:p>
        </p:txBody>
      </p:sp>
      <p:sp>
        <p:nvSpPr>
          <p:cNvPr id="5" name="Rectangle: Rounded Corners 4">
            <a:extLst>
              <a:ext uri="{FF2B5EF4-FFF2-40B4-BE49-F238E27FC236}">
                <a16:creationId xmlns:a16="http://schemas.microsoft.com/office/drawing/2014/main" id="{95A9DEEB-6578-5A92-3BEE-9F4D5C3CB150}"/>
              </a:ext>
            </a:extLst>
          </p:cNvPr>
          <p:cNvSpPr/>
          <p:nvPr/>
        </p:nvSpPr>
        <p:spPr>
          <a:xfrm>
            <a:off x="2670472" y="2577980"/>
            <a:ext cx="9390898" cy="810238"/>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vi-VN" sz="2000" dirty="0">
                <a:solidFill>
                  <a:schemeClr val="tx1"/>
                </a:solidFill>
                <a:latin typeface="Times New Roman"/>
                <a:cs typeface="Times New Roman"/>
              </a:rPr>
              <a:t>Hiệu suất: Đối với các ứng dụng công nghiệp và </a:t>
            </a:r>
            <a:r>
              <a:rPr lang="vi-VN" sz="2000" dirty="0" err="1">
                <a:solidFill>
                  <a:schemeClr val="tx1"/>
                </a:solidFill>
                <a:latin typeface="Times New Roman"/>
                <a:cs typeface="Times New Roman"/>
              </a:rPr>
              <a:t>robot</a:t>
            </a:r>
            <a:r>
              <a:rPr lang="vi-VN" sz="2000" dirty="0">
                <a:solidFill>
                  <a:schemeClr val="tx1"/>
                </a:solidFill>
                <a:latin typeface="Times New Roman"/>
                <a:cs typeface="Times New Roman"/>
              </a:rPr>
              <a:t> hợp tác, việc tránh né vật cản giúp tăng hiệu suất và giảm thiểu thời gian dừng lại do va chạm hoặc xung đột. </a:t>
            </a:r>
            <a:endParaRPr lang="en-US" sz="2000" dirty="0" err="1">
              <a:solidFill>
                <a:schemeClr val="tx1"/>
              </a:solidFill>
            </a:endParaRPr>
          </a:p>
        </p:txBody>
      </p:sp>
      <p:cxnSp>
        <p:nvCxnSpPr>
          <p:cNvPr id="6" name="Straight Arrow Connector 5">
            <a:extLst>
              <a:ext uri="{FF2B5EF4-FFF2-40B4-BE49-F238E27FC236}">
                <a16:creationId xmlns:a16="http://schemas.microsoft.com/office/drawing/2014/main" id="{0C30AACC-E9F6-F7FB-6BFA-B0098ABDED9A}"/>
              </a:ext>
            </a:extLst>
          </p:cNvPr>
          <p:cNvCxnSpPr>
            <a:cxnSpLocks/>
            <a:stCxn id="2" idx="3"/>
            <a:endCxn id="4" idx="1"/>
          </p:cNvCxnSpPr>
          <p:nvPr/>
        </p:nvCxnSpPr>
        <p:spPr>
          <a:xfrm flipV="1">
            <a:off x="1691298" y="1964902"/>
            <a:ext cx="979174" cy="14102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6F7C492-A65F-4969-648A-2D0E51F00299}"/>
              </a:ext>
            </a:extLst>
          </p:cNvPr>
          <p:cNvCxnSpPr>
            <a:cxnSpLocks/>
            <a:stCxn id="2" idx="3"/>
            <a:endCxn id="5" idx="1"/>
          </p:cNvCxnSpPr>
          <p:nvPr/>
        </p:nvCxnSpPr>
        <p:spPr>
          <a:xfrm flipV="1">
            <a:off x="1691298" y="2983099"/>
            <a:ext cx="979174" cy="3920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22A23668-3874-185F-9BBD-CEF98D4DA67D}"/>
              </a:ext>
            </a:extLst>
          </p:cNvPr>
          <p:cNvSpPr/>
          <p:nvPr/>
        </p:nvSpPr>
        <p:spPr>
          <a:xfrm>
            <a:off x="2670472" y="3496187"/>
            <a:ext cx="9390898" cy="1108383"/>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vi-VN" sz="2000" dirty="0">
                <a:solidFill>
                  <a:schemeClr val="tx1"/>
                </a:solidFill>
                <a:latin typeface="Times New Roman"/>
                <a:cs typeface="Times New Roman"/>
              </a:rPr>
              <a:t>Tự động hóa: Hệ thống này cho phép các thiết bị tự động hoạt động và di chuyển một cách an toàn và đáng tin cậy, mở ra tiềm năng tự động hóa cao hơn trong các lĩnh vực khác nhau. </a:t>
            </a:r>
            <a:endParaRPr lang="en-US" sz="2000" dirty="0" err="1">
              <a:solidFill>
                <a:schemeClr val="tx1"/>
              </a:solidFill>
            </a:endParaRPr>
          </a:p>
        </p:txBody>
      </p:sp>
      <p:sp>
        <p:nvSpPr>
          <p:cNvPr id="16" name="Rectangle: Rounded Corners 15">
            <a:extLst>
              <a:ext uri="{FF2B5EF4-FFF2-40B4-BE49-F238E27FC236}">
                <a16:creationId xmlns:a16="http://schemas.microsoft.com/office/drawing/2014/main" id="{57CF7937-3A9B-6F05-23B2-C6018AD0B370}"/>
              </a:ext>
            </a:extLst>
          </p:cNvPr>
          <p:cNvSpPr/>
          <p:nvPr/>
        </p:nvSpPr>
        <p:spPr>
          <a:xfrm>
            <a:off x="2670472" y="4699094"/>
            <a:ext cx="9390898" cy="810238"/>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vi-VN" sz="2000" dirty="0">
                <a:solidFill>
                  <a:schemeClr val="tx1"/>
                </a:solidFill>
                <a:latin typeface="Times New Roman"/>
                <a:cs typeface="Times New Roman"/>
              </a:rPr>
              <a:t>Tiện ích: Tránh né vật cản giúp bảo vệ các vật thể quan trọng và giảm thiểu thiệt hại vật chất, cung cấp lợi ích kinh tế và bảo vệ tài sản. </a:t>
            </a:r>
            <a:endParaRPr lang="en-US" sz="2000" dirty="0" err="1">
              <a:solidFill>
                <a:schemeClr val="tx1"/>
              </a:solidFill>
            </a:endParaRPr>
          </a:p>
        </p:txBody>
      </p:sp>
      <p:cxnSp>
        <p:nvCxnSpPr>
          <p:cNvPr id="17" name="Straight Arrow Connector 16">
            <a:extLst>
              <a:ext uri="{FF2B5EF4-FFF2-40B4-BE49-F238E27FC236}">
                <a16:creationId xmlns:a16="http://schemas.microsoft.com/office/drawing/2014/main" id="{156DB723-92A3-E04F-86EC-2A82D2329E1A}"/>
              </a:ext>
            </a:extLst>
          </p:cNvPr>
          <p:cNvCxnSpPr>
            <a:cxnSpLocks/>
            <a:stCxn id="2" idx="3"/>
            <a:endCxn id="15" idx="1"/>
          </p:cNvCxnSpPr>
          <p:nvPr/>
        </p:nvCxnSpPr>
        <p:spPr>
          <a:xfrm>
            <a:off x="1691298" y="3375165"/>
            <a:ext cx="979174" cy="6752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2C630C5-3FDF-E2BF-BAAD-F59157127920}"/>
              </a:ext>
            </a:extLst>
          </p:cNvPr>
          <p:cNvCxnSpPr>
            <a:cxnSpLocks/>
            <a:stCxn id="2" idx="3"/>
            <a:endCxn id="16" idx="1"/>
          </p:cNvCxnSpPr>
          <p:nvPr/>
        </p:nvCxnSpPr>
        <p:spPr>
          <a:xfrm>
            <a:off x="1691298" y="3375165"/>
            <a:ext cx="979174" cy="17290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3731C65-E97C-3E11-1C09-5BE62CB13B13}"/>
              </a:ext>
            </a:extLst>
          </p:cNvPr>
          <p:cNvCxnSpPr>
            <a:cxnSpLocks/>
          </p:cNvCxnSpPr>
          <p:nvPr/>
        </p:nvCxnSpPr>
        <p:spPr>
          <a:xfrm flipV="1">
            <a:off x="204970" y="829084"/>
            <a:ext cx="511278" cy="5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A11542C-52FE-C644-32D1-DC787BA440D8}"/>
              </a:ext>
            </a:extLst>
          </p:cNvPr>
          <p:cNvSpPr txBox="1"/>
          <p:nvPr/>
        </p:nvSpPr>
        <p:spPr>
          <a:xfrm>
            <a:off x="716248" y="596137"/>
            <a:ext cx="11183326"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400" dirty="0" err="1">
                <a:latin typeface="Times New Roman"/>
                <a:cs typeface="Times New Roman"/>
              </a:rPr>
              <a:t>Có</a:t>
            </a:r>
            <a:r>
              <a:rPr lang="en-US" sz="2400" dirty="0">
                <a:latin typeface="Times New Roman"/>
                <a:cs typeface="Times New Roman"/>
              </a:rPr>
              <a:t> </a:t>
            </a:r>
            <a:r>
              <a:rPr lang="en-US" sz="2400" dirty="0" err="1">
                <a:latin typeface="Times New Roman"/>
                <a:cs typeface="Times New Roman"/>
              </a:rPr>
              <a:t>nhu</a:t>
            </a:r>
            <a:r>
              <a:rPr lang="en-US" sz="2400" dirty="0">
                <a:latin typeface="Times New Roman"/>
                <a:cs typeface="Times New Roman"/>
              </a:rPr>
              <a:t> </a:t>
            </a:r>
            <a:r>
              <a:rPr lang="en-US" sz="2400" dirty="0" err="1">
                <a:latin typeface="Times New Roman"/>
                <a:cs typeface="Times New Roman"/>
              </a:rPr>
              <a:t>cầu</a:t>
            </a:r>
            <a:r>
              <a:rPr lang="en-US" sz="2400" dirty="0">
                <a:latin typeface="Times New Roman"/>
                <a:cs typeface="Times New Roman"/>
              </a:rPr>
              <a:t> </a:t>
            </a:r>
            <a:r>
              <a:rPr lang="en-US" sz="2400" dirty="0" err="1">
                <a:latin typeface="Times New Roman"/>
                <a:cs typeface="Times New Roman"/>
              </a:rPr>
              <a:t>cấp</a:t>
            </a:r>
            <a:r>
              <a:rPr lang="en-US" sz="2400" dirty="0">
                <a:latin typeface="Times New Roman"/>
                <a:cs typeface="Times New Roman"/>
              </a:rPr>
              <a:t> </a:t>
            </a:r>
            <a:r>
              <a:rPr lang="en-US" sz="2400" dirty="0" err="1">
                <a:latin typeface="Times New Roman"/>
                <a:cs typeface="Times New Roman"/>
              </a:rPr>
              <a:t>thiết</a:t>
            </a:r>
            <a:r>
              <a:rPr lang="en-US" sz="2400" dirty="0">
                <a:latin typeface="Times New Roman"/>
                <a:cs typeface="Times New Roman"/>
              </a:rPr>
              <a:t> </a:t>
            </a:r>
            <a:r>
              <a:rPr lang="en-US" sz="2400" dirty="0" err="1">
                <a:latin typeface="Times New Roman"/>
                <a:cs typeface="Times New Roman"/>
              </a:rPr>
              <a:t>trong</a:t>
            </a:r>
            <a:r>
              <a:rPr lang="en-US" sz="2400" dirty="0">
                <a:latin typeface="Times New Roman"/>
                <a:cs typeface="Times New Roman"/>
              </a:rPr>
              <a:t> </a:t>
            </a:r>
            <a:r>
              <a:rPr lang="en-US" sz="2400" dirty="0" err="1">
                <a:latin typeface="Times New Roman"/>
                <a:cs typeface="Times New Roman"/>
              </a:rPr>
              <a:t>việc</a:t>
            </a:r>
            <a:r>
              <a:rPr lang="en-US" sz="2400" dirty="0">
                <a:latin typeface="Times New Roman"/>
                <a:cs typeface="Times New Roman"/>
              </a:rPr>
              <a:t> </a:t>
            </a:r>
            <a:r>
              <a:rPr lang="en-US" sz="2400" dirty="0" err="1">
                <a:latin typeface="Times New Roman"/>
                <a:cs typeface="Times New Roman"/>
              </a:rPr>
              <a:t>xây</a:t>
            </a:r>
            <a:r>
              <a:rPr lang="en-US" sz="2400" dirty="0">
                <a:latin typeface="Times New Roman"/>
                <a:cs typeface="Times New Roman"/>
              </a:rPr>
              <a:t> </a:t>
            </a:r>
            <a:r>
              <a:rPr lang="en-US" sz="2400" dirty="0" err="1">
                <a:latin typeface="Times New Roman"/>
                <a:cs typeface="Times New Roman"/>
              </a:rPr>
              <a:t>dựng</a:t>
            </a:r>
            <a:r>
              <a:rPr lang="en-US" sz="2400" dirty="0">
                <a:latin typeface="Times New Roman"/>
                <a:cs typeface="Times New Roman"/>
              </a:rPr>
              <a:t> </a:t>
            </a:r>
            <a:r>
              <a:rPr lang="en-US" sz="2400" dirty="0" err="1">
                <a:latin typeface="Times New Roman"/>
                <a:cs typeface="Times New Roman"/>
              </a:rPr>
              <a:t>hệ</a:t>
            </a:r>
            <a:r>
              <a:rPr lang="en-US" sz="2400" dirty="0">
                <a:latin typeface="Times New Roman"/>
                <a:cs typeface="Times New Roman"/>
              </a:rPr>
              <a:t> </a:t>
            </a:r>
            <a:r>
              <a:rPr lang="en-US" sz="2400" dirty="0" err="1">
                <a:latin typeface="Times New Roman"/>
                <a:cs typeface="Times New Roman"/>
              </a:rPr>
              <a:t>thống</a:t>
            </a:r>
            <a:r>
              <a:rPr lang="en-US" sz="2400" dirty="0">
                <a:latin typeface="Times New Roman"/>
                <a:cs typeface="Times New Roman"/>
              </a:rPr>
              <a:t> </a:t>
            </a:r>
            <a:r>
              <a:rPr lang="en-US" sz="2400" dirty="0" err="1">
                <a:latin typeface="Times New Roman"/>
                <a:cs typeface="Times New Roman"/>
              </a:rPr>
              <a:t>phát</a:t>
            </a:r>
            <a:r>
              <a:rPr lang="en-US" sz="2400" dirty="0">
                <a:latin typeface="Times New Roman"/>
                <a:cs typeface="Times New Roman"/>
              </a:rPr>
              <a:t> </a:t>
            </a:r>
            <a:r>
              <a:rPr lang="en-US" sz="2400" dirty="0" err="1">
                <a:latin typeface="Times New Roman"/>
                <a:cs typeface="Times New Roman"/>
              </a:rPr>
              <a:t>hiện</a:t>
            </a:r>
            <a:r>
              <a:rPr lang="en-US" sz="2400" dirty="0">
                <a:latin typeface="Times New Roman"/>
                <a:cs typeface="Times New Roman"/>
              </a:rPr>
              <a:t> </a:t>
            </a:r>
            <a:r>
              <a:rPr lang="en-US" sz="2400" dirty="0" err="1">
                <a:latin typeface="Times New Roman"/>
                <a:cs typeface="Times New Roman"/>
              </a:rPr>
              <a:t>và</a:t>
            </a:r>
            <a:r>
              <a:rPr lang="en-US" sz="2400" dirty="0">
                <a:latin typeface="Times New Roman"/>
                <a:cs typeface="Times New Roman"/>
              </a:rPr>
              <a:t> </a:t>
            </a:r>
            <a:r>
              <a:rPr lang="en-US" sz="2400" dirty="0" err="1">
                <a:latin typeface="Times New Roman"/>
                <a:cs typeface="Times New Roman"/>
              </a:rPr>
              <a:t>tránh</a:t>
            </a:r>
            <a:r>
              <a:rPr lang="en-US" sz="2400" dirty="0">
                <a:latin typeface="Times New Roman"/>
                <a:cs typeface="Times New Roman"/>
              </a:rPr>
              <a:t> né </a:t>
            </a:r>
            <a:r>
              <a:rPr lang="en-US" sz="2400" dirty="0" err="1">
                <a:latin typeface="Times New Roman"/>
                <a:cs typeface="Times New Roman"/>
              </a:rPr>
              <a:t>vật</a:t>
            </a:r>
            <a:r>
              <a:rPr lang="en-US" sz="2400" dirty="0">
                <a:latin typeface="Times New Roman"/>
                <a:cs typeface="Times New Roman"/>
              </a:rPr>
              <a:t> </a:t>
            </a:r>
            <a:r>
              <a:rPr lang="en-US" sz="2400" dirty="0" err="1">
                <a:latin typeface="Times New Roman"/>
                <a:cs typeface="Times New Roman"/>
              </a:rPr>
              <a:t>cản</a:t>
            </a:r>
            <a:r>
              <a:rPr lang="en-US" sz="2400" dirty="0">
                <a:latin typeface="Times New Roman"/>
                <a:cs typeface="Times New Roman"/>
              </a:rPr>
              <a:t> </a:t>
            </a:r>
            <a:r>
              <a:rPr lang="en-US" sz="2400" dirty="0" err="1">
                <a:latin typeface="Times New Roman"/>
                <a:cs typeface="Times New Roman"/>
              </a:rPr>
              <a:t>đối</a:t>
            </a:r>
            <a:r>
              <a:rPr lang="en-US" sz="2400" dirty="0">
                <a:latin typeface="Times New Roman"/>
                <a:cs typeface="Times New Roman"/>
              </a:rPr>
              <a:t> </a:t>
            </a:r>
            <a:r>
              <a:rPr lang="en-US" sz="2400" dirty="0" err="1">
                <a:latin typeface="Times New Roman"/>
                <a:cs typeface="Times New Roman"/>
              </a:rPr>
              <a:t>với</a:t>
            </a:r>
            <a:r>
              <a:rPr lang="en-US" sz="2400" dirty="0">
                <a:latin typeface="Times New Roman"/>
                <a:cs typeface="Times New Roman"/>
              </a:rPr>
              <a:t> </a:t>
            </a:r>
            <a:r>
              <a:rPr lang="en-US" sz="2400" dirty="0" err="1">
                <a:latin typeface="Times New Roman"/>
                <a:cs typeface="Times New Roman"/>
              </a:rPr>
              <a:t>những</a:t>
            </a:r>
            <a:r>
              <a:rPr lang="en-US" sz="2400" dirty="0">
                <a:latin typeface="Times New Roman"/>
                <a:cs typeface="Times New Roman"/>
              </a:rPr>
              <a:t> </a:t>
            </a:r>
            <a:r>
              <a:rPr lang="en-US" sz="2400" dirty="0" err="1">
                <a:latin typeface="Times New Roman"/>
                <a:cs typeface="Times New Roman"/>
              </a:rPr>
              <a:t>lĩnh</a:t>
            </a:r>
            <a:r>
              <a:rPr lang="en-US" sz="2400" dirty="0">
                <a:latin typeface="Times New Roman"/>
                <a:cs typeface="Times New Roman"/>
              </a:rPr>
              <a:t> </a:t>
            </a:r>
            <a:r>
              <a:rPr lang="en-US" sz="2400" dirty="0" err="1">
                <a:latin typeface="Times New Roman"/>
                <a:cs typeface="Times New Roman"/>
              </a:rPr>
              <a:t>vực</a:t>
            </a:r>
            <a:r>
              <a:rPr lang="en-US" sz="2400" dirty="0">
                <a:latin typeface="Times New Roman"/>
                <a:cs typeface="Times New Roman"/>
              </a:rPr>
              <a:t> </a:t>
            </a:r>
            <a:r>
              <a:rPr lang="en-US" sz="2400" dirty="0" err="1">
                <a:latin typeface="Times New Roman"/>
                <a:cs typeface="Times New Roman"/>
              </a:rPr>
              <a:t>trên</a:t>
            </a:r>
            <a:r>
              <a:rPr lang="vi-VN" sz="2400" dirty="0">
                <a:latin typeface="Times New Roman"/>
                <a:cs typeface="Times New Roman"/>
              </a:rPr>
              <a:t> qua những đóng góp của hệ thống trong các lĩnh vực đó</a:t>
            </a:r>
            <a:endParaRPr lang="en-US" sz="2400" dirty="0">
              <a:latin typeface="Times New Roman"/>
              <a:cs typeface="Times New Roman"/>
            </a:endParaRPr>
          </a:p>
        </p:txBody>
      </p:sp>
      <p:sp>
        <p:nvSpPr>
          <p:cNvPr id="24" name="TextBox 23">
            <a:extLst>
              <a:ext uri="{FF2B5EF4-FFF2-40B4-BE49-F238E27FC236}">
                <a16:creationId xmlns:a16="http://schemas.microsoft.com/office/drawing/2014/main" id="{37ADE8B8-EB9A-F6EC-7A78-759852488EFB}"/>
              </a:ext>
            </a:extLst>
          </p:cNvPr>
          <p:cNvSpPr txBox="1"/>
          <p:nvPr/>
        </p:nvSpPr>
        <p:spPr>
          <a:xfrm>
            <a:off x="716248" y="5511584"/>
            <a:ext cx="1118332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vi-VN" sz="2400" dirty="0">
                <a:latin typeface="Times New Roman"/>
                <a:cs typeface="Times New Roman"/>
              </a:rPr>
              <a:t>Nếu như không được nghiên cứu và triển khai hệ thống phát hiện và tránh né vật cản có thể dẫn đến tăng nguy cơ tai nạn giao thông, tổn thất về sinh mạng và tài sản, cản trở sự tiến bộ công nghệ và mất cơ hội phát triển kinh tế.</a:t>
            </a:r>
            <a:endParaRPr lang="en-US" sz="2400" dirty="0">
              <a:latin typeface="Times New Roman"/>
              <a:cs typeface="Times New Roman"/>
            </a:endParaRPr>
          </a:p>
        </p:txBody>
      </p:sp>
      <p:cxnSp>
        <p:nvCxnSpPr>
          <p:cNvPr id="25" name="Straight Arrow Connector 24">
            <a:extLst>
              <a:ext uri="{FF2B5EF4-FFF2-40B4-BE49-F238E27FC236}">
                <a16:creationId xmlns:a16="http://schemas.microsoft.com/office/drawing/2014/main" id="{FD4DCC22-A55A-4BA2-AD4E-2DC2C8C76F0D}"/>
              </a:ext>
            </a:extLst>
          </p:cNvPr>
          <p:cNvCxnSpPr>
            <a:cxnSpLocks/>
          </p:cNvCxnSpPr>
          <p:nvPr/>
        </p:nvCxnSpPr>
        <p:spPr>
          <a:xfrm flipV="1">
            <a:off x="155693" y="5745877"/>
            <a:ext cx="511278" cy="5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819336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7CD2F605-77BD-4D9C-BC95-97EB75D69D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26" name="Freeform 6">
              <a:extLst>
                <a:ext uri="{FF2B5EF4-FFF2-40B4-BE49-F238E27FC236}">
                  <a16:creationId xmlns:a16="http://schemas.microsoft.com/office/drawing/2014/main" id="{40259AB5-8B5C-4CD4-AE10-7A177BB73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7" name="Freeform 7">
              <a:extLst>
                <a:ext uri="{FF2B5EF4-FFF2-40B4-BE49-F238E27FC236}">
                  <a16:creationId xmlns:a16="http://schemas.microsoft.com/office/drawing/2014/main" id="{DB110D97-363A-40D5-98E8-D367DFCFB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8" name="Freeform 9">
              <a:extLst>
                <a:ext uri="{FF2B5EF4-FFF2-40B4-BE49-F238E27FC236}">
                  <a16:creationId xmlns:a16="http://schemas.microsoft.com/office/drawing/2014/main" id="{30DC9DB4-96D0-47E9-A6E5-1590DED84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9" name="Freeform 10">
              <a:extLst>
                <a:ext uri="{FF2B5EF4-FFF2-40B4-BE49-F238E27FC236}">
                  <a16:creationId xmlns:a16="http://schemas.microsoft.com/office/drawing/2014/main" id="{8CA317D7-424B-4887-BEDF-18EF7915C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30" name="Freeform 11">
              <a:extLst>
                <a:ext uri="{FF2B5EF4-FFF2-40B4-BE49-F238E27FC236}">
                  <a16:creationId xmlns:a16="http://schemas.microsoft.com/office/drawing/2014/main" id="{ACF40F67-B16B-4E7F-A595-0EF370063D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31" name="Freeform 12">
              <a:extLst>
                <a:ext uri="{FF2B5EF4-FFF2-40B4-BE49-F238E27FC236}">
                  <a16:creationId xmlns:a16="http://schemas.microsoft.com/office/drawing/2014/main" id="{EB2264F1-4BB6-4403-A681-A463AA730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33" name="Rectangle 32">
            <a:extLst>
              <a:ext uri="{FF2B5EF4-FFF2-40B4-BE49-F238E27FC236}">
                <a16:creationId xmlns:a16="http://schemas.microsoft.com/office/drawing/2014/main" id="{A8ACD999-13D5-4625-8971-08C2DE018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Robot hút bụi thế hệ mới của Samsung ứng dụng AI giúp nhận diện chướng ...">
            <a:extLst>
              <a:ext uri="{FF2B5EF4-FFF2-40B4-BE49-F238E27FC236}">
                <a16:creationId xmlns:a16="http://schemas.microsoft.com/office/drawing/2014/main" id="{6E8A64F5-387A-11BB-D156-E566B72ABDAF}"/>
              </a:ext>
            </a:extLst>
          </p:cNvPr>
          <p:cNvPicPr>
            <a:picLocks noChangeAspect="1"/>
          </p:cNvPicPr>
          <p:nvPr/>
        </p:nvPicPr>
        <p:blipFill rotWithShape="1">
          <a:blip r:embed="rId3"/>
          <a:srcRect l="22111" r="22111"/>
          <a:stretch/>
        </p:blipFill>
        <p:spPr>
          <a:xfrm>
            <a:off x="20" y="10"/>
            <a:ext cx="6470908" cy="6857990"/>
          </a:xfrm>
          <a:custGeom>
            <a:avLst/>
            <a:gdLst/>
            <a:ahLst/>
            <a:cxnLst/>
            <a:rect l="l" t="t" r="r" b="b"/>
            <a:pathLst>
              <a:path w="6470928" h="6858000">
                <a:moveTo>
                  <a:pt x="0" y="0"/>
                </a:moveTo>
                <a:lnTo>
                  <a:pt x="5180733" y="0"/>
                </a:lnTo>
                <a:lnTo>
                  <a:pt x="4548412" y="2502760"/>
                </a:lnTo>
                <a:lnTo>
                  <a:pt x="4562355" y="2506282"/>
                </a:lnTo>
                <a:lnTo>
                  <a:pt x="4548102" y="2512589"/>
                </a:lnTo>
                <a:lnTo>
                  <a:pt x="6470928" y="6858000"/>
                </a:lnTo>
                <a:lnTo>
                  <a:pt x="0" y="6858000"/>
                </a:lnTo>
                <a:close/>
              </a:path>
            </a:pathLst>
          </a:custGeom>
        </p:spPr>
      </p:pic>
      <p:pic>
        <p:nvPicPr>
          <p:cNvPr id="3" name="Picture 3" descr="Robot Schaft của Google giành vị trí đầu tiên tại cuộc thi DARPA ...">
            <a:extLst>
              <a:ext uri="{FF2B5EF4-FFF2-40B4-BE49-F238E27FC236}">
                <a16:creationId xmlns:a16="http://schemas.microsoft.com/office/drawing/2014/main" id="{898FBD83-4599-B08E-F599-05E32C4581A6}"/>
              </a:ext>
            </a:extLst>
          </p:cNvPr>
          <p:cNvPicPr>
            <a:picLocks noChangeAspect="1"/>
          </p:cNvPicPr>
          <p:nvPr/>
        </p:nvPicPr>
        <p:blipFill rotWithShape="1">
          <a:blip r:embed="rId4"/>
          <a:srcRect l="12714" r="12714"/>
          <a:stretch/>
        </p:blipFill>
        <p:spPr>
          <a:xfrm>
            <a:off x="4545660" y="10"/>
            <a:ext cx="7646340" cy="6857990"/>
          </a:xfrm>
          <a:custGeom>
            <a:avLst/>
            <a:gdLst/>
            <a:ahLst/>
            <a:cxnLst/>
            <a:rect l="l" t="t" r="r" b="b"/>
            <a:pathLst>
              <a:path w="7646340" h="6858000">
                <a:moveTo>
                  <a:pt x="635077" y="0"/>
                </a:moveTo>
                <a:lnTo>
                  <a:pt x="7646340" y="0"/>
                </a:lnTo>
                <a:lnTo>
                  <a:pt x="7646340" y="6858000"/>
                </a:lnTo>
                <a:lnTo>
                  <a:pt x="1925271" y="6858000"/>
                </a:lnTo>
                <a:lnTo>
                  <a:pt x="2445" y="2512588"/>
                </a:lnTo>
                <a:lnTo>
                  <a:pt x="0" y="2513671"/>
                </a:lnTo>
                <a:close/>
              </a:path>
            </a:pathLst>
          </a:custGeom>
        </p:spPr>
      </p:pic>
      <p:sp>
        <p:nvSpPr>
          <p:cNvPr id="35" name="Freeform 8">
            <a:extLst>
              <a:ext uri="{FF2B5EF4-FFF2-40B4-BE49-F238E27FC236}">
                <a16:creationId xmlns:a16="http://schemas.microsoft.com/office/drawing/2014/main" id="{B512E719-5663-49B6-B093-E662B417EB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933" y="-16933"/>
            <a:ext cx="7340600" cy="6883400"/>
          </a:xfrm>
          <a:custGeom>
            <a:avLst/>
            <a:gdLst>
              <a:gd name="connsiteX0" fmla="*/ 5427133 w 7340600"/>
              <a:gd name="connsiteY0" fmla="*/ 8466 h 6883400"/>
              <a:gd name="connsiteX1" fmla="*/ 4783666 w 7340600"/>
              <a:gd name="connsiteY1" fmla="*/ 2573866 h 6883400"/>
              <a:gd name="connsiteX2" fmla="*/ 7340600 w 7340600"/>
              <a:gd name="connsiteY2" fmla="*/ 6874933 h 6883400"/>
              <a:gd name="connsiteX3" fmla="*/ 0 w 7340600"/>
              <a:gd name="connsiteY3" fmla="*/ 6883400 h 6883400"/>
              <a:gd name="connsiteX4" fmla="*/ 8466 w 7340600"/>
              <a:gd name="connsiteY4" fmla="*/ 0 h 6883400"/>
              <a:gd name="connsiteX5" fmla="*/ 5427133 w 7340600"/>
              <a:gd name="connsiteY5" fmla="*/ 8466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0600" h="6883400">
                <a:moveTo>
                  <a:pt x="5427133" y="8466"/>
                </a:moveTo>
                <a:lnTo>
                  <a:pt x="4783666" y="2573866"/>
                </a:lnTo>
                <a:lnTo>
                  <a:pt x="7340600" y="6874933"/>
                </a:lnTo>
                <a:lnTo>
                  <a:pt x="0" y="6883400"/>
                </a:lnTo>
                <a:lnTo>
                  <a:pt x="8466" y="0"/>
                </a:lnTo>
                <a:lnTo>
                  <a:pt x="5427133" y="8466"/>
                </a:lnTo>
                <a:close/>
              </a:path>
            </a:pathLst>
          </a:custGeom>
          <a:solidFill>
            <a:schemeClr val="tx1">
              <a:lumMod val="95000"/>
              <a:lumOff val="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685800" y="1634067"/>
            <a:ext cx="4062942" cy="2489200"/>
          </a:xfrm>
          <a:effectLst/>
        </p:spPr>
        <p:txBody>
          <a:bodyPr vert="horz" lIns="91440" tIns="45720" rIns="91440" bIns="45720" rtlCol="0" anchor="b">
            <a:normAutofit/>
          </a:bodyPr>
          <a:lstStyle/>
          <a:p>
            <a:pPr algn="l"/>
            <a:r>
              <a:rPr lang="en-US" sz="5400" b="1" dirty="0" err="1">
                <a:solidFill>
                  <a:schemeClr val="bg1"/>
                </a:solidFill>
                <a:latin typeface="Times New Roman"/>
                <a:cs typeface="Times New Roman"/>
              </a:rPr>
              <a:t>Tránh</a:t>
            </a:r>
            <a:r>
              <a:rPr lang="en-US" sz="5400" b="1" dirty="0">
                <a:solidFill>
                  <a:schemeClr val="bg1"/>
                </a:solidFill>
                <a:latin typeface="Times New Roman"/>
                <a:cs typeface="Times New Roman"/>
              </a:rPr>
              <a:t> </a:t>
            </a:r>
            <a:r>
              <a:rPr lang="en-US" sz="5400" b="1" dirty="0" err="1">
                <a:solidFill>
                  <a:schemeClr val="bg1"/>
                </a:solidFill>
                <a:latin typeface="Times New Roman"/>
                <a:cs typeface="Times New Roman"/>
              </a:rPr>
              <a:t>vật</a:t>
            </a:r>
            <a:r>
              <a:rPr lang="en-US" sz="5400" b="1" dirty="0">
                <a:solidFill>
                  <a:schemeClr val="bg1"/>
                </a:solidFill>
                <a:latin typeface="Times New Roman"/>
                <a:cs typeface="Times New Roman"/>
              </a:rPr>
              <a:t> </a:t>
            </a:r>
            <a:r>
              <a:rPr lang="en-US" sz="5400" b="1" dirty="0" err="1">
                <a:solidFill>
                  <a:schemeClr val="bg1"/>
                </a:solidFill>
                <a:latin typeface="Times New Roman"/>
                <a:cs typeface="Times New Roman"/>
              </a:rPr>
              <a:t>cản</a:t>
            </a:r>
            <a:r>
              <a:rPr lang="en-US" sz="5400" b="1" dirty="0">
                <a:solidFill>
                  <a:schemeClr val="bg1"/>
                </a:solidFill>
                <a:latin typeface="Times New Roman"/>
                <a:cs typeface="Times New Roman"/>
              </a:rPr>
              <a:t> </a:t>
            </a:r>
            <a:r>
              <a:rPr lang="en-US" sz="5400" b="1" dirty="0" err="1">
                <a:solidFill>
                  <a:schemeClr val="bg1"/>
                </a:solidFill>
                <a:latin typeface="Times New Roman"/>
                <a:cs typeface="Times New Roman"/>
              </a:rPr>
              <a:t>tĩnh</a:t>
            </a:r>
          </a:p>
        </p:txBody>
      </p:sp>
      <p:grpSp>
        <p:nvGrpSpPr>
          <p:cNvPr id="37" name="Group 36">
            <a:extLst>
              <a:ext uri="{FF2B5EF4-FFF2-40B4-BE49-F238E27FC236}">
                <a16:creationId xmlns:a16="http://schemas.microsoft.com/office/drawing/2014/main" id="{5E7D0B7D-36AF-417F-8C99-B1452C7E29D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64100" y="-4763"/>
            <a:ext cx="5014912" cy="6862763"/>
            <a:chOff x="2928938" y="-4763"/>
            <a:chExt cx="5014912" cy="6862763"/>
          </a:xfrm>
        </p:grpSpPr>
        <p:sp>
          <p:nvSpPr>
            <p:cNvPr id="38" name="Freeform 6">
              <a:extLst>
                <a:ext uri="{FF2B5EF4-FFF2-40B4-BE49-F238E27FC236}">
                  <a16:creationId xmlns:a16="http://schemas.microsoft.com/office/drawing/2014/main" id="{2A325524-B5E3-4DB5-AF97-518DE9FFB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39" name="Freeform 7">
              <a:extLst>
                <a:ext uri="{FF2B5EF4-FFF2-40B4-BE49-F238E27FC236}">
                  <a16:creationId xmlns:a16="http://schemas.microsoft.com/office/drawing/2014/main" id="{8440E4BE-6F49-4FC4-9838-20C6FD714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40" name="Freeform 12">
              <a:extLst>
                <a:ext uri="{FF2B5EF4-FFF2-40B4-BE49-F238E27FC236}">
                  <a16:creationId xmlns:a16="http://schemas.microsoft.com/office/drawing/2014/main" id="{BC3F7C12-102B-499D-AB48-3B4D9E2A6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41" name="Freeform 13">
              <a:extLst>
                <a:ext uri="{FF2B5EF4-FFF2-40B4-BE49-F238E27FC236}">
                  <a16:creationId xmlns:a16="http://schemas.microsoft.com/office/drawing/2014/main" id="{2EEDF529-A27D-4971-9C72-3919B60124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42" name="Freeform 14">
              <a:extLst>
                <a:ext uri="{FF2B5EF4-FFF2-40B4-BE49-F238E27FC236}">
                  <a16:creationId xmlns:a16="http://schemas.microsoft.com/office/drawing/2014/main" id="{C7BE6017-3E05-4C1C-9CEB-1CF66F05F5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43" name="Freeform 15">
              <a:extLst>
                <a:ext uri="{FF2B5EF4-FFF2-40B4-BE49-F238E27FC236}">
                  <a16:creationId xmlns:a16="http://schemas.microsoft.com/office/drawing/2014/main" id="{076C2A2B-9F98-42AE-B069-55D120D7DE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Tree>
    <p:extLst>
      <p:ext uri="{BB962C8B-B14F-4D97-AF65-F5344CB8AC3E}">
        <p14:creationId xmlns:p14="http://schemas.microsoft.com/office/powerpoint/2010/main" val="2069536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1441774"/>
            <a:ext cx="90673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err="1">
                <a:latin typeface="Times  New Roman"/>
              </a:rPr>
              <a:t>Thuật</a:t>
            </a:r>
            <a:r>
              <a:rPr lang="en-US">
                <a:latin typeface="Times  New Roman"/>
              </a:rPr>
              <a:t> </a:t>
            </a:r>
            <a:r>
              <a:rPr lang="en-US" err="1">
                <a:latin typeface="Times  New Roman"/>
              </a:rPr>
              <a:t>toán</a:t>
            </a:r>
            <a:r>
              <a:rPr lang="en-US">
                <a:latin typeface="Times  New Roman"/>
              </a:rPr>
              <a:t> chia </a:t>
            </a:r>
            <a:r>
              <a:rPr lang="en-US" err="1">
                <a:latin typeface="Times  New Roman"/>
              </a:rPr>
              <a:t>làm</a:t>
            </a:r>
            <a:r>
              <a:rPr lang="en-US">
                <a:latin typeface="Times  New Roman"/>
              </a:rPr>
              <a:t> 3 </a:t>
            </a:r>
            <a:r>
              <a:rPr lang="en-US" err="1">
                <a:latin typeface="Times  New Roman"/>
              </a:rPr>
              <a:t>bước</a:t>
            </a:r>
            <a:r>
              <a:rPr lang="en-US">
                <a:latin typeface="Times  New Roman"/>
              </a:rPr>
              <a:t> </a:t>
            </a:r>
            <a:r>
              <a:rPr lang="en-US" err="1">
                <a:latin typeface="Times  New Roman"/>
              </a:rPr>
              <a:t>chính</a:t>
            </a:r>
            <a:r>
              <a:rPr lang="en-US">
                <a:latin typeface="Times  New Roman"/>
              </a:rPr>
              <a:t>:</a:t>
            </a:r>
          </a:p>
        </p:txBody>
      </p:sp>
      <p:sp>
        <p:nvSpPr>
          <p:cNvPr id="9" name="TextBox 1">
            <a:extLst>
              <a:ext uri="{FF2B5EF4-FFF2-40B4-BE49-F238E27FC236}">
                <a16:creationId xmlns:a16="http://schemas.microsoft.com/office/drawing/2014/main" id="{38BD5A54-DB48-8596-CA76-91DF787F68A2}"/>
              </a:ext>
            </a:extLst>
          </p:cNvPr>
          <p:cNvSpPr txBox="1"/>
          <p:nvPr/>
        </p:nvSpPr>
        <p:spPr>
          <a:xfrm>
            <a:off x="3047031" y="3193440"/>
            <a:ext cx="9811161" cy="369332"/>
          </a:xfrm>
          <a:prstGeom prst="rect">
            <a:avLst/>
          </a:prstGeom>
          <a:noFill/>
        </p:spPr>
        <p:txBody>
          <a:bodyPr rot="0" spcFirstLastPara="0" vert="horz" wrap="square" lIns="91440" tIns="45720" rIns="9144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atin typeface="Times New Roman"/>
                <a:cs typeface="Times New Roman"/>
              </a:rPr>
              <a:t>Robot </a:t>
            </a:r>
            <a:r>
              <a:rPr lang="en-US" err="1">
                <a:latin typeface="Times New Roman"/>
                <a:cs typeface="Times New Roman"/>
              </a:rPr>
              <a:t>được</a:t>
            </a:r>
            <a:r>
              <a:rPr lang="en-US">
                <a:latin typeface="Times New Roman"/>
                <a:cs typeface="Times New Roman"/>
              </a:rPr>
              <a:t> </a:t>
            </a:r>
            <a:r>
              <a:rPr lang="en-US" err="1">
                <a:latin typeface="Times New Roman"/>
                <a:cs typeface="Times New Roman"/>
              </a:rPr>
              <a:t>coi</a:t>
            </a:r>
            <a:r>
              <a:rPr lang="en-US">
                <a:latin typeface="Times New Roman"/>
                <a:cs typeface="Times New Roman"/>
              </a:rPr>
              <a:t> </a:t>
            </a:r>
            <a:r>
              <a:rPr lang="en-US" err="1">
                <a:latin typeface="Times New Roman"/>
                <a:cs typeface="Times New Roman"/>
              </a:rPr>
              <a:t>là</a:t>
            </a:r>
            <a:r>
              <a:rPr lang="en-US">
                <a:latin typeface="Times New Roman"/>
                <a:cs typeface="Times New Roman"/>
              </a:rPr>
              <a:t> </a:t>
            </a:r>
            <a:r>
              <a:rPr lang="en-US" err="1">
                <a:latin typeface="Times New Roman"/>
                <a:cs typeface="Times New Roman"/>
              </a:rPr>
              <a:t>một</a:t>
            </a:r>
            <a:r>
              <a:rPr lang="en-US">
                <a:latin typeface="Times New Roman"/>
                <a:cs typeface="Times New Roman"/>
              </a:rPr>
              <a:t> </a:t>
            </a:r>
            <a:r>
              <a:rPr lang="en-US" err="1">
                <a:latin typeface="Times New Roman"/>
                <a:cs typeface="Times New Roman"/>
              </a:rPr>
              <a:t>điểm</a:t>
            </a:r>
            <a:r>
              <a:rPr lang="en-US">
                <a:latin typeface="Times New Roman"/>
                <a:cs typeface="Times New Roman"/>
              </a:rPr>
              <a:t> </a:t>
            </a:r>
            <a:r>
              <a:rPr lang="en-US" err="1">
                <a:latin typeface="Times New Roman"/>
                <a:cs typeface="Times New Roman"/>
              </a:rPr>
              <a:t>và</a:t>
            </a:r>
            <a:r>
              <a:rPr lang="en-US">
                <a:latin typeface="Times New Roman"/>
                <a:cs typeface="Times New Roman"/>
              </a:rPr>
              <a:t> </a:t>
            </a:r>
            <a:r>
              <a:rPr lang="en-US" err="1">
                <a:latin typeface="Times New Roman"/>
                <a:cs typeface="Times New Roman"/>
              </a:rPr>
              <a:t>mở</a:t>
            </a:r>
            <a:r>
              <a:rPr lang="en-US">
                <a:latin typeface="Times New Roman"/>
                <a:cs typeface="Times New Roman"/>
              </a:rPr>
              <a:t> </a:t>
            </a:r>
            <a:r>
              <a:rPr lang="en-US" err="1">
                <a:latin typeface="Times New Roman"/>
                <a:cs typeface="Times New Roman"/>
              </a:rPr>
              <a:t>rộng</a:t>
            </a:r>
            <a:r>
              <a:rPr lang="en-US">
                <a:latin typeface="Times New Roman"/>
                <a:cs typeface="Times New Roman"/>
              </a:rPr>
              <a:t> </a:t>
            </a:r>
            <a:r>
              <a:rPr lang="en-US" err="1">
                <a:latin typeface="Times New Roman"/>
                <a:cs typeface="Times New Roman"/>
              </a:rPr>
              <a:t>bán</a:t>
            </a:r>
            <a:r>
              <a:rPr lang="en-US">
                <a:latin typeface="Times New Roman"/>
                <a:cs typeface="Times New Roman"/>
              </a:rPr>
              <a:t> </a:t>
            </a:r>
            <a:r>
              <a:rPr lang="en-US" err="1">
                <a:latin typeface="Times New Roman"/>
                <a:cs typeface="Times New Roman"/>
              </a:rPr>
              <a:t>kính</a:t>
            </a:r>
            <a:r>
              <a:rPr lang="en-US">
                <a:latin typeface="Times New Roman"/>
                <a:cs typeface="Times New Roman"/>
              </a:rPr>
              <a:t> </a:t>
            </a:r>
            <a:r>
              <a:rPr lang="en-US" err="1">
                <a:latin typeface="Times New Roman"/>
                <a:cs typeface="Times New Roman"/>
              </a:rPr>
              <a:t>của</a:t>
            </a:r>
            <a:r>
              <a:rPr lang="en-US">
                <a:latin typeface="Times New Roman"/>
                <a:cs typeface="Times New Roman"/>
              </a:rPr>
              <a:t> </a:t>
            </a:r>
            <a:r>
              <a:rPr lang="en-US" err="1">
                <a:latin typeface="Times New Roman"/>
                <a:cs typeface="Times New Roman"/>
              </a:rPr>
              <a:t>vật</a:t>
            </a:r>
            <a:r>
              <a:rPr lang="en-US">
                <a:latin typeface="Times New Roman"/>
                <a:cs typeface="Times New Roman"/>
              </a:rPr>
              <a:t> </a:t>
            </a:r>
            <a:r>
              <a:rPr lang="en-US" err="1">
                <a:latin typeface="Times New Roman"/>
                <a:cs typeface="Times New Roman"/>
              </a:rPr>
              <a:t>cản</a:t>
            </a:r>
            <a:r>
              <a:rPr lang="en-US">
                <a:latin typeface="Times New Roman"/>
                <a:cs typeface="Times New Roman"/>
              </a:rPr>
              <a:t> </a:t>
            </a:r>
            <a:r>
              <a:rPr lang="en-US" err="1">
                <a:latin typeface="Times New Roman"/>
                <a:cs typeface="Times New Roman"/>
              </a:rPr>
              <a:t>ra</a:t>
            </a:r>
            <a:r>
              <a:rPr lang="en-US">
                <a:latin typeface="Times New Roman"/>
                <a:cs typeface="Times New Roman"/>
              </a:rPr>
              <a:t> </a:t>
            </a:r>
            <a:r>
              <a:rPr lang="en-US" err="1">
                <a:latin typeface="Times New Roman"/>
                <a:cs typeface="Times New Roman"/>
              </a:rPr>
              <a:t>nhằm</a:t>
            </a:r>
            <a:r>
              <a:rPr lang="en-US">
                <a:latin typeface="Times New Roman"/>
                <a:cs typeface="Times New Roman"/>
              </a:rPr>
              <a:t> </a:t>
            </a:r>
            <a:r>
              <a:rPr lang="en-US" err="1">
                <a:latin typeface="Times New Roman"/>
                <a:cs typeface="Times New Roman"/>
              </a:rPr>
              <a:t>đảm</a:t>
            </a:r>
            <a:r>
              <a:rPr lang="en-US">
                <a:latin typeface="Times New Roman"/>
                <a:cs typeface="Times New Roman"/>
              </a:rPr>
              <a:t> </a:t>
            </a:r>
            <a:r>
              <a:rPr lang="en-US" err="1">
                <a:latin typeface="Times New Roman"/>
                <a:cs typeface="Times New Roman"/>
              </a:rPr>
              <a:t>bảo</a:t>
            </a:r>
            <a:r>
              <a:rPr lang="en-US">
                <a:latin typeface="Times New Roman"/>
                <a:cs typeface="Times New Roman"/>
              </a:rPr>
              <a:t> </a:t>
            </a:r>
            <a:r>
              <a:rPr lang="en-US" err="1">
                <a:latin typeface="Times New Roman"/>
                <a:cs typeface="Times New Roman"/>
              </a:rPr>
              <a:t>tính</a:t>
            </a:r>
            <a:r>
              <a:rPr lang="en-US">
                <a:latin typeface="Times New Roman"/>
                <a:cs typeface="Times New Roman"/>
              </a:rPr>
              <a:t> </a:t>
            </a:r>
            <a:r>
              <a:rPr lang="en-US" err="1">
                <a:latin typeface="Times New Roman"/>
                <a:cs typeface="Times New Roman"/>
              </a:rPr>
              <a:t>chính</a:t>
            </a:r>
            <a:r>
              <a:rPr lang="en-US">
                <a:latin typeface="Times New Roman"/>
                <a:cs typeface="Times New Roman"/>
              </a:rPr>
              <a:t> </a:t>
            </a:r>
            <a:r>
              <a:rPr lang="en-US" err="1">
                <a:latin typeface="Times New Roman"/>
                <a:cs typeface="Times New Roman"/>
              </a:rPr>
              <a:t>xác</a:t>
            </a:r>
            <a:r>
              <a:rPr lang="en-US">
                <a:latin typeface="Times New Roman"/>
                <a:cs typeface="Times New Roman"/>
              </a:rPr>
              <a:t>:</a:t>
            </a:r>
          </a:p>
        </p:txBody>
      </p:sp>
      <p:sp>
        <p:nvSpPr>
          <p:cNvPr id="6" name="Rectangle: Rounded Corners 5">
            <a:extLst>
              <a:ext uri="{FF2B5EF4-FFF2-40B4-BE49-F238E27FC236}">
                <a16:creationId xmlns:a16="http://schemas.microsoft.com/office/drawing/2014/main" id="{9CC30100-848A-1DF4-0FBE-516CF998B6B4}"/>
              </a:ext>
            </a:extLst>
          </p:cNvPr>
          <p:cNvSpPr/>
          <p:nvPr/>
        </p:nvSpPr>
        <p:spPr>
          <a:xfrm>
            <a:off x="3463053" y="137924"/>
            <a:ext cx="1605787" cy="1115784"/>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1"/>
                </a:solidFill>
                <a:latin typeface="Times New Roman"/>
                <a:cs typeface="Times New Roman"/>
              </a:rPr>
              <a:t>Follow the gap</a:t>
            </a:r>
          </a:p>
        </p:txBody>
      </p:sp>
      <p:sp>
        <p:nvSpPr>
          <p:cNvPr id="13" name="Rectangle: Rounded Corners 12">
            <a:extLst>
              <a:ext uri="{FF2B5EF4-FFF2-40B4-BE49-F238E27FC236}">
                <a16:creationId xmlns:a16="http://schemas.microsoft.com/office/drawing/2014/main" id="{3B342DE3-D919-FB0E-5C6B-ED7A54EA027F}"/>
              </a:ext>
            </a:extLst>
          </p:cNvPr>
          <p:cNvSpPr/>
          <p:nvPr/>
        </p:nvSpPr>
        <p:spPr>
          <a:xfrm>
            <a:off x="5808685" y="139237"/>
            <a:ext cx="5883232" cy="399047"/>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err="1">
                <a:solidFill>
                  <a:srgbClr val="000000"/>
                </a:solidFill>
                <a:latin typeface="Times New Roman"/>
                <a:cs typeface="Times New Roman"/>
              </a:rPr>
              <a:t>Xây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dựng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một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vòng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tròn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kính</a:t>
            </a:r>
            <a:r>
              <a:rPr lang="en-US" sz="1600" dirty="0">
                <a:solidFill>
                  <a:srgbClr val="000000"/>
                </a:solidFill>
                <a:latin typeface="Times New Roman"/>
                <a:cs typeface="Times New Roman"/>
              </a:rPr>
              <a:t> bao </a:t>
            </a:r>
            <a:r>
              <a:rPr lang="en-US" sz="1600" dirty="0" err="1">
                <a:solidFill>
                  <a:srgbClr val="000000"/>
                </a:solidFill>
                <a:latin typeface="Times New Roman"/>
                <a:cs typeface="Times New Roman"/>
              </a:rPr>
              <a:t>xung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quanh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thể</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17" name="Rectangle: Rounded Corners 16">
            <a:extLst>
              <a:ext uri="{FF2B5EF4-FFF2-40B4-BE49-F238E27FC236}">
                <a16:creationId xmlns:a16="http://schemas.microsoft.com/office/drawing/2014/main" id="{90F8229C-0CE5-78F5-FE5E-220A947AA327}"/>
              </a:ext>
            </a:extLst>
          </p:cNvPr>
          <p:cNvSpPr/>
          <p:nvPr/>
        </p:nvSpPr>
        <p:spPr>
          <a:xfrm>
            <a:off x="5808684" y="693419"/>
            <a:ext cx="5883232" cy="666241"/>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err="1">
                <a:solidFill>
                  <a:srgbClr val="000000"/>
                </a:solidFill>
                <a:latin typeface="Times New Roman"/>
                <a:cs typeface="Times New Roman"/>
              </a:rPr>
              <a:t>Tính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toán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góc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hướng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nhất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để</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đưa</a:t>
            </a:r>
            <a:r>
              <a:rPr lang="en-US" sz="1600" dirty="0">
                <a:solidFill>
                  <a:srgbClr val="000000"/>
                </a:solidFill>
                <a:latin typeface="Times New Roman"/>
                <a:cs typeface="Times New Roman"/>
              </a:rPr>
              <a:t> robot </a:t>
            </a:r>
            <a:r>
              <a:rPr lang="en-US" sz="1600" dirty="0" err="1">
                <a:solidFill>
                  <a:srgbClr val="000000"/>
                </a:solidFill>
                <a:latin typeface="Times New Roman"/>
                <a:cs typeface="Times New Roman"/>
              </a:rPr>
              <a:t>vào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khoảng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trống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cực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đại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cản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xung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quanh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đồng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thời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xem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xét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điểm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mục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tiêu</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cxnSp>
        <p:nvCxnSpPr>
          <p:cNvPr id="21" name="Straight Arrow Connector 20">
            <a:extLst>
              <a:ext uri="{FF2B5EF4-FFF2-40B4-BE49-F238E27FC236}">
                <a16:creationId xmlns:a16="http://schemas.microsoft.com/office/drawing/2014/main" id="{2E4433C5-6366-AA27-1C09-CCD4889B8B71}"/>
              </a:ext>
            </a:extLst>
          </p:cNvPr>
          <p:cNvCxnSpPr>
            <a:cxnSpLocks/>
          </p:cNvCxnSpPr>
          <p:nvPr/>
        </p:nvCxnSpPr>
        <p:spPr>
          <a:xfrm flipV="1">
            <a:off x="5075558" y="282091"/>
            <a:ext cx="705125" cy="4285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9BA78AF-01D2-56D8-D9AF-C4FEFE34702F}"/>
              </a:ext>
            </a:extLst>
          </p:cNvPr>
          <p:cNvCxnSpPr>
            <a:cxnSpLocks/>
          </p:cNvCxnSpPr>
          <p:nvPr/>
        </p:nvCxnSpPr>
        <p:spPr>
          <a:xfrm>
            <a:off x="5084145" y="696826"/>
            <a:ext cx="706434" cy="4242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4">
            <a:extLst>
              <a:ext uri="{FF2B5EF4-FFF2-40B4-BE49-F238E27FC236}">
                <a16:creationId xmlns:a16="http://schemas.microsoft.com/office/drawing/2014/main" id="{C6776606-9AA5-68DF-EF8F-5784C3AC2FEB}"/>
              </a:ext>
            </a:extLst>
          </p:cNvPr>
          <p:cNvPicPr>
            <a:picLocks noChangeAspect="1"/>
          </p:cNvPicPr>
          <p:nvPr/>
        </p:nvPicPr>
        <p:blipFill>
          <a:blip r:embed="rId3"/>
          <a:stretch>
            <a:fillRect/>
          </a:stretch>
        </p:blipFill>
        <p:spPr>
          <a:xfrm>
            <a:off x="4348348" y="1875464"/>
            <a:ext cx="5583381" cy="1276292"/>
          </a:xfrm>
          <a:prstGeom prst="rect">
            <a:avLst/>
          </a:prstGeom>
        </p:spPr>
      </p:pic>
      <p:pic>
        <p:nvPicPr>
          <p:cNvPr id="25" name="Picture 25" descr="Shape, circle&#10;&#10;Description automatically generated">
            <a:extLst>
              <a:ext uri="{FF2B5EF4-FFF2-40B4-BE49-F238E27FC236}">
                <a16:creationId xmlns:a16="http://schemas.microsoft.com/office/drawing/2014/main" id="{B7971002-A49F-742E-E8ED-414B32E61E64}"/>
              </a:ext>
            </a:extLst>
          </p:cNvPr>
          <p:cNvPicPr>
            <a:picLocks noChangeAspect="1"/>
          </p:cNvPicPr>
          <p:nvPr/>
        </p:nvPicPr>
        <p:blipFill>
          <a:blip r:embed="rId4"/>
          <a:stretch>
            <a:fillRect/>
          </a:stretch>
        </p:blipFill>
        <p:spPr>
          <a:xfrm>
            <a:off x="5921829" y="3631874"/>
            <a:ext cx="3297381" cy="3146952"/>
          </a:xfrm>
          <a:prstGeom prst="rect">
            <a:avLst/>
          </a:prstGeom>
        </p:spPr>
      </p:pic>
    </p:spTree>
    <p:extLst>
      <p:ext uri="{BB962C8B-B14F-4D97-AF65-F5344CB8AC3E}">
        <p14:creationId xmlns:p14="http://schemas.microsoft.com/office/powerpoint/2010/main" val="14370555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46423"/>
            <a:ext cx="90673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từ</a:t>
            </a:r>
            <a:r>
              <a:rPr lang="en-US" dirty="0">
                <a:latin typeface="Times  New Roman"/>
              </a:rPr>
              <a:t> robot </a:t>
            </a:r>
            <a:r>
              <a:rPr lang="en-US" dirty="0" err="1">
                <a:latin typeface="Times  New Roman"/>
              </a:rPr>
              <a:t>đến</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cản</a:t>
            </a:r>
            <a:endParaRPr lang="en-US" dirty="0" err="1"/>
          </a:p>
        </p:txBody>
      </p:sp>
      <p:sp>
        <p:nvSpPr>
          <p:cNvPr id="9" name="TextBox 1">
            <a:extLst>
              <a:ext uri="{FF2B5EF4-FFF2-40B4-BE49-F238E27FC236}">
                <a16:creationId xmlns:a16="http://schemas.microsoft.com/office/drawing/2014/main" id="{38BD5A54-DB48-8596-CA76-91DF787F68A2}"/>
              </a:ext>
            </a:extLst>
          </p:cNvPr>
          <p:cNvSpPr txBox="1"/>
          <p:nvPr/>
        </p:nvSpPr>
        <p:spPr>
          <a:xfrm>
            <a:off x="2176174" y="3931068"/>
            <a:ext cx="3606305" cy="2585323"/>
          </a:xfrm>
          <a:prstGeom prst="rect">
            <a:avLst/>
          </a:prstGeom>
          <a:noFill/>
        </p:spPr>
        <p:txBody>
          <a:bodyPr rot="0" spcFirstLastPara="0" vert="horz" wrap="square" lIns="91440" tIns="45720" rIns="9144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err="1">
                <a:latin typeface="Times New Roman"/>
                <a:cs typeface="Times New Roman"/>
              </a:rPr>
              <a:t>Bước</a:t>
            </a:r>
            <a:r>
              <a:rPr lang="en-US" dirty="0">
                <a:latin typeface="Times New Roman"/>
                <a:cs typeface="Times New Roman"/>
              </a:rPr>
              <a:t> 1: </a:t>
            </a:r>
            <a:r>
              <a:rPr lang="en-US" dirty="0" err="1">
                <a:latin typeface="Times New Roman"/>
                <a:cs typeface="Times New Roman"/>
              </a:rPr>
              <a:t>Tính</a:t>
            </a:r>
            <a:r>
              <a:rPr lang="en-US" dirty="0">
                <a:latin typeface="Times New Roman"/>
                <a:cs typeface="Times New Roman"/>
              </a:rPr>
              <a:t> </a:t>
            </a:r>
            <a:r>
              <a:rPr lang="en-US" dirty="0" err="1">
                <a:latin typeface="Times New Roman"/>
                <a:cs typeface="Times New Roman"/>
              </a:rPr>
              <a:t>toán</a:t>
            </a:r>
            <a:r>
              <a:rPr lang="en-US" dirty="0">
                <a:latin typeface="Times New Roman"/>
                <a:cs typeface="Times New Roman"/>
              </a:rPr>
              <a:t> </a:t>
            </a:r>
            <a:r>
              <a:rPr lang="en-US" dirty="0" err="1">
                <a:latin typeface="Times New Roman"/>
                <a:cs typeface="Times New Roman"/>
              </a:rPr>
              <a:t>mảng</a:t>
            </a:r>
            <a:r>
              <a:rPr lang="en-US" dirty="0">
                <a:latin typeface="Times New Roman"/>
                <a:cs typeface="Times New Roman"/>
              </a:rPr>
              <a:t> </a:t>
            </a:r>
            <a:r>
              <a:rPr lang="en-US" dirty="0" err="1">
                <a:latin typeface="Times New Roman"/>
                <a:cs typeface="Times New Roman"/>
              </a:rPr>
              <a:t>khoảng</a:t>
            </a:r>
            <a:r>
              <a:rPr lang="en-US" dirty="0">
                <a:latin typeface="Times New Roman"/>
                <a:cs typeface="Times New Roman"/>
              </a:rPr>
              <a:t> </a:t>
            </a:r>
            <a:r>
              <a:rPr lang="en-US" dirty="0" err="1">
                <a:latin typeface="Times New Roman"/>
                <a:cs typeface="Times New Roman"/>
              </a:rPr>
              <a:t>cách</a:t>
            </a:r>
            <a:r>
              <a:rPr lang="en-US" dirty="0">
                <a:latin typeface="Times New Roman"/>
                <a:cs typeface="Times New Roman"/>
              </a:rPr>
              <a:t> </a:t>
            </a:r>
            <a:r>
              <a:rPr lang="en-US" dirty="0" err="1">
                <a:latin typeface="Times New Roman"/>
                <a:cs typeface="Times New Roman"/>
              </a:rPr>
              <a:t>và</a:t>
            </a:r>
            <a:r>
              <a:rPr lang="en-US" dirty="0">
                <a:latin typeface="Times New Roman"/>
                <a:cs typeface="Times New Roman"/>
              </a:rPr>
              <a:t> </a:t>
            </a:r>
            <a:r>
              <a:rPr lang="en-US" dirty="0" err="1">
                <a:latin typeface="Times New Roman"/>
                <a:cs typeface="Times New Roman"/>
              </a:rPr>
              <a:t>tìm</a:t>
            </a:r>
            <a:r>
              <a:rPr lang="en-US" dirty="0">
                <a:latin typeface="Times New Roman"/>
                <a:cs typeface="Times New Roman"/>
              </a:rPr>
              <a:t> </a:t>
            </a:r>
            <a:r>
              <a:rPr lang="en-US" dirty="0" err="1">
                <a:latin typeface="Times New Roman"/>
                <a:cs typeface="Times New Roman"/>
              </a:rPr>
              <a:t>khoảng</a:t>
            </a:r>
            <a:r>
              <a:rPr lang="en-US" dirty="0">
                <a:latin typeface="Times New Roman"/>
                <a:cs typeface="Times New Roman"/>
              </a:rPr>
              <a:t> </a:t>
            </a:r>
            <a:r>
              <a:rPr lang="en-US" dirty="0" err="1">
                <a:latin typeface="Times New Roman"/>
                <a:cs typeface="Times New Roman"/>
              </a:rPr>
              <a:t>cách</a:t>
            </a:r>
            <a:r>
              <a:rPr lang="en-US" dirty="0">
                <a:latin typeface="Times New Roman"/>
                <a:cs typeface="Times New Roman"/>
              </a:rPr>
              <a:t> </a:t>
            </a:r>
            <a:r>
              <a:rPr lang="en-US" dirty="0" err="1">
                <a:latin typeface="Times New Roman"/>
                <a:cs typeface="Times New Roman"/>
              </a:rPr>
              <a:t>tối</a:t>
            </a:r>
            <a:r>
              <a:rPr lang="en-US" dirty="0">
                <a:latin typeface="Times New Roman"/>
                <a:cs typeface="Times New Roman"/>
              </a:rPr>
              <a:t> </a:t>
            </a:r>
            <a:r>
              <a:rPr lang="en-US" dirty="0" err="1">
                <a:latin typeface="Times New Roman"/>
                <a:cs typeface="Times New Roman"/>
              </a:rPr>
              <a:t>đa</a:t>
            </a:r>
          </a:p>
          <a:p>
            <a:r>
              <a:rPr lang="en-US" dirty="0" err="1">
                <a:latin typeface="Times New Roman"/>
                <a:cs typeface="Times New Roman"/>
              </a:rPr>
              <a:t>Để</a:t>
            </a:r>
            <a:r>
              <a:rPr lang="en-US" dirty="0">
                <a:latin typeface="Times New Roman"/>
                <a:cs typeface="Times New Roman"/>
              </a:rPr>
              <a:t> </a:t>
            </a:r>
            <a:r>
              <a:rPr lang="en-US" dirty="0" err="1">
                <a:latin typeface="Times New Roman"/>
                <a:cs typeface="Times New Roman"/>
              </a:rPr>
              <a:t>tính</a:t>
            </a:r>
            <a:r>
              <a:rPr lang="en-US" dirty="0">
                <a:latin typeface="Times New Roman"/>
                <a:cs typeface="Times New Roman"/>
              </a:rPr>
              <a:t> </a:t>
            </a:r>
            <a:r>
              <a:rPr lang="en-US" dirty="0" err="1">
                <a:latin typeface="Times New Roman"/>
                <a:cs typeface="Times New Roman"/>
              </a:rPr>
              <a:t>được</a:t>
            </a:r>
            <a:r>
              <a:rPr lang="en-US" dirty="0">
                <a:latin typeface="Times New Roman"/>
                <a:cs typeface="Times New Roman"/>
              </a:rPr>
              <a:t> </a:t>
            </a:r>
            <a:r>
              <a:rPr lang="en-US" dirty="0" err="1">
                <a:latin typeface="Times New Roman"/>
                <a:cs typeface="Times New Roman"/>
              </a:rPr>
              <a:t>thì</a:t>
            </a:r>
            <a:r>
              <a:rPr lang="en-US" dirty="0">
                <a:latin typeface="Times New Roman"/>
                <a:cs typeface="Times New Roman"/>
              </a:rPr>
              <a:t> ta </a:t>
            </a:r>
            <a:r>
              <a:rPr lang="en-US" dirty="0" err="1">
                <a:latin typeface="Times New Roman"/>
                <a:cs typeface="Times New Roman"/>
              </a:rPr>
              <a:t>cần</a:t>
            </a:r>
            <a:r>
              <a:rPr lang="en-US" dirty="0">
                <a:latin typeface="Times New Roman"/>
                <a:cs typeface="Times New Roman"/>
              </a:rPr>
              <a:t> </a:t>
            </a:r>
            <a:r>
              <a:rPr lang="en-US" dirty="0" err="1">
                <a:latin typeface="Times New Roman"/>
                <a:cs typeface="Times New Roman"/>
              </a:rPr>
              <a:t>các</a:t>
            </a:r>
            <a:r>
              <a:rPr lang="en-US" dirty="0">
                <a:latin typeface="Times New Roman"/>
                <a:cs typeface="Times New Roman"/>
              </a:rPr>
              <a:t> </a:t>
            </a:r>
            <a:r>
              <a:rPr lang="en-US" dirty="0" err="1">
                <a:latin typeface="Times New Roman"/>
                <a:cs typeface="Times New Roman"/>
              </a:rPr>
              <a:t>giá</a:t>
            </a:r>
            <a:r>
              <a:rPr lang="en-US" dirty="0">
                <a:latin typeface="Times New Roman"/>
                <a:cs typeface="Times New Roman"/>
              </a:rPr>
              <a:t> </a:t>
            </a:r>
            <a:r>
              <a:rPr lang="en-US" dirty="0" err="1">
                <a:latin typeface="Times New Roman"/>
                <a:cs typeface="Times New Roman"/>
              </a:rPr>
              <a:t>trị</a:t>
            </a:r>
            <a:r>
              <a:rPr lang="en-US" dirty="0">
                <a:latin typeface="Times New Roman"/>
                <a:cs typeface="Times New Roman"/>
              </a:rPr>
              <a:t> </a:t>
            </a:r>
            <a:r>
              <a:rPr lang="en-US" dirty="0" err="1">
                <a:latin typeface="Times New Roman"/>
                <a:cs typeface="Times New Roman"/>
              </a:rPr>
              <a:t>góc</a:t>
            </a:r>
            <a:r>
              <a:rPr lang="en-US" dirty="0">
                <a:latin typeface="Times New Roman"/>
                <a:cs typeface="Times New Roman"/>
              </a:rPr>
              <a:t> </a:t>
            </a:r>
            <a:r>
              <a:rPr lang="en-US" dirty="0" err="1">
                <a:latin typeface="Times New Roman"/>
                <a:cs typeface="Times New Roman"/>
              </a:rPr>
              <a:t>đường</a:t>
            </a:r>
            <a:r>
              <a:rPr lang="en-US" dirty="0">
                <a:latin typeface="Times New Roman"/>
                <a:cs typeface="Times New Roman"/>
              </a:rPr>
              <a:t> </a:t>
            </a:r>
            <a:r>
              <a:rPr lang="en-US" dirty="0" err="1">
                <a:latin typeface="Times New Roman"/>
                <a:cs typeface="Times New Roman"/>
              </a:rPr>
              <a:t>biên</a:t>
            </a:r>
            <a:r>
              <a:rPr lang="en-US" dirty="0">
                <a:latin typeface="Times New Roman"/>
                <a:cs typeface="Times New Roman"/>
              </a:rPr>
              <a:t> (</a:t>
            </a:r>
            <a:r>
              <a:rPr lang="en-US" dirty="0" err="1">
                <a:latin typeface="Times New Roman"/>
                <a:cs typeface="Times New Roman"/>
              </a:rPr>
              <a:t>φ</a:t>
            </a:r>
            <a:r>
              <a:rPr lang="en-US" baseline="-25000" dirty="0" err="1">
                <a:latin typeface="Times New Roman"/>
                <a:cs typeface="Times New Roman"/>
              </a:rPr>
              <a:t>obsi_l</a:t>
            </a:r>
            <a:r>
              <a:rPr lang="en-US" baseline="-25000" dirty="0">
                <a:latin typeface="Times New Roman"/>
                <a:cs typeface="Times New Roman"/>
              </a:rPr>
              <a:t> </a:t>
            </a:r>
            <a:r>
              <a:rPr lang="en-US" dirty="0" err="1">
                <a:latin typeface="Times New Roman"/>
                <a:cs typeface="Times New Roman"/>
              </a:rPr>
              <a:t>và</a:t>
            </a:r>
            <a:r>
              <a:rPr lang="en-US" dirty="0">
                <a:latin typeface="Times New Roman"/>
                <a:cs typeface="Times New Roman"/>
              </a:rPr>
              <a:t> </a:t>
            </a:r>
            <a:r>
              <a:rPr lang="en-US" dirty="0" err="1">
                <a:latin typeface="Times New Roman"/>
                <a:cs typeface="Times New Roman"/>
              </a:rPr>
              <a:t>φ</a:t>
            </a:r>
            <a:r>
              <a:rPr lang="en-US" baseline="-25000" dirty="0" err="1">
                <a:latin typeface="Times New Roman"/>
                <a:cs typeface="Times New Roman"/>
              </a:rPr>
              <a:t>obsi_r</a:t>
            </a:r>
            <a:r>
              <a:rPr lang="en-US" baseline="-25000" dirty="0">
                <a:latin typeface="Times New Roman"/>
                <a:cs typeface="Times New Roman"/>
              </a:rPr>
              <a:t> </a:t>
            </a:r>
            <a:r>
              <a:rPr lang="en-US" dirty="0" err="1">
                <a:latin typeface="Times New Roman"/>
                <a:cs typeface="Times New Roman"/>
              </a:rPr>
              <a:t>lần</a:t>
            </a:r>
            <a:r>
              <a:rPr lang="en-US" dirty="0">
                <a:latin typeface="Times New Roman"/>
                <a:cs typeface="Times New Roman"/>
              </a:rPr>
              <a:t> </a:t>
            </a:r>
            <a:r>
              <a:rPr lang="en-US" dirty="0" err="1">
                <a:latin typeface="Times New Roman"/>
                <a:cs typeface="Times New Roman"/>
              </a:rPr>
              <a:t>lượt</a:t>
            </a:r>
            <a:r>
              <a:rPr lang="en-US" dirty="0">
                <a:latin typeface="Times New Roman"/>
                <a:cs typeface="Times New Roman"/>
              </a:rPr>
              <a:t> </a:t>
            </a:r>
            <a:r>
              <a:rPr lang="en-US" dirty="0" err="1">
                <a:latin typeface="Times New Roman"/>
                <a:cs typeface="Times New Roman"/>
              </a:rPr>
              <a:t>biểu</a:t>
            </a:r>
            <a:r>
              <a:rPr lang="en-US" dirty="0">
                <a:latin typeface="Times New Roman"/>
                <a:cs typeface="Times New Roman"/>
              </a:rPr>
              <a:t> </a:t>
            </a:r>
            <a:r>
              <a:rPr lang="en-US" dirty="0" err="1">
                <a:latin typeface="Times New Roman"/>
                <a:cs typeface="Times New Roman"/>
              </a:rPr>
              <a:t>thị</a:t>
            </a:r>
            <a:r>
              <a:rPr lang="en-US" dirty="0">
                <a:latin typeface="Times New Roman"/>
                <a:cs typeface="Times New Roman"/>
              </a:rPr>
              <a:t> </a:t>
            </a:r>
            <a:r>
              <a:rPr lang="en-US" dirty="0" err="1">
                <a:latin typeface="Times New Roman"/>
                <a:cs typeface="Times New Roman"/>
              </a:rPr>
              <a:t>các</a:t>
            </a:r>
            <a:r>
              <a:rPr lang="en-US" dirty="0">
                <a:latin typeface="Times New Roman"/>
                <a:cs typeface="Times New Roman"/>
              </a:rPr>
              <a:t> </a:t>
            </a:r>
            <a:r>
              <a:rPr lang="en-US" dirty="0" err="1">
                <a:latin typeface="Times New Roman"/>
                <a:cs typeface="Times New Roman"/>
              </a:rPr>
              <a:t>giá</a:t>
            </a:r>
            <a:r>
              <a:rPr lang="en-US" dirty="0">
                <a:latin typeface="Times New Roman"/>
                <a:cs typeface="Times New Roman"/>
              </a:rPr>
              <a:t> </a:t>
            </a:r>
            <a:r>
              <a:rPr lang="en-US" dirty="0" err="1">
                <a:latin typeface="Times New Roman"/>
                <a:cs typeface="Times New Roman"/>
              </a:rPr>
              <a:t>trị</a:t>
            </a:r>
            <a:r>
              <a:rPr lang="en-US" dirty="0">
                <a:latin typeface="Times New Roman"/>
                <a:cs typeface="Times New Roman"/>
              </a:rPr>
              <a:t> </a:t>
            </a:r>
            <a:r>
              <a:rPr lang="en-US" dirty="0" err="1">
                <a:latin typeface="Times New Roman"/>
                <a:cs typeface="Times New Roman"/>
              </a:rPr>
              <a:t>góc</a:t>
            </a:r>
            <a:r>
              <a:rPr lang="en-US" dirty="0">
                <a:latin typeface="Times New Roman"/>
                <a:cs typeface="Times New Roman"/>
              </a:rPr>
              <a:t> </a:t>
            </a:r>
            <a:r>
              <a:rPr lang="en-US" dirty="0" err="1">
                <a:latin typeface="Times New Roman"/>
                <a:cs typeface="Times New Roman"/>
              </a:rPr>
              <a:t>biên</a:t>
            </a:r>
            <a:r>
              <a:rPr lang="en-US" dirty="0">
                <a:latin typeface="Times New Roman"/>
                <a:cs typeface="Times New Roman"/>
              </a:rPr>
              <a:t> </a:t>
            </a:r>
            <a:r>
              <a:rPr lang="en-US" dirty="0" err="1">
                <a:latin typeface="Times New Roman"/>
                <a:cs typeface="Times New Roman"/>
              </a:rPr>
              <a:t>trái</a:t>
            </a:r>
            <a:r>
              <a:rPr lang="en-US" dirty="0">
                <a:latin typeface="Times New Roman"/>
                <a:cs typeface="Times New Roman"/>
              </a:rPr>
              <a:t> </a:t>
            </a:r>
            <a:r>
              <a:rPr lang="en-US" dirty="0" err="1">
                <a:latin typeface="Times New Roman"/>
                <a:cs typeface="Times New Roman"/>
              </a:rPr>
              <a:t>và</a:t>
            </a:r>
            <a:r>
              <a:rPr lang="en-US" dirty="0">
                <a:latin typeface="Times New Roman"/>
                <a:cs typeface="Times New Roman"/>
              </a:rPr>
              <a:t> </a:t>
            </a:r>
            <a:r>
              <a:rPr lang="en-US" dirty="0" err="1">
                <a:latin typeface="Times New Roman"/>
                <a:cs typeface="Times New Roman"/>
              </a:rPr>
              <a:t>phải</a:t>
            </a:r>
            <a:r>
              <a:rPr lang="en-US" dirty="0">
                <a:latin typeface="Times New Roman"/>
                <a:cs typeface="Times New Roman"/>
              </a:rPr>
              <a:t> </a:t>
            </a:r>
            <a:r>
              <a:rPr lang="en-US" dirty="0" err="1">
                <a:latin typeface="Times New Roman"/>
                <a:cs typeface="Times New Roman"/>
              </a:rPr>
              <a:t>của</a:t>
            </a:r>
            <a:r>
              <a:rPr lang="en-US" dirty="0">
                <a:latin typeface="Times New Roman"/>
                <a:cs typeface="Times New Roman"/>
              </a:rPr>
              <a:t> </a:t>
            </a:r>
            <a:r>
              <a:rPr lang="en-US" dirty="0" err="1">
                <a:latin typeface="Times New Roman"/>
                <a:cs typeface="Times New Roman"/>
              </a:rPr>
              <a:t>chướng</a:t>
            </a:r>
            <a:r>
              <a:rPr lang="en-US" dirty="0">
                <a:latin typeface="Times New Roman"/>
                <a:cs typeface="Times New Roman"/>
              </a:rPr>
              <a:t> </a:t>
            </a:r>
            <a:r>
              <a:rPr lang="en-US" dirty="0" err="1">
                <a:latin typeface="Times New Roman"/>
                <a:cs typeface="Times New Roman"/>
              </a:rPr>
              <a:t>ngại</a:t>
            </a:r>
            <a:r>
              <a:rPr lang="en-US" dirty="0">
                <a:latin typeface="Times New Roman"/>
                <a:cs typeface="Times New Roman"/>
              </a:rPr>
              <a:t> </a:t>
            </a:r>
            <a:r>
              <a:rPr lang="en-US" dirty="0" err="1">
                <a:latin typeface="Times New Roman"/>
                <a:cs typeface="Times New Roman"/>
              </a:rPr>
              <a:t>vật</a:t>
            </a:r>
            <a:r>
              <a:rPr lang="en-US" dirty="0">
                <a:latin typeface="Times New Roman"/>
                <a:cs typeface="Times New Roman"/>
              </a:rPr>
              <a:t> </a:t>
            </a:r>
            <a:r>
              <a:rPr lang="en-US" dirty="0" err="1">
                <a:latin typeface="Times New Roman"/>
                <a:cs typeface="Times New Roman"/>
              </a:rPr>
              <a:t>thứ</a:t>
            </a:r>
            <a:r>
              <a:rPr lang="en-US" dirty="0">
                <a:latin typeface="Times New Roman"/>
                <a:cs typeface="Times New Roman"/>
              </a:rPr>
              <a:t> </a:t>
            </a:r>
            <a:r>
              <a:rPr lang="en-US" dirty="0" err="1">
                <a:latin typeface="Times New Roman"/>
                <a:cs typeface="Times New Roman"/>
              </a:rPr>
              <a:t>i</a:t>
            </a:r>
            <a:r>
              <a:rPr lang="en-US" dirty="0">
                <a:latin typeface="Times New Roman"/>
                <a:cs typeface="Times New Roman"/>
              </a:rPr>
              <a:t>) </a:t>
            </a:r>
            <a:r>
              <a:rPr lang="en-US" dirty="0" err="1">
                <a:latin typeface="Times New Roman"/>
                <a:cs typeface="Times New Roman"/>
              </a:rPr>
              <a:t>và</a:t>
            </a:r>
            <a:r>
              <a:rPr lang="en-US" dirty="0">
                <a:latin typeface="Times New Roman"/>
                <a:cs typeface="Times New Roman"/>
              </a:rPr>
              <a:t> </a:t>
            </a:r>
            <a:r>
              <a:rPr lang="en-US" dirty="0" err="1">
                <a:latin typeface="Times New Roman"/>
                <a:cs typeface="Times New Roman"/>
              </a:rPr>
              <a:t>hai</a:t>
            </a:r>
            <a:r>
              <a:rPr lang="en-US" dirty="0">
                <a:latin typeface="Times New Roman"/>
                <a:cs typeface="Times New Roman"/>
              </a:rPr>
              <a:t> </a:t>
            </a:r>
            <a:r>
              <a:rPr lang="en-US" dirty="0" err="1">
                <a:latin typeface="Times New Roman"/>
                <a:cs typeface="Times New Roman"/>
              </a:rPr>
              <a:t>giá</a:t>
            </a:r>
            <a:r>
              <a:rPr lang="en-US" dirty="0">
                <a:latin typeface="Times New Roman"/>
                <a:cs typeface="Times New Roman"/>
              </a:rPr>
              <a:t> </a:t>
            </a:r>
            <a:r>
              <a:rPr lang="en-US" dirty="0" err="1">
                <a:latin typeface="Times New Roman"/>
                <a:cs typeface="Times New Roman"/>
              </a:rPr>
              <a:t>trị</a:t>
            </a:r>
            <a:r>
              <a:rPr lang="en-US" dirty="0">
                <a:latin typeface="Times New Roman"/>
                <a:cs typeface="Times New Roman"/>
              </a:rPr>
              <a:t> </a:t>
            </a:r>
            <a:r>
              <a:rPr lang="en-US" dirty="0" err="1">
                <a:latin typeface="Times New Roman"/>
                <a:cs typeface="Times New Roman"/>
              </a:rPr>
              <a:t>đường</a:t>
            </a:r>
            <a:r>
              <a:rPr lang="en-US" dirty="0">
                <a:latin typeface="Times New Roman"/>
                <a:cs typeface="Times New Roman"/>
              </a:rPr>
              <a:t> </a:t>
            </a:r>
            <a:r>
              <a:rPr lang="en-US" dirty="0" err="1">
                <a:latin typeface="Times New Roman"/>
                <a:cs typeface="Times New Roman"/>
              </a:rPr>
              <a:t>viền</a:t>
            </a:r>
            <a:r>
              <a:rPr lang="en-US" dirty="0">
                <a:latin typeface="Times New Roman"/>
                <a:cs typeface="Times New Roman"/>
              </a:rPr>
              <a:t> </a:t>
            </a:r>
            <a:r>
              <a:rPr lang="en-US" dirty="0" err="1">
                <a:latin typeface="Times New Roman"/>
                <a:cs typeface="Times New Roman"/>
              </a:rPr>
              <a:t>ngoài</a:t>
            </a:r>
            <a:r>
              <a:rPr lang="en-US" dirty="0">
                <a:latin typeface="Times New Roman"/>
                <a:cs typeface="Times New Roman"/>
              </a:rPr>
              <a:t> </a:t>
            </a:r>
            <a:r>
              <a:rPr lang="en-US" dirty="0" err="1">
                <a:latin typeface="Times New Roman"/>
                <a:cs typeface="Times New Roman"/>
              </a:rPr>
              <a:t>đường</a:t>
            </a:r>
            <a:r>
              <a:rPr lang="en-US" dirty="0">
                <a:latin typeface="Times New Roman"/>
                <a:cs typeface="Times New Roman"/>
              </a:rPr>
              <a:t> </a:t>
            </a:r>
            <a:r>
              <a:rPr lang="en-US" dirty="0" err="1">
                <a:latin typeface="Times New Roman"/>
                <a:cs typeface="Times New Roman"/>
              </a:rPr>
              <a:t>viền</a:t>
            </a:r>
            <a:r>
              <a:rPr lang="en-US" dirty="0">
                <a:latin typeface="Times New Roman"/>
                <a:cs typeface="Times New Roman"/>
              </a:rPr>
              <a:t> </a:t>
            </a:r>
            <a:r>
              <a:rPr lang="en-US" dirty="0" err="1">
                <a:latin typeface="Times New Roman"/>
                <a:cs typeface="Times New Roman"/>
              </a:rPr>
              <a:t>của</a:t>
            </a:r>
            <a:r>
              <a:rPr lang="en-US" dirty="0">
                <a:latin typeface="Times New Roman"/>
                <a:cs typeface="Times New Roman"/>
              </a:rPr>
              <a:t> </a:t>
            </a:r>
            <a:r>
              <a:rPr lang="en-US" dirty="0" err="1">
                <a:latin typeface="Times New Roman"/>
                <a:cs typeface="Times New Roman"/>
              </a:rPr>
              <a:t>chướng</a:t>
            </a:r>
            <a:r>
              <a:rPr lang="en-US" dirty="0">
                <a:latin typeface="Times New Roman"/>
                <a:cs typeface="Times New Roman"/>
              </a:rPr>
              <a:t> </a:t>
            </a:r>
            <a:r>
              <a:rPr lang="en-US" dirty="0" err="1">
                <a:latin typeface="Times New Roman"/>
                <a:cs typeface="Times New Roman"/>
              </a:rPr>
              <a:t>ngại</a:t>
            </a:r>
            <a:r>
              <a:rPr lang="en-US" dirty="0">
                <a:latin typeface="Times New Roman"/>
                <a:cs typeface="Times New Roman"/>
              </a:rPr>
              <a:t> </a:t>
            </a:r>
            <a:r>
              <a:rPr lang="en-US" dirty="0" err="1">
                <a:latin typeface="Times New Roman"/>
                <a:cs typeface="Times New Roman"/>
              </a:rPr>
              <a:t>vật</a:t>
            </a:r>
            <a:r>
              <a:rPr lang="en-US" dirty="0">
                <a:latin typeface="Times New Roman"/>
                <a:cs typeface="Times New Roman"/>
              </a:rPr>
              <a:t>.</a:t>
            </a:r>
          </a:p>
          <a:p>
            <a:endParaRPr lang="en-US" dirty="0">
              <a:latin typeface="Times New Roman"/>
              <a:cs typeface="Times New Roman"/>
            </a:endParaRPr>
          </a:p>
        </p:txBody>
      </p:sp>
      <p:pic>
        <p:nvPicPr>
          <p:cNvPr id="4" name="Picture 4" descr="Diagram&#10;&#10;Description automatically generated">
            <a:extLst>
              <a:ext uri="{FF2B5EF4-FFF2-40B4-BE49-F238E27FC236}">
                <a16:creationId xmlns:a16="http://schemas.microsoft.com/office/drawing/2014/main" id="{B8F96F62-127D-4FB8-034A-DDB42900C0C1}"/>
              </a:ext>
            </a:extLst>
          </p:cNvPr>
          <p:cNvPicPr>
            <a:picLocks noChangeAspect="1"/>
          </p:cNvPicPr>
          <p:nvPr/>
        </p:nvPicPr>
        <p:blipFill>
          <a:blip r:embed="rId3"/>
          <a:stretch>
            <a:fillRect/>
          </a:stretch>
        </p:blipFill>
        <p:spPr>
          <a:xfrm>
            <a:off x="7346867" y="45849"/>
            <a:ext cx="2921329" cy="2748483"/>
          </a:xfrm>
          <a:prstGeom prst="rect">
            <a:avLst/>
          </a:prstGeom>
        </p:spPr>
      </p:pic>
      <p:pic>
        <p:nvPicPr>
          <p:cNvPr id="5" name="Picture 6" descr="Chart&#10;&#10;Description automatically generated">
            <a:extLst>
              <a:ext uri="{FF2B5EF4-FFF2-40B4-BE49-F238E27FC236}">
                <a16:creationId xmlns:a16="http://schemas.microsoft.com/office/drawing/2014/main" id="{9F311CA5-7AF4-170A-F314-98851FE08FF9}"/>
              </a:ext>
            </a:extLst>
          </p:cNvPr>
          <p:cNvPicPr>
            <a:picLocks noChangeAspect="1"/>
          </p:cNvPicPr>
          <p:nvPr/>
        </p:nvPicPr>
        <p:blipFill>
          <a:blip r:embed="rId4"/>
          <a:stretch>
            <a:fillRect/>
          </a:stretch>
        </p:blipFill>
        <p:spPr>
          <a:xfrm>
            <a:off x="5743699" y="2986469"/>
            <a:ext cx="6325587" cy="3566905"/>
          </a:xfrm>
          <a:prstGeom prst="rect">
            <a:avLst/>
          </a:prstGeom>
        </p:spPr>
      </p:pic>
      <p:sp>
        <p:nvSpPr>
          <p:cNvPr id="11" name="TextBox 10">
            <a:extLst>
              <a:ext uri="{FF2B5EF4-FFF2-40B4-BE49-F238E27FC236}">
                <a16:creationId xmlns:a16="http://schemas.microsoft.com/office/drawing/2014/main" id="{951DE3F0-81CB-F15C-0E09-59ACA99F2BBC}"/>
              </a:ext>
            </a:extLst>
          </p:cNvPr>
          <p:cNvSpPr txBox="1"/>
          <p:nvPr/>
        </p:nvSpPr>
        <p:spPr>
          <a:xfrm>
            <a:off x="2178334" y="6205758"/>
            <a:ext cx="90673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 Hình </a:t>
            </a:r>
            <a:r>
              <a:rPr lang="en-US" dirty="0" err="1">
                <a:latin typeface="Times  New Roman"/>
              </a:rPr>
              <a:t>góc</a:t>
            </a:r>
            <a:r>
              <a:rPr lang="en-US" dirty="0">
                <a:latin typeface="Times  New Roman"/>
              </a:rPr>
              <a:t> </a:t>
            </a:r>
            <a:r>
              <a:rPr lang="en-US" dirty="0" err="1">
                <a:latin typeface="Times  New Roman"/>
              </a:rPr>
              <a:t>đường</a:t>
            </a:r>
            <a:r>
              <a:rPr lang="en-US" dirty="0">
                <a:latin typeface="Times  New Roman"/>
              </a:rPr>
              <a:t> </a:t>
            </a:r>
            <a:r>
              <a:rPr lang="en-US" dirty="0" err="1">
                <a:latin typeface="Times  New Roman"/>
              </a:rPr>
              <a:t>biên</a:t>
            </a:r>
          </a:p>
        </p:txBody>
      </p:sp>
    </p:spTree>
    <p:extLst>
      <p:ext uri="{BB962C8B-B14F-4D97-AF65-F5344CB8AC3E}">
        <p14:creationId xmlns:p14="http://schemas.microsoft.com/office/powerpoint/2010/main" val="107566597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9" name="TextBox 1">
            <a:extLst>
              <a:ext uri="{FF2B5EF4-FFF2-40B4-BE49-F238E27FC236}">
                <a16:creationId xmlns:a16="http://schemas.microsoft.com/office/drawing/2014/main" id="{38BD5A54-DB48-8596-CA76-91DF787F68A2}"/>
              </a:ext>
            </a:extLst>
          </p:cNvPr>
          <p:cNvSpPr txBox="1"/>
          <p:nvPr/>
        </p:nvSpPr>
        <p:spPr>
          <a:xfrm>
            <a:off x="2868901" y="100907"/>
            <a:ext cx="3606305" cy="369332"/>
          </a:xfrm>
          <a:prstGeom prst="rect">
            <a:avLst/>
          </a:prstGeom>
          <a:noFill/>
        </p:spPr>
        <p:txBody>
          <a:bodyPr rot="0" spcFirstLastPara="0" vert="horz" wrap="square" lIns="91440" tIns="45720" rIns="9144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latin typeface="Times New Roman"/>
                <a:cs typeface="Times New Roman"/>
              </a:rPr>
              <a:t>Hình </a:t>
            </a:r>
            <a:r>
              <a:rPr lang="en-US" dirty="0" err="1">
                <a:latin typeface="Times New Roman"/>
                <a:cs typeface="Times New Roman"/>
              </a:rPr>
              <a:t>đánh</a:t>
            </a:r>
            <a:r>
              <a:rPr lang="en-US" dirty="0">
                <a:latin typeface="Times New Roman"/>
                <a:cs typeface="Times New Roman"/>
              </a:rPr>
              <a:t> </a:t>
            </a:r>
            <a:r>
              <a:rPr lang="en-US" dirty="0" err="1">
                <a:latin typeface="Times New Roman"/>
                <a:cs typeface="Times New Roman"/>
              </a:rPr>
              <a:t>giá</a:t>
            </a:r>
            <a:r>
              <a:rPr lang="en-US" dirty="0">
                <a:latin typeface="Times New Roman"/>
                <a:cs typeface="Times New Roman"/>
              </a:rPr>
              <a:t> </a:t>
            </a:r>
            <a:r>
              <a:rPr lang="en-US" dirty="0" err="1">
                <a:latin typeface="Times New Roman"/>
                <a:cs typeface="Times New Roman"/>
              </a:rPr>
              <a:t>biên</a:t>
            </a:r>
            <a:r>
              <a:rPr lang="en-US" dirty="0">
                <a:latin typeface="Times New Roman"/>
                <a:cs typeface="Times New Roman"/>
              </a:rPr>
              <a:t> </a:t>
            </a:r>
            <a:r>
              <a:rPr lang="en-US" dirty="0" err="1">
                <a:latin typeface="Times New Roman"/>
                <a:cs typeface="Times New Roman"/>
              </a:rPr>
              <a:t>khoảng</a:t>
            </a:r>
            <a:r>
              <a:rPr lang="en-US" dirty="0">
                <a:latin typeface="Times New Roman"/>
                <a:cs typeface="Times New Roman"/>
              </a:rPr>
              <a:t> </a:t>
            </a:r>
            <a:r>
              <a:rPr lang="en-US" dirty="0" err="1">
                <a:latin typeface="Times New Roman"/>
                <a:cs typeface="Times New Roman"/>
              </a:rPr>
              <a:t>trống</a:t>
            </a:r>
          </a:p>
        </p:txBody>
      </p:sp>
      <p:pic>
        <p:nvPicPr>
          <p:cNvPr id="6" name="Picture 6" descr="Chart, line chart&#10;&#10;Description automatically generated">
            <a:extLst>
              <a:ext uri="{FF2B5EF4-FFF2-40B4-BE49-F238E27FC236}">
                <a16:creationId xmlns:a16="http://schemas.microsoft.com/office/drawing/2014/main" id="{198A1898-DDDF-5486-7F97-B549BA2D921D}"/>
              </a:ext>
            </a:extLst>
          </p:cNvPr>
          <p:cNvPicPr>
            <a:picLocks noChangeAspect="1"/>
          </p:cNvPicPr>
          <p:nvPr/>
        </p:nvPicPr>
        <p:blipFill>
          <a:blip r:embed="rId3"/>
          <a:stretch>
            <a:fillRect/>
          </a:stretch>
        </p:blipFill>
        <p:spPr>
          <a:xfrm>
            <a:off x="6119750" y="70504"/>
            <a:ext cx="5791198" cy="2996057"/>
          </a:xfrm>
          <a:prstGeom prst="rect">
            <a:avLst/>
          </a:prstGeom>
        </p:spPr>
      </p:pic>
      <p:pic>
        <p:nvPicPr>
          <p:cNvPr id="7" name="Picture 10" descr="Diagram&#10;&#10;Description automatically generated">
            <a:extLst>
              <a:ext uri="{FF2B5EF4-FFF2-40B4-BE49-F238E27FC236}">
                <a16:creationId xmlns:a16="http://schemas.microsoft.com/office/drawing/2014/main" id="{DA1DC440-B7D9-835E-B742-F7B40BAB4589}"/>
              </a:ext>
            </a:extLst>
          </p:cNvPr>
          <p:cNvPicPr>
            <a:picLocks noChangeAspect="1"/>
          </p:cNvPicPr>
          <p:nvPr/>
        </p:nvPicPr>
        <p:blipFill>
          <a:blip r:embed="rId4"/>
          <a:stretch>
            <a:fillRect/>
          </a:stretch>
        </p:blipFill>
        <p:spPr>
          <a:xfrm>
            <a:off x="6772894" y="3151212"/>
            <a:ext cx="3297381" cy="3593679"/>
          </a:xfrm>
          <a:prstGeom prst="rect">
            <a:avLst/>
          </a:prstGeom>
        </p:spPr>
      </p:pic>
      <p:sp>
        <p:nvSpPr>
          <p:cNvPr id="11" name="TextBox 1">
            <a:extLst>
              <a:ext uri="{FF2B5EF4-FFF2-40B4-BE49-F238E27FC236}">
                <a16:creationId xmlns:a16="http://schemas.microsoft.com/office/drawing/2014/main" id="{B65836BB-41B6-A97D-0F41-62778CFF656E}"/>
              </a:ext>
            </a:extLst>
          </p:cNvPr>
          <p:cNvSpPr txBox="1"/>
          <p:nvPr/>
        </p:nvSpPr>
        <p:spPr>
          <a:xfrm>
            <a:off x="2957965" y="2940597"/>
            <a:ext cx="3606305" cy="4031873"/>
          </a:xfrm>
          <a:prstGeom prst="rect">
            <a:avLst/>
          </a:prstGeom>
          <a:noFill/>
        </p:spPr>
        <p:txBody>
          <a:bodyPr rot="0" spcFirstLastPara="0" vert="horz" wrap="square" lIns="91440" tIns="45720" rIns="9144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Times New Roman"/>
                <a:cs typeface="Times New Roman"/>
              </a:rPr>
              <a:t>Hình </a:t>
            </a:r>
            <a:r>
              <a:rPr lang="en-US" sz="1600" dirty="0" err="1">
                <a:latin typeface="Times New Roman"/>
                <a:cs typeface="Times New Roman"/>
              </a:rPr>
              <a:t>tham</a:t>
            </a:r>
            <a:r>
              <a:rPr lang="en-US" sz="1600" dirty="0">
                <a:latin typeface="Times New Roman"/>
                <a:cs typeface="Times New Roman"/>
              </a:rPr>
              <a:t> </a:t>
            </a:r>
            <a:r>
              <a:rPr lang="en-US" sz="1600" dirty="0" err="1">
                <a:latin typeface="Times New Roman"/>
                <a:cs typeface="Times New Roman"/>
              </a:rPr>
              <a:t>số</a:t>
            </a:r>
            <a:r>
              <a:rPr lang="en-US" sz="1600" dirty="0">
                <a:latin typeface="Times New Roman"/>
                <a:cs typeface="Times New Roman"/>
              </a:rPr>
              <a:t> </a:t>
            </a:r>
            <a:r>
              <a:rPr lang="en-US" sz="1600" dirty="0" err="1">
                <a:latin typeface="Times New Roman"/>
                <a:cs typeface="Times New Roman"/>
              </a:rPr>
              <a:t>đường</a:t>
            </a:r>
            <a:r>
              <a:rPr lang="en-US" sz="1600" dirty="0">
                <a:latin typeface="Times New Roman"/>
                <a:cs typeface="Times New Roman"/>
              </a:rPr>
              <a:t> </a:t>
            </a:r>
            <a:r>
              <a:rPr lang="en-US" sz="1600" dirty="0" err="1">
                <a:latin typeface="Times New Roman"/>
                <a:cs typeface="Times New Roman"/>
              </a:rPr>
              <a:t>viền</a:t>
            </a:r>
            <a:r>
              <a:rPr lang="en-US" sz="1600" dirty="0">
                <a:latin typeface="Times New Roman"/>
                <a:cs typeface="Times New Roman"/>
              </a:rPr>
              <a:t> </a:t>
            </a:r>
            <a:r>
              <a:rPr lang="en-US" sz="1600" dirty="0" err="1">
                <a:latin typeface="Times New Roman"/>
                <a:cs typeface="Times New Roman"/>
              </a:rPr>
              <a:t>khe</a:t>
            </a:r>
            <a:r>
              <a:rPr lang="en-US" sz="1600" dirty="0">
                <a:latin typeface="Times New Roman"/>
                <a:cs typeface="Times New Roman"/>
              </a:rPr>
              <a:t> </a:t>
            </a:r>
            <a:r>
              <a:rPr lang="en-US" sz="1600" dirty="0" err="1">
                <a:latin typeface="Times New Roman"/>
                <a:cs typeface="Times New Roman"/>
              </a:rPr>
              <a:t>hở</a:t>
            </a:r>
          </a:p>
          <a:p>
            <a:r>
              <a:rPr lang="en-US" sz="1600" dirty="0" err="1">
                <a:latin typeface="Times New Roman"/>
                <a:cs typeface="Times New Roman"/>
              </a:rPr>
              <a:t>φ</a:t>
            </a:r>
            <a:r>
              <a:rPr lang="en-US" sz="1600" baseline="-25000" dirty="0" err="1">
                <a:latin typeface="Times New Roman"/>
                <a:cs typeface="Times New Roman"/>
              </a:rPr>
              <a:t>nhol</a:t>
            </a:r>
            <a:r>
              <a:rPr lang="en-US" sz="1600" dirty="0">
                <a:latin typeface="Times New Roman"/>
                <a:cs typeface="Times New Roman"/>
              </a:rPr>
              <a:t>: </a:t>
            </a:r>
            <a:r>
              <a:rPr lang="en-US" sz="1600" dirty="0" err="1">
                <a:latin typeface="Times New Roman"/>
                <a:cs typeface="Times New Roman"/>
              </a:rPr>
              <a:t>Góc</a:t>
            </a:r>
            <a:r>
              <a:rPr lang="en-US" sz="1600" dirty="0">
                <a:latin typeface="Times New Roman"/>
                <a:cs typeface="Times New Roman"/>
              </a:rPr>
              <a:t> </a:t>
            </a:r>
            <a:r>
              <a:rPr lang="en-US" sz="1600" dirty="0" err="1">
                <a:latin typeface="Times New Roman"/>
                <a:cs typeface="Times New Roman"/>
              </a:rPr>
              <a:t>biên</a:t>
            </a:r>
            <a:r>
              <a:rPr lang="en-US" sz="1600" dirty="0">
                <a:latin typeface="Times New Roman"/>
                <a:cs typeface="Times New Roman"/>
              </a:rPr>
              <a:t> </a:t>
            </a:r>
            <a:r>
              <a:rPr lang="en-US" sz="1600" dirty="0" err="1">
                <a:latin typeface="Times New Roman"/>
                <a:cs typeface="Times New Roman"/>
              </a:rPr>
              <a:t>đến</a:t>
            </a:r>
            <a:r>
              <a:rPr lang="en-US" sz="1600" dirty="0">
                <a:latin typeface="Times New Roman"/>
                <a:cs typeface="Times New Roman"/>
              </a:rPr>
              <a:t> </a:t>
            </a:r>
            <a:r>
              <a:rPr lang="en-US" sz="1600" dirty="0" err="1">
                <a:latin typeface="Times New Roman"/>
                <a:cs typeface="Times New Roman"/>
              </a:rPr>
              <a:t>từ</a:t>
            </a:r>
            <a:r>
              <a:rPr lang="en-US" sz="1600" dirty="0">
                <a:latin typeface="Times New Roman"/>
                <a:cs typeface="Times New Roman"/>
              </a:rPr>
              <a:t> </a:t>
            </a:r>
            <a:r>
              <a:rPr lang="en-US" sz="1600" dirty="0" err="1">
                <a:latin typeface="Times New Roman"/>
                <a:cs typeface="Times New Roman"/>
              </a:rPr>
              <a:t>ràng</a:t>
            </a:r>
            <a:r>
              <a:rPr lang="en-US" sz="1600" dirty="0">
                <a:latin typeface="Times New Roman"/>
                <a:cs typeface="Times New Roman"/>
              </a:rPr>
              <a:t> </a:t>
            </a:r>
            <a:r>
              <a:rPr lang="en-US" sz="1600" dirty="0" err="1">
                <a:latin typeface="Times New Roman"/>
                <a:cs typeface="Times New Roman"/>
              </a:rPr>
              <a:t>buộc</a:t>
            </a:r>
            <a:r>
              <a:rPr lang="en-US" sz="1600" dirty="0">
                <a:latin typeface="Times New Roman"/>
                <a:cs typeface="Times New Roman"/>
              </a:rPr>
              <a:t> </a:t>
            </a:r>
            <a:r>
              <a:rPr lang="en-US" sz="1600" dirty="0" err="1">
                <a:latin typeface="Times New Roman"/>
                <a:cs typeface="Times New Roman"/>
              </a:rPr>
              <a:t>không</a:t>
            </a:r>
            <a:r>
              <a:rPr lang="en-US" sz="1600" dirty="0">
                <a:latin typeface="Times New Roman"/>
                <a:cs typeface="Times New Roman"/>
              </a:rPr>
              <a:t> </a:t>
            </a:r>
            <a:r>
              <a:rPr lang="en-US" sz="1600" dirty="0" err="1">
                <a:latin typeface="Times New Roman"/>
                <a:cs typeface="Times New Roman"/>
              </a:rPr>
              <a:t>đơn</a:t>
            </a:r>
            <a:r>
              <a:rPr lang="en-US" sz="1600" dirty="0">
                <a:latin typeface="Times New Roman"/>
                <a:cs typeface="Times New Roman"/>
              </a:rPr>
              <a:t> </a:t>
            </a:r>
            <a:r>
              <a:rPr lang="en-US" sz="1600" dirty="0" err="1">
                <a:latin typeface="Times New Roman"/>
                <a:cs typeface="Times New Roman"/>
              </a:rPr>
              <a:t>sắc</a:t>
            </a:r>
            <a:r>
              <a:rPr lang="en-US" sz="1600" dirty="0">
                <a:latin typeface="Times New Roman"/>
                <a:cs typeface="Times New Roman"/>
              </a:rPr>
              <a:t>. (</a:t>
            </a:r>
            <a:r>
              <a:rPr lang="en-US" sz="1600" dirty="0" err="1">
                <a:latin typeface="Times New Roman"/>
                <a:cs typeface="Times New Roman"/>
              </a:rPr>
              <a:t>φ</a:t>
            </a:r>
            <a:r>
              <a:rPr lang="en-US" sz="1600" baseline="-25000" dirty="0" err="1">
                <a:latin typeface="Times New Roman"/>
                <a:cs typeface="Times New Roman"/>
              </a:rPr>
              <a:t>nhol_l</a:t>
            </a:r>
            <a:r>
              <a:rPr lang="en-US" sz="1600" dirty="0">
                <a:latin typeface="Times New Roman"/>
                <a:cs typeface="Times New Roman"/>
              </a:rPr>
              <a:t>: </a:t>
            </a:r>
            <a:r>
              <a:rPr lang="en-US" sz="1600" dirty="0" err="1">
                <a:latin typeface="Times New Roman"/>
                <a:cs typeface="Times New Roman"/>
              </a:rPr>
              <a:t>Dành</a:t>
            </a:r>
            <a:r>
              <a:rPr lang="en-US" sz="1600" dirty="0">
                <a:latin typeface="Times New Roman"/>
                <a:cs typeface="Times New Roman"/>
              </a:rPr>
              <a:t> </a:t>
            </a:r>
            <a:r>
              <a:rPr lang="en-US" sz="1600" dirty="0" err="1">
                <a:latin typeface="Times New Roman"/>
                <a:cs typeface="Times New Roman"/>
              </a:rPr>
              <a:t>cho</a:t>
            </a:r>
            <a:r>
              <a:rPr lang="en-US" sz="1600" dirty="0">
                <a:latin typeface="Times New Roman"/>
                <a:cs typeface="Times New Roman"/>
              </a:rPr>
              <a:t> </a:t>
            </a:r>
            <a:r>
              <a:rPr lang="en-US" sz="1600" dirty="0" err="1">
                <a:latin typeface="Times New Roman"/>
                <a:cs typeface="Times New Roman"/>
              </a:rPr>
              <a:t>bên</a:t>
            </a:r>
            <a:r>
              <a:rPr lang="en-US" sz="1600" dirty="0">
                <a:latin typeface="Times New Roman"/>
                <a:cs typeface="Times New Roman"/>
              </a:rPr>
              <a:t> </a:t>
            </a:r>
            <a:r>
              <a:rPr lang="en-US" sz="1600" dirty="0" err="1">
                <a:latin typeface="Times New Roman"/>
                <a:cs typeface="Times New Roman"/>
              </a:rPr>
              <a:t>trái</a:t>
            </a:r>
            <a:r>
              <a:rPr lang="en-US" sz="1600" dirty="0">
                <a:latin typeface="Times New Roman"/>
                <a:cs typeface="Times New Roman"/>
              </a:rPr>
              <a:t> </a:t>
            </a:r>
            <a:r>
              <a:rPr lang="en-US" sz="1600" dirty="0" err="1">
                <a:latin typeface="Times New Roman"/>
                <a:cs typeface="Times New Roman"/>
              </a:rPr>
              <a:t>xe</a:t>
            </a:r>
            <a:r>
              <a:rPr lang="en-US" sz="1600" dirty="0">
                <a:latin typeface="Times New Roman"/>
                <a:cs typeface="Times New Roman"/>
              </a:rPr>
              <a:t>. </a:t>
            </a:r>
            <a:r>
              <a:rPr lang="en-US" sz="1600" dirty="0" err="1">
                <a:latin typeface="Times New Roman"/>
                <a:cs typeface="Times New Roman"/>
              </a:rPr>
              <a:t>φ</a:t>
            </a:r>
            <a:r>
              <a:rPr lang="en-US" sz="1600" baseline="-25000" dirty="0" err="1">
                <a:latin typeface="Times New Roman"/>
                <a:cs typeface="Times New Roman"/>
              </a:rPr>
              <a:t>nhol_r</a:t>
            </a:r>
            <a:r>
              <a:rPr lang="en-US" sz="1600" dirty="0">
                <a:latin typeface="Times New Roman"/>
                <a:cs typeface="Times New Roman"/>
              </a:rPr>
              <a:t>: </a:t>
            </a:r>
            <a:r>
              <a:rPr lang="en-US" sz="1600" dirty="0" err="1">
                <a:latin typeface="Times New Roman"/>
                <a:cs typeface="Times New Roman"/>
              </a:rPr>
              <a:t>Dành</a:t>
            </a:r>
            <a:r>
              <a:rPr lang="en-US" sz="1600" dirty="0">
                <a:latin typeface="Times New Roman"/>
                <a:cs typeface="Times New Roman"/>
              </a:rPr>
              <a:t> </a:t>
            </a:r>
            <a:r>
              <a:rPr lang="en-US" sz="1600" dirty="0" err="1">
                <a:latin typeface="Times New Roman"/>
                <a:cs typeface="Times New Roman"/>
              </a:rPr>
              <a:t>cho</a:t>
            </a:r>
            <a:r>
              <a:rPr lang="en-US" sz="1600" dirty="0">
                <a:latin typeface="Times New Roman"/>
                <a:cs typeface="Times New Roman"/>
              </a:rPr>
              <a:t> </a:t>
            </a:r>
            <a:r>
              <a:rPr lang="en-US" sz="1600" dirty="0" err="1">
                <a:latin typeface="Times New Roman"/>
                <a:cs typeface="Times New Roman"/>
              </a:rPr>
              <a:t>bên</a:t>
            </a:r>
            <a:r>
              <a:rPr lang="en-US" sz="1600" dirty="0">
                <a:latin typeface="Times New Roman"/>
                <a:cs typeface="Times New Roman"/>
              </a:rPr>
              <a:t> </a:t>
            </a:r>
            <a:r>
              <a:rPr lang="en-US" sz="1600" dirty="0" err="1">
                <a:latin typeface="Times New Roman"/>
                <a:cs typeface="Times New Roman"/>
              </a:rPr>
              <a:t>phải</a:t>
            </a:r>
            <a:r>
              <a:rPr lang="en-US" sz="1600" dirty="0">
                <a:latin typeface="Times New Roman"/>
                <a:cs typeface="Times New Roman"/>
              </a:rPr>
              <a:t> </a:t>
            </a:r>
            <a:r>
              <a:rPr lang="en-US" sz="1600" dirty="0" err="1">
                <a:latin typeface="Times New Roman"/>
                <a:cs typeface="Times New Roman"/>
              </a:rPr>
              <a:t>xe</a:t>
            </a:r>
            <a:r>
              <a:rPr lang="en-US" sz="1600" dirty="0">
                <a:latin typeface="Times New Roman"/>
                <a:cs typeface="Times New Roman"/>
              </a:rPr>
              <a:t>.)</a:t>
            </a:r>
          </a:p>
          <a:p>
            <a:r>
              <a:rPr lang="en-US" sz="1600" dirty="0" err="1">
                <a:latin typeface="Times New Roman"/>
                <a:cs typeface="Times New Roman"/>
              </a:rPr>
              <a:t>φ</a:t>
            </a:r>
            <a:r>
              <a:rPr lang="en-US" sz="1600" baseline="-25000" dirty="0" err="1">
                <a:latin typeface="Times New Roman"/>
                <a:cs typeface="Times New Roman"/>
              </a:rPr>
              <a:t>fov</a:t>
            </a:r>
            <a:r>
              <a:rPr lang="en-US" sz="1600" dirty="0">
                <a:latin typeface="Times New Roman"/>
                <a:cs typeface="Times New Roman"/>
              </a:rPr>
              <a:t>: </a:t>
            </a:r>
            <a:r>
              <a:rPr lang="en-US" sz="1600" dirty="0" err="1">
                <a:latin typeface="Times New Roman"/>
                <a:cs typeface="Times New Roman"/>
              </a:rPr>
              <a:t>Góc</a:t>
            </a:r>
            <a:r>
              <a:rPr lang="en-US" sz="1600" dirty="0">
                <a:latin typeface="Times New Roman"/>
                <a:cs typeface="Times New Roman"/>
              </a:rPr>
              <a:t> </a:t>
            </a:r>
            <a:r>
              <a:rPr lang="en-US" sz="1600" dirty="0" err="1">
                <a:latin typeface="Times New Roman"/>
                <a:cs typeface="Times New Roman"/>
              </a:rPr>
              <a:t>biên</a:t>
            </a:r>
            <a:r>
              <a:rPr lang="en-US" sz="1600" dirty="0">
                <a:latin typeface="Times New Roman"/>
                <a:cs typeface="Times New Roman"/>
              </a:rPr>
              <a:t> </a:t>
            </a:r>
            <a:r>
              <a:rPr lang="en-US" sz="1600" dirty="0" err="1">
                <a:latin typeface="Times New Roman"/>
                <a:cs typeface="Times New Roman"/>
              </a:rPr>
              <a:t>đến</a:t>
            </a:r>
            <a:r>
              <a:rPr lang="en-US" sz="1600" dirty="0">
                <a:latin typeface="Times New Roman"/>
                <a:cs typeface="Times New Roman"/>
              </a:rPr>
              <a:t> </a:t>
            </a:r>
            <a:r>
              <a:rPr lang="en-US" sz="1600" dirty="0" err="1">
                <a:latin typeface="Times New Roman"/>
                <a:cs typeface="Times New Roman"/>
              </a:rPr>
              <a:t>từ</a:t>
            </a:r>
            <a:r>
              <a:rPr lang="en-US" sz="1600" dirty="0">
                <a:latin typeface="Times New Roman"/>
                <a:cs typeface="Times New Roman"/>
              </a:rPr>
              <a:t> </a:t>
            </a:r>
            <a:r>
              <a:rPr lang="en-US" sz="1600" dirty="0" err="1">
                <a:latin typeface="Times New Roman"/>
                <a:cs typeface="Times New Roman"/>
              </a:rPr>
              <a:t>trường</a:t>
            </a:r>
            <a:r>
              <a:rPr lang="en-US" sz="1600" dirty="0">
                <a:latin typeface="Times New Roman"/>
                <a:cs typeface="Times New Roman"/>
              </a:rPr>
              <a:t> </a:t>
            </a:r>
            <a:r>
              <a:rPr lang="en-US" sz="1600" dirty="0" err="1">
                <a:latin typeface="Times New Roman"/>
                <a:cs typeface="Times New Roman"/>
              </a:rPr>
              <a:t>nhìn</a:t>
            </a:r>
            <a:r>
              <a:rPr lang="en-US" sz="1600" dirty="0">
                <a:latin typeface="Times New Roman"/>
                <a:cs typeface="Times New Roman"/>
              </a:rPr>
              <a:t>. (</a:t>
            </a:r>
            <a:r>
              <a:rPr lang="en-US" sz="1600" dirty="0" err="1">
                <a:latin typeface="Times New Roman"/>
                <a:cs typeface="Times New Roman"/>
              </a:rPr>
              <a:t>φ</a:t>
            </a:r>
            <a:r>
              <a:rPr lang="en-US" sz="1600" baseline="-25000" dirty="0" err="1">
                <a:latin typeface="Times New Roman"/>
                <a:cs typeface="Times New Roman"/>
              </a:rPr>
              <a:t>fov_l</a:t>
            </a:r>
            <a:r>
              <a:rPr lang="en-US" sz="1600" dirty="0">
                <a:latin typeface="Times New Roman"/>
                <a:cs typeface="Times New Roman"/>
              </a:rPr>
              <a:t>: </a:t>
            </a:r>
            <a:r>
              <a:rPr lang="en-US" sz="1600" dirty="0" err="1">
                <a:latin typeface="Times New Roman"/>
                <a:cs typeface="Times New Roman"/>
              </a:rPr>
              <a:t>Đối</a:t>
            </a:r>
            <a:r>
              <a:rPr lang="en-US" sz="1600" dirty="0">
                <a:latin typeface="Times New Roman"/>
                <a:cs typeface="Times New Roman"/>
              </a:rPr>
              <a:t> </a:t>
            </a:r>
            <a:r>
              <a:rPr lang="en-US" sz="1600" dirty="0" err="1">
                <a:latin typeface="Times New Roman"/>
                <a:cs typeface="Times New Roman"/>
              </a:rPr>
              <a:t>với</a:t>
            </a:r>
            <a:r>
              <a:rPr lang="en-US" sz="1600" dirty="0">
                <a:latin typeface="Times New Roman"/>
                <a:cs typeface="Times New Roman"/>
              </a:rPr>
              <a:t> </a:t>
            </a:r>
            <a:r>
              <a:rPr lang="en-US" sz="1600" dirty="0" err="1">
                <a:latin typeface="Times New Roman"/>
                <a:cs typeface="Times New Roman"/>
              </a:rPr>
              <a:t>phía</a:t>
            </a:r>
            <a:r>
              <a:rPr lang="en-US" sz="1600" dirty="0">
                <a:latin typeface="Times New Roman"/>
                <a:cs typeface="Times New Roman"/>
              </a:rPr>
              <a:t> </a:t>
            </a:r>
            <a:r>
              <a:rPr lang="en-US" sz="1600" dirty="0" err="1">
                <a:latin typeface="Times New Roman"/>
                <a:cs typeface="Times New Roman"/>
              </a:rPr>
              <a:t>bên</a:t>
            </a:r>
            <a:r>
              <a:rPr lang="en-US" sz="1600" dirty="0">
                <a:latin typeface="Times New Roman"/>
                <a:cs typeface="Times New Roman"/>
              </a:rPr>
              <a:t> </a:t>
            </a:r>
            <a:r>
              <a:rPr lang="en-US" sz="1600" dirty="0" err="1">
                <a:latin typeface="Times New Roman"/>
                <a:cs typeface="Times New Roman"/>
              </a:rPr>
              <a:t>trái</a:t>
            </a:r>
            <a:r>
              <a:rPr lang="en-US" sz="1600" dirty="0">
                <a:latin typeface="Times New Roman"/>
                <a:cs typeface="Times New Roman"/>
              </a:rPr>
              <a:t> </a:t>
            </a:r>
            <a:r>
              <a:rPr lang="en-US" sz="1600" dirty="0" err="1">
                <a:latin typeface="Times New Roman"/>
                <a:cs typeface="Times New Roman"/>
              </a:rPr>
              <a:t>của</a:t>
            </a:r>
            <a:r>
              <a:rPr lang="en-US" sz="1600" dirty="0">
                <a:latin typeface="Times New Roman"/>
                <a:cs typeface="Times New Roman"/>
              </a:rPr>
              <a:t> </a:t>
            </a:r>
            <a:r>
              <a:rPr lang="en-US" sz="1600" dirty="0" err="1">
                <a:latin typeface="Times New Roman"/>
                <a:cs typeface="Times New Roman"/>
              </a:rPr>
              <a:t>xe</a:t>
            </a:r>
            <a:r>
              <a:rPr lang="en-US" sz="1600" dirty="0">
                <a:latin typeface="Times New Roman"/>
                <a:cs typeface="Times New Roman"/>
              </a:rPr>
              <a:t>. </a:t>
            </a:r>
            <a:r>
              <a:rPr lang="en-US" sz="1600" dirty="0" err="1">
                <a:latin typeface="Times New Roman"/>
                <a:cs typeface="Times New Roman"/>
              </a:rPr>
              <a:t>φ</a:t>
            </a:r>
            <a:r>
              <a:rPr lang="en-US" sz="1600" baseline="-25000" dirty="0" err="1">
                <a:latin typeface="Times New Roman"/>
                <a:cs typeface="Times New Roman"/>
              </a:rPr>
              <a:t>fov_r</a:t>
            </a:r>
            <a:r>
              <a:rPr lang="en-US" sz="1600" dirty="0">
                <a:latin typeface="Times New Roman"/>
                <a:cs typeface="Times New Roman"/>
              </a:rPr>
              <a:t>: </a:t>
            </a:r>
            <a:r>
              <a:rPr lang="en-US" sz="1600" dirty="0" err="1">
                <a:latin typeface="Times New Roman"/>
                <a:cs typeface="Times New Roman"/>
              </a:rPr>
              <a:t>Đối</a:t>
            </a:r>
            <a:r>
              <a:rPr lang="en-US" sz="1600" dirty="0">
                <a:latin typeface="Times New Roman"/>
                <a:cs typeface="Times New Roman"/>
              </a:rPr>
              <a:t> </a:t>
            </a:r>
            <a:r>
              <a:rPr lang="en-US" sz="1600" dirty="0" err="1">
                <a:latin typeface="Times New Roman"/>
                <a:cs typeface="Times New Roman"/>
              </a:rPr>
              <a:t>với</a:t>
            </a:r>
            <a:r>
              <a:rPr lang="en-US" sz="1600" dirty="0">
                <a:latin typeface="Times New Roman"/>
                <a:cs typeface="Times New Roman"/>
              </a:rPr>
              <a:t> </a:t>
            </a:r>
            <a:r>
              <a:rPr lang="en-US" sz="1600" dirty="0" err="1">
                <a:latin typeface="Times New Roman"/>
                <a:cs typeface="Times New Roman"/>
              </a:rPr>
              <a:t>phía</a:t>
            </a:r>
            <a:r>
              <a:rPr lang="en-US" sz="1600" dirty="0">
                <a:latin typeface="Times New Roman"/>
                <a:cs typeface="Times New Roman"/>
              </a:rPr>
              <a:t> </a:t>
            </a:r>
            <a:r>
              <a:rPr lang="en-US" sz="1600" dirty="0" err="1">
                <a:latin typeface="Times New Roman"/>
                <a:cs typeface="Times New Roman"/>
              </a:rPr>
              <a:t>bên</a:t>
            </a:r>
            <a:r>
              <a:rPr lang="en-US" sz="1600" dirty="0">
                <a:latin typeface="Times New Roman"/>
                <a:cs typeface="Times New Roman"/>
              </a:rPr>
              <a:t> </a:t>
            </a:r>
            <a:r>
              <a:rPr lang="en-US" sz="1600" dirty="0" err="1">
                <a:latin typeface="Times New Roman"/>
                <a:cs typeface="Times New Roman"/>
              </a:rPr>
              <a:t>phải</a:t>
            </a:r>
            <a:r>
              <a:rPr lang="en-US" sz="1600" dirty="0">
                <a:latin typeface="Times New Roman"/>
                <a:cs typeface="Times New Roman"/>
              </a:rPr>
              <a:t> </a:t>
            </a:r>
            <a:r>
              <a:rPr lang="en-US" sz="1600" dirty="0" err="1">
                <a:latin typeface="Times New Roman"/>
                <a:cs typeface="Times New Roman"/>
              </a:rPr>
              <a:t>của</a:t>
            </a:r>
            <a:r>
              <a:rPr lang="en-US" sz="1600" dirty="0">
                <a:latin typeface="Times New Roman"/>
                <a:cs typeface="Times New Roman"/>
              </a:rPr>
              <a:t> </a:t>
            </a:r>
            <a:r>
              <a:rPr lang="en-US" sz="1600" dirty="0" err="1">
                <a:latin typeface="Times New Roman"/>
                <a:cs typeface="Times New Roman"/>
              </a:rPr>
              <a:t>phương</a:t>
            </a:r>
            <a:r>
              <a:rPr lang="en-US" sz="1600" dirty="0">
                <a:latin typeface="Times New Roman"/>
                <a:cs typeface="Times New Roman"/>
              </a:rPr>
              <a:t> </a:t>
            </a:r>
            <a:r>
              <a:rPr lang="en-US" sz="1600" dirty="0" err="1">
                <a:latin typeface="Times New Roman"/>
                <a:cs typeface="Times New Roman"/>
              </a:rPr>
              <a:t>tiện</a:t>
            </a:r>
            <a:r>
              <a:rPr lang="en-US" sz="1600" dirty="0">
                <a:latin typeface="Times New Roman"/>
                <a:cs typeface="Times New Roman"/>
              </a:rPr>
              <a:t>.) </a:t>
            </a:r>
          </a:p>
          <a:p>
            <a:r>
              <a:rPr lang="en-US" sz="1600" dirty="0" err="1">
                <a:latin typeface="Times New Roman"/>
                <a:cs typeface="Times New Roman"/>
              </a:rPr>
              <a:t>d</a:t>
            </a:r>
            <a:r>
              <a:rPr lang="en-US" sz="1600" baseline="-25000" dirty="0" err="1">
                <a:latin typeface="Times New Roman"/>
                <a:cs typeface="Times New Roman"/>
              </a:rPr>
              <a:t>nhol</a:t>
            </a:r>
            <a:r>
              <a:rPr lang="en-US" sz="1600" dirty="0">
                <a:latin typeface="Times New Roman"/>
                <a:cs typeface="Times New Roman"/>
              </a:rPr>
              <a:t>: </a:t>
            </a:r>
            <a:r>
              <a:rPr lang="en-US" sz="1600" dirty="0" err="1">
                <a:latin typeface="Times New Roman"/>
                <a:cs typeface="Times New Roman"/>
              </a:rPr>
              <a:t>Khoảng</a:t>
            </a:r>
            <a:r>
              <a:rPr lang="en-US" sz="1600" dirty="0">
                <a:latin typeface="Times New Roman"/>
                <a:cs typeface="Times New Roman"/>
              </a:rPr>
              <a:t> </a:t>
            </a:r>
            <a:r>
              <a:rPr lang="en-US" sz="1600" dirty="0" err="1">
                <a:latin typeface="Times New Roman"/>
                <a:cs typeface="Times New Roman"/>
              </a:rPr>
              <a:t>cách</a:t>
            </a:r>
            <a:r>
              <a:rPr lang="en-US" sz="1600" dirty="0">
                <a:latin typeface="Times New Roman"/>
                <a:cs typeface="Times New Roman"/>
              </a:rPr>
              <a:t> </a:t>
            </a:r>
            <a:r>
              <a:rPr lang="en-US" sz="1600" dirty="0" err="1">
                <a:latin typeface="Times New Roman"/>
                <a:cs typeface="Times New Roman"/>
              </a:rPr>
              <a:t>gần</a:t>
            </a:r>
            <a:r>
              <a:rPr lang="en-US" sz="1600" dirty="0">
                <a:latin typeface="Times New Roman"/>
                <a:cs typeface="Times New Roman"/>
              </a:rPr>
              <a:t> </a:t>
            </a:r>
            <a:r>
              <a:rPr lang="en-US" sz="1600" dirty="0" err="1">
                <a:latin typeface="Times New Roman"/>
                <a:cs typeface="Times New Roman"/>
              </a:rPr>
              <a:t>nhất</a:t>
            </a:r>
            <a:r>
              <a:rPr lang="en-US" sz="1600" dirty="0">
                <a:latin typeface="Times New Roman"/>
                <a:cs typeface="Times New Roman"/>
              </a:rPr>
              <a:t> </a:t>
            </a:r>
            <a:r>
              <a:rPr lang="en-US" sz="1600" dirty="0" err="1">
                <a:latin typeface="Times New Roman"/>
                <a:cs typeface="Times New Roman"/>
              </a:rPr>
              <a:t>giữa</a:t>
            </a:r>
            <a:r>
              <a:rPr lang="en-US" sz="1600" dirty="0">
                <a:latin typeface="Times New Roman"/>
                <a:cs typeface="Times New Roman"/>
              </a:rPr>
              <a:t> </a:t>
            </a:r>
            <a:r>
              <a:rPr lang="en-US" sz="1600" dirty="0" err="1">
                <a:latin typeface="Times New Roman"/>
                <a:cs typeface="Times New Roman"/>
              </a:rPr>
              <a:t>cung</a:t>
            </a:r>
            <a:r>
              <a:rPr lang="en-US" sz="1600" dirty="0">
                <a:latin typeface="Times New Roman"/>
                <a:cs typeface="Times New Roman"/>
              </a:rPr>
              <a:t> </a:t>
            </a:r>
            <a:r>
              <a:rPr lang="en-US" sz="1600" dirty="0" err="1">
                <a:latin typeface="Times New Roman"/>
                <a:cs typeface="Times New Roman"/>
              </a:rPr>
              <a:t>giới</a:t>
            </a:r>
            <a:r>
              <a:rPr lang="en-US" sz="1600" dirty="0">
                <a:latin typeface="Times New Roman"/>
                <a:cs typeface="Times New Roman"/>
              </a:rPr>
              <a:t> </a:t>
            </a:r>
            <a:r>
              <a:rPr lang="en-US" sz="1600" dirty="0" err="1">
                <a:latin typeface="Times New Roman"/>
                <a:cs typeface="Times New Roman"/>
              </a:rPr>
              <a:t>hạn</a:t>
            </a:r>
            <a:r>
              <a:rPr lang="en-US" sz="1600" dirty="0">
                <a:latin typeface="Times New Roman"/>
                <a:cs typeface="Times New Roman"/>
              </a:rPr>
              <a:t> </a:t>
            </a:r>
            <a:r>
              <a:rPr lang="en-US" sz="1600" dirty="0" err="1">
                <a:latin typeface="Times New Roman"/>
                <a:cs typeface="Times New Roman"/>
              </a:rPr>
              <a:t>không</a:t>
            </a:r>
            <a:r>
              <a:rPr lang="en-US" sz="1600" dirty="0">
                <a:latin typeface="Times New Roman"/>
                <a:cs typeface="Times New Roman"/>
              </a:rPr>
              <a:t> </a:t>
            </a:r>
            <a:r>
              <a:rPr lang="en-US" sz="1600" dirty="0" err="1">
                <a:latin typeface="Times New Roman"/>
                <a:cs typeface="Times New Roman"/>
              </a:rPr>
              <a:t>độc</a:t>
            </a:r>
            <a:r>
              <a:rPr lang="en-US" sz="1600" dirty="0">
                <a:latin typeface="Times New Roman"/>
                <a:cs typeface="Times New Roman"/>
              </a:rPr>
              <a:t> </a:t>
            </a:r>
            <a:r>
              <a:rPr lang="en-US" sz="1600" dirty="0" err="1">
                <a:latin typeface="Times New Roman"/>
                <a:cs typeface="Times New Roman"/>
              </a:rPr>
              <a:t>lập</a:t>
            </a:r>
            <a:r>
              <a:rPr lang="en-US" sz="1600" dirty="0">
                <a:latin typeface="Times New Roman"/>
                <a:cs typeface="Times New Roman"/>
              </a:rPr>
              <a:t> </a:t>
            </a:r>
            <a:r>
              <a:rPr lang="en-US" sz="1600" dirty="0" err="1">
                <a:latin typeface="Times New Roman"/>
                <a:cs typeface="Times New Roman"/>
              </a:rPr>
              <a:t>và</a:t>
            </a:r>
            <a:r>
              <a:rPr lang="en-US" sz="1600" dirty="0">
                <a:latin typeface="Times New Roman"/>
                <a:cs typeface="Times New Roman"/>
              </a:rPr>
              <a:t> </a:t>
            </a:r>
            <a:r>
              <a:rPr lang="en-US" sz="1600" dirty="0" err="1">
                <a:latin typeface="Times New Roman"/>
                <a:cs typeface="Times New Roman"/>
              </a:rPr>
              <a:t>biên</a:t>
            </a:r>
            <a:r>
              <a:rPr lang="en-US" sz="1600" dirty="0">
                <a:latin typeface="Times New Roman"/>
                <a:cs typeface="Times New Roman"/>
              </a:rPr>
              <a:t> </a:t>
            </a:r>
            <a:r>
              <a:rPr lang="en-US" sz="1600" dirty="0" err="1">
                <a:latin typeface="Times New Roman"/>
                <a:cs typeface="Times New Roman"/>
              </a:rPr>
              <a:t>giới</a:t>
            </a:r>
          </a:p>
          <a:p>
            <a:r>
              <a:rPr lang="en-US" sz="1600" dirty="0" err="1">
                <a:latin typeface="Times New Roman"/>
                <a:cs typeface="Times New Roman"/>
              </a:rPr>
              <a:t>chướng</a:t>
            </a:r>
            <a:r>
              <a:rPr lang="en-US" sz="1600" dirty="0">
                <a:latin typeface="Times New Roman"/>
                <a:cs typeface="Times New Roman"/>
              </a:rPr>
              <a:t> </a:t>
            </a:r>
            <a:r>
              <a:rPr lang="en-US" sz="1600" dirty="0" err="1">
                <a:latin typeface="Times New Roman"/>
                <a:cs typeface="Times New Roman"/>
              </a:rPr>
              <a:t>ngại</a:t>
            </a:r>
            <a:r>
              <a:rPr lang="en-US" sz="1600" dirty="0">
                <a:latin typeface="Times New Roman"/>
                <a:cs typeface="Times New Roman"/>
              </a:rPr>
              <a:t> </a:t>
            </a:r>
            <a:r>
              <a:rPr lang="en-US" sz="1600" dirty="0" err="1">
                <a:latin typeface="Times New Roman"/>
                <a:cs typeface="Times New Roman"/>
              </a:rPr>
              <a:t>vật</a:t>
            </a:r>
            <a:r>
              <a:rPr lang="en-US" sz="1600" dirty="0">
                <a:latin typeface="Times New Roman"/>
                <a:cs typeface="Times New Roman"/>
              </a:rPr>
              <a:t>. (</a:t>
            </a:r>
            <a:r>
              <a:rPr lang="en-US" sz="1600" dirty="0" err="1">
                <a:latin typeface="Times New Roman"/>
                <a:cs typeface="Times New Roman"/>
              </a:rPr>
              <a:t>d</a:t>
            </a:r>
            <a:r>
              <a:rPr lang="en-US" sz="1600" baseline="-25000" dirty="0" err="1">
                <a:latin typeface="Times New Roman"/>
                <a:cs typeface="Times New Roman"/>
              </a:rPr>
              <a:t>nhol_l</a:t>
            </a:r>
            <a:r>
              <a:rPr lang="en-US" sz="1600" dirty="0">
                <a:latin typeface="Times New Roman"/>
                <a:cs typeface="Times New Roman"/>
              </a:rPr>
              <a:t>: </a:t>
            </a:r>
            <a:r>
              <a:rPr lang="en-US" sz="1600" dirty="0" err="1">
                <a:latin typeface="Times New Roman"/>
                <a:cs typeface="Times New Roman"/>
              </a:rPr>
              <a:t>Dành</a:t>
            </a:r>
            <a:r>
              <a:rPr lang="en-US" sz="1600" dirty="0">
                <a:latin typeface="Times New Roman"/>
                <a:cs typeface="Times New Roman"/>
              </a:rPr>
              <a:t> </a:t>
            </a:r>
            <a:r>
              <a:rPr lang="en-US" sz="1600" dirty="0" err="1">
                <a:latin typeface="Times New Roman"/>
                <a:cs typeface="Times New Roman"/>
              </a:rPr>
              <a:t>cho</a:t>
            </a:r>
            <a:r>
              <a:rPr lang="en-US" sz="1600" dirty="0">
                <a:latin typeface="Times New Roman"/>
                <a:cs typeface="Times New Roman"/>
              </a:rPr>
              <a:t> </a:t>
            </a:r>
            <a:r>
              <a:rPr lang="en-US" sz="1600" dirty="0" err="1">
                <a:latin typeface="Times New Roman"/>
                <a:cs typeface="Times New Roman"/>
              </a:rPr>
              <a:t>bên</a:t>
            </a:r>
            <a:r>
              <a:rPr lang="en-US" sz="1600" dirty="0">
                <a:latin typeface="Times New Roman"/>
                <a:cs typeface="Times New Roman"/>
              </a:rPr>
              <a:t> </a:t>
            </a:r>
            <a:r>
              <a:rPr lang="en-US" sz="1600" dirty="0" err="1">
                <a:latin typeface="Times New Roman"/>
                <a:cs typeface="Times New Roman"/>
              </a:rPr>
              <a:t>trái</a:t>
            </a:r>
            <a:r>
              <a:rPr lang="en-US" sz="1600" dirty="0">
                <a:latin typeface="Times New Roman"/>
                <a:cs typeface="Times New Roman"/>
              </a:rPr>
              <a:t> </a:t>
            </a:r>
            <a:r>
              <a:rPr lang="en-US" sz="1600" dirty="0" err="1">
                <a:latin typeface="Times New Roman"/>
                <a:cs typeface="Times New Roman"/>
              </a:rPr>
              <a:t>xe</a:t>
            </a:r>
            <a:r>
              <a:rPr lang="en-US" sz="1600" dirty="0">
                <a:latin typeface="Times New Roman"/>
                <a:cs typeface="Times New Roman"/>
              </a:rPr>
              <a:t>. </a:t>
            </a:r>
            <a:r>
              <a:rPr lang="en-US" sz="1600" dirty="0" err="1">
                <a:latin typeface="Times New Roman"/>
                <a:cs typeface="Times New Roman"/>
              </a:rPr>
              <a:t>d</a:t>
            </a:r>
            <a:r>
              <a:rPr lang="en-US" sz="1600" baseline="-25000" dirty="0" err="1">
                <a:latin typeface="Times New Roman"/>
                <a:cs typeface="Times New Roman"/>
              </a:rPr>
              <a:t>nhol_r</a:t>
            </a:r>
            <a:r>
              <a:rPr lang="en-US" sz="1600" dirty="0">
                <a:latin typeface="Times New Roman"/>
                <a:cs typeface="Times New Roman"/>
              </a:rPr>
              <a:t>: </a:t>
            </a:r>
            <a:r>
              <a:rPr lang="en-US" sz="1600" dirty="0" err="1">
                <a:latin typeface="Times New Roman"/>
                <a:cs typeface="Times New Roman"/>
              </a:rPr>
              <a:t>Dành</a:t>
            </a:r>
            <a:r>
              <a:rPr lang="en-US" sz="1600" dirty="0">
                <a:latin typeface="Times New Roman"/>
                <a:cs typeface="Times New Roman"/>
              </a:rPr>
              <a:t> </a:t>
            </a:r>
            <a:r>
              <a:rPr lang="en-US" sz="1600" dirty="0" err="1">
                <a:latin typeface="Times New Roman"/>
                <a:cs typeface="Times New Roman"/>
              </a:rPr>
              <a:t>cho</a:t>
            </a:r>
            <a:r>
              <a:rPr lang="en-US" sz="1600" dirty="0">
                <a:latin typeface="Times New Roman"/>
                <a:cs typeface="Times New Roman"/>
              </a:rPr>
              <a:t> </a:t>
            </a:r>
            <a:r>
              <a:rPr lang="en-US" sz="1600" dirty="0" err="1">
                <a:latin typeface="Times New Roman"/>
                <a:cs typeface="Times New Roman"/>
              </a:rPr>
              <a:t>bên</a:t>
            </a:r>
            <a:r>
              <a:rPr lang="en-US" sz="1600" dirty="0">
                <a:latin typeface="Times New Roman"/>
                <a:cs typeface="Times New Roman"/>
              </a:rPr>
              <a:t> </a:t>
            </a:r>
            <a:r>
              <a:rPr lang="en-US" sz="1600" dirty="0" err="1">
                <a:latin typeface="Times New Roman"/>
                <a:cs typeface="Times New Roman"/>
              </a:rPr>
              <a:t>phải</a:t>
            </a:r>
            <a:r>
              <a:rPr lang="en-US" sz="1600" dirty="0">
                <a:latin typeface="Times New Roman"/>
                <a:cs typeface="Times New Roman"/>
              </a:rPr>
              <a:t> </a:t>
            </a:r>
            <a:r>
              <a:rPr lang="en-US" sz="1600" dirty="0" err="1">
                <a:latin typeface="Times New Roman"/>
                <a:cs typeface="Times New Roman"/>
              </a:rPr>
              <a:t>xe</a:t>
            </a:r>
            <a:r>
              <a:rPr lang="en-US" sz="1600" dirty="0">
                <a:latin typeface="Times New Roman"/>
                <a:cs typeface="Times New Roman"/>
              </a:rPr>
              <a:t>.)</a:t>
            </a:r>
          </a:p>
          <a:p>
            <a:r>
              <a:rPr lang="en-US" sz="1600" dirty="0" err="1">
                <a:latin typeface="Times New Roman"/>
                <a:cs typeface="Times New Roman"/>
              </a:rPr>
              <a:t>d</a:t>
            </a:r>
            <a:r>
              <a:rPr lang="en-US" sz="1600" baseline="-25000" dirty="0" err="1">
                <a:latin typeface="Times New Roman"/>
                <a:cs typeface="Times New Roman"/>
              </a:rPr>
              <a:t>fov</a:t>
            </a:r>
            <a:r>
              <a:rPr lang="en-US" sz="1600" dirty="0">
                <a:latin typeface="Times New Roman"/>
                <a:cs typeface="Times New Roman"/>
              </a:rPr>
              <a:t>: </a:t>
            </a:r>
            <a:r>
              <a:rPr lang="en-US" sz="1600" dirty="0" err="1">
                <a:latin typeface="Times New Roman"/>
                <a:cs typeface="Times New Roman"/>
              </a:rPr>
              <a:t>Khoảng</a:t>
            </a:r>
            <a:r>
              <a:rPr lang="en-US" sz="1600" dirty="0">
                <a:latin typeface="Times New Roman"/>
                <a:cs typeface="Times New Roman"/>
              </a:rPr>
              <a:t> </a:t>
            </a:r>
            <a:r>
              <a:rPr lang="en-US" sz="1600" dirty="0" err="1">
                <a:latin typeface="Times New Roman"/>
                <a:cs typeface="Times New Roman"/>
              </a:rPr>
              <a:t>cách</a:t>
            </a:r>
            <a:r>
              <a:rPr lang="en-US" sz="1600" dirty="0">
                <a:latin typeface="Times New Roman"/>
                <a:cs typeface="Times New Roman"/>
              </a:rPr>
              <a:t> </a:t>
            </a:r>
            <a:r>
              <a:rPr lang="en-US" sz="1600" dirty="0" err="1">
                <a:latin typeface="Times New Roman"/>
                <a:cs typeface="Times New Roman"/>
              </a:rPr>
              <a:t>gần</a:t>
            </a:r>
            <a:r>
              <a:rPr lang="en-US" sz="1600" dirty="0">
                <a:latin typeface="Times New Roman"/>
                <a:cs typeface="Times New Roman"/>
              </a:rPr>
              <a:t> </a:t>
            </a:r>
            <a:r>
              <a:rPr lang="en-US" sz="1600" dirty="0" err="1">
                <a:latin typeface="Times New Roman"/>
                <a:cs typeface="Times New Roman"/>
              </a:rPr>
              <a:t>nhất</a:t>
            </a:r>
            <a:r>
              <a:rPr lang="en-US" sz="1600" dirty="0">
                <a:latin typeface="Times New Roman"/>
                <a:cs typeface="Times New Roman"/>
              </a:rPr>
              <a:t> </a:t>
            </a:r>
            <a:r>
              <a:rPr lang="en-US" sz="1600" dirty="0" err="1">
                <a:latin typeface="Times New Roman"/>
                <a:cs typeface="Times New Roman"/>
              </a:rPr>
              <a:t>giữa</a:t>
            </a:r>
            <a:r>
              <a:rPr lang="en-US" sz="1600" dirty="0">
                <a:latin typeface="Times New Roman"/>
                <a:cs typeface="Times New Roman"/>
              </a:rPr>
              <a:t> </a:t>
            </a:r>
            <a:r>
              <a:rPr lang="en-US" sz="1600" dirty="0" err="1">
                <a:latin typeface="Times New Roman"/>
                <a:cs typeface="Times New Roman"/>
              </a:rPr>
              <a:t>trường</a:t>
            </a:r>
            <a:r>
              <a:rPr lang="en-US" sz="1600" dirty="0">
                <a:latin typeface="Times New Roman"/>
                <a:cs typeface="Times New Roman"/>
              </a:rPr>
              <a:t> </a:t>
            </a:r>
            <a:r>
              <a:rPr lang="en-US" sz="1600" dirty="0" err="1">
                <a:latin typeface="Times New Roman"/>
                <a:cs typeface="Times New Roman"/>
              </a:rPr>
              <a:t>nhìn</a:t>
            </a:r>
            <a:r>
              <a:rPr lang="en-US" sz="1600" dirty="0">
                <a:latin typeface="Times New Roman"/>
                <a:cs typeface="Times New Roman"/>
              </a:rPr>
              <a:t> </a:t>
            </a:r>
            <a:r>
              <a:rPr lang="en-US" sz="1600" dirty="0" err="1">
                <a:latin typeface="Times New Roman"/>
                <a:cs typeface="Times New Roman"/>
              </a:rPr>
              <a:t>và</a:t>
            </a:r>
            <a:r>
              <a:rPr lang="en-US" sz="1600" dirty="0">
                <a:latin typeface="Times New Roman"/>
                <a:cs typeface="Times New Roman"/>
              </a:rPr>
              <a:t> </a:t>
            </a:r>
            <a:r>
              <a:rPr lang="en-US" sz="1600" dirty="0" err="1">
                <a:latin typeface="Times New Roman"/>
                <a:cs typeface="Times New Roman"/>
              </a:rPr>
              <a:t>đường</a:t>
            </a:r>
            <a:r>
              <a:rPr lang="en-US" sz="1600" dirty="0">
                <a:latin typeface="Times New Roman"/>
                <a:cs typeface="Times New Roman"/>
              </a:rPr>
              <a:t> </a:t>
            </a:r>
            <a:r>
              <a:rPr lang="en-US" sz="1600" dirty="0" err="1">
                <a:latin typeface="Times New Roman"/>
                <a:cs typeface="Times New Roman"/>
              </a:rPr>
              <a:t>viền</a:t>
            </a:r>
            <a:r>
              <a:rPr lang="en-US" sz="1600" dirty="0">
                <a:latin typeface="Times New Roman"/>
                <a:cs typeface="Times New Roman"/>
              </a:rPr>
              <a:t> </a:t>
            </a:r>
            <a:r>
              <a:rPr lang="en-US" sz="1600" dirty="0" err="1">
                <a:latin typeface="Times New Roman"/>
                <a:cs typeface="Times New Roman"/>
              </a:rPr>
              <a:t>chướng</a:t>
            </a:r>
            <a:r>
              <a:rPr lang="en-US" sz="1600" dirty="0">
                <a:latin typeface="Times New Roman"/>
                <a:cs typeface="Times New Roman"/>
              </a:rPr>
              <a:t> </a:t>
            </a:r>
            <a:r>
              <a:rPr lang="en-US" sz="1600" dirty="0" err="1">
                <a:latin typeface="Times New Roman"/>
                <a:cs typeface="Times New Roman"/>
              </a:rPr>
              <a:t>ngại</a:t>
            </a:r>
            <a:r>
              <a:rPr lang="en-US" sz="1600" dirty="0">
                <a:latin typeface="Times New Roman"/>
                <a:cs typeface="Times New Roman"/>
              </a:rPr>
              <a:t> </a:t>
            </a:r>
            <a:r>
              <a:rPr lang="en-US" sz="1600" dirty="0" err="1">
                <a:latin typeface="Times New Roman"/>
                <a:cs typeface="Times New Roman"/>
              </a:rPr>
              <a:t>vật</a:t>
            </a:r>
            <a:r>
              <a:rPr lang="en-US" sz="1600" dirty="0">
                <a:latin typeface="Times New Roman"/>
                <a:cs typeface="Times New Roman"/>
              </a:rPr>
              <a:t>. (</a:t>
            </a:r>
            <a:r>
              <a:rPr lang="en-US" sz="1600" dirty="0" err="1">
                <a:latin typeface="Times New Roman"/>
                <a:cs typeface="Times New Roman"/>
              </a:rPr>
              <a:t>d</a:t>
            </a:r>
            <a:r>
              <a:rPr lang="en-US" sz="1600" baseline="-25000" dirty="0" err="1">
                <a:latin typeface="Times New Roman"/>
                <a:cs typeface="Times New Roman"/>
              </a:rPr>
              <a:t>fov_l</a:t>
            </a:r>
            <a:r>
              <a:rPr lang="en-US" sz="1600" dirty="0">
                <a:latin typeface="Times New Roman"/>
                <a:cs typeface="Times New Roman"/>
              </a:rPr>
              <a:t>: </a:t>
            </a:r>
            <a:r>
              <a:rPr lang="en-US" sz="1600" dirty="0" err="1">
                <a:latin typeface="Times New Roman"/>
                <a:cs typeface="Times New Roman"/>
              </a:rPr>
              <a:t>Dành</a:t>
            </a:r>
            <a:r>
              <a:rPr lang="en-US" sz="1600" dirty="0">
                <a:latin typeface="Times New Roman"/>
                <a:cs typeface="Times New Roman"/>
              </a:rPr>
              <a:t> </a:t>
            </a:r>
            <a:r>
              <a:rPr lang="en-US" sz="1600" dirty="0" err="1">
                <a:latin typeface="Times New Roman"/>
                <a:cs typeface="Times New Roman"/>
              </a:rPr>
              <a:t>cho</a:t>
            </a:r>
            <a:r>
              <a:rPr lang="en-US" sz="1600" dirty="0">
                <a:latin typeface="Times New Roman"/>
                <a:cs typeface="Times New Roman"/>
              </a:rPr>
              <a:t> </a:t>
            </a:r>
            <a:r>
              <a:rPr lang="en-US" sz="1600" dirty="0" err="1">
                <a:latin typeface="Times New Roman"/>
                <a:cs typeface="Times New Roman"/>
              </a:rPr>
              <a:t>bên</a:t>
            </a:r>
            <a:r>
              <a:rPr lang="en-US" sz="1600" dirty="0">
                <a:latin typeface="Times New Roman"/>
                <a:cs typeface="Times New Roman"/>
              </a:rPr>
              <a:t> </a:t>
            </a:r>
            <a:r>
              <a:rPr lang="en-US" sz="1600" dirty="0" err="1">
                <a:latin typeface="Times New Roman"/>
                <a:cs typeface="Times New Roman"/>
              </a:rPr>
              <a:t>trái</a:t>
            </a:r>
            <a:r>
              <a:rPr lang="en-US" sz="1600" dirty="0">
                <a:latin typeface="Times New Roman"/>
                <a:cs typeface="Times New Roman"/>
              </a:rPr>
              <a:t> </a:t>
            </a:r>
            <a:r>
              <a:rPr lang="en-US" sz="1600" dirty="0" err="1">
                <a:latin typeface="Times New Roman"/>
                <a:cs typeface="Times New Roman"/>
              </a:rPr>
              <a:t>xe</a:t>
            </a:r>
            <a:r>
              <a:rPr lang="en-US" sz="1600" dirty="0">
                <a:latin typeface="Times New Roman"/>
                <a:cs typeface="Times New Roman"/>
              </a:rPr>
              <a:t>. </a:t>
            </a:r>
            <a:r>
              <a:rPr lang="en-US" sz="1600" dirty="0" err="1">
                <a:latin typeface="Times New Roman"/>
                <a:cs typeface="Times New Roman"/>
              </a:rPr>
              <a:t>d</a:t>
            </a:r>
            <a:r>
              <a:rPr lang="en-US" sz="1600" baseline="-25000" dirty="0" err="1">
                <a:latin typeface="Times New Roman"/>
                <a:cs typeface="Times New Roman"/>
              </a:rPr>
              <a:t>fov_r</a:t>
            </a:r>
            <a:r>
              <a:rPr lang="en-US" sz="1600" dirty="0">
                <a:latin typeface="Times New Roman"/>
                <a:cs typeface="Times New Roman"/>
              </a:rPr>
              <a:t>: </a:t>
            </a:r>
            <a:r>
              <a:rPr lang="en-US" sz="1600" dirty="0" err="1">
                <a:latin typeface="Times New Roman"/>
                <a:cs typeface="Times New Roman"/>
              </a:rPr>
              <a:t>Dành</a:t>
            </a:r>
            <a:r>
              <a:rPr lang="en-US" sz="1600" dirty="0">
                <a:latin typeface="Times New Roman"/>
                <a:cs typeface="Times New Roman"/>
              </a:rPr>
              <a:t> </a:t>
            </a:r>
            <a:r>
              <a:rPr lang="en-US" sz="1600" dirty="0" err="1">
                <a:latin typeface="Times New Roman"/>
                <a:cs typeface="Times New Roman"/>
              </a:rPr>
              <a:t>cho</a:t>
            </a:r>
            <a:r>
              <a:rPr lang="en-US" sz="1600" dirty="0">
                <a:latin typeface="Times New Roman"/>
                <a:cs typeface="Times New Roman"/>
              </a:rPr>
              <a:t> </a:t>
            </a:r>
            <a:r>
              <a:rPr lang="en-US" sz="1600" dirty="0" err="1">
                <a:latin typeface="Times New Roman"/>
                <a:cs typeface="Times New Roman"/>
              </a:rPr>
              <a:t>bên</a:t>
            </a:r>
            <a:r>
              <a:rPr lang="en-US" sz="1600" dirty="0">
                <a:latin typeface="Times New Roman"/>
                <a:cs typeface="Times New Roman"/>
              </a:rPr>
              <a:t> </a:t>
            </a:r>
            <a:r>
              <a:rPr lang="en-US" sz="1600" dirty="0" err="1">
                <a:latin typeface="Times New Roman"/>
                <a:cs typeface="Times New Roman"/>
              </a:rPr>
              <a:t>phải</a:t>
            </a:r>
            <a:r>
              <a:rPr lang="en-US" sz="1600" dirty="0">
                <a:latin typeface="Times New Roman"/>
                <a:cs typeface="Times New Roman"/>
              </a:rPr>
              <a:t> </a:t>
            </a:r>
            <a:r>
              <a:rPr lang="en-US" sz="1600" dirty="0" err="1">
                <a:latin typeface="Times New Roman"/>
                <a:cs typeface="Times New Roman"/>
              </a:rPr>
              <a:t>xe</a:t>
            </a:r>
            <a:r>
              <a:rPr lang="en-US" sz="1600" dirty="0">
                <a:latin typeface="Times New Roman"/>
                <a:cs typeface="Times New Roman"/>
              </a:rPr>
              <a:t>.)</a:t>
            </a:r>
            <a:endParaRPr lang="en-US" sz="1600" dirty="0"/>
          </a:p>
          <a:p>
            <a:endParaRPr lang="en-US" sz="1600" dirty="0">
              <a:latin typeface="Times New Roman"/>
              <a:cs typeface="Times New Roman"/>
            </a:endParaRPr>
          </a:p>
        </p:txBody>
      </p:sp>
    </p:spTree>
    <p:extLst>
      <p:ext uri="{BB962C8B-B14F-4D97-AF65-F5344CB8AC3E}">
        <p14:creationId xmlns:p14="http://schemas.microsoft.com/office/powerpoint/2010/main" val="191677187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46423"/>
            <a:ext cx="906730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 Sau </a:t>
            </a:r>
            <a:r>
              <a:rPr lang="en-US" dirty="0" err="1">
                <a:latin typeface="Times  New Roman"/>
              </a:rPr>
              <a:t>khi</a:t>
            </a:r>
            <a:r>
              <a:rPr lang="en-US" dirty="0">
                <a:latin typeface="Times  New Roman"/>
              </a:rPr>
              <a:t> </a:t>
            </a:r>
            <a:r>
              <a:rPr lang="en-US" dirty="0" err="1">
                <a:latin typeface="Times  New Roman"/>
              </a:rPr>
              <a:t>biểu</a:t>
            </a:r>
            <a:r>
              <a:rPr lang="en-US" dirty="0">
                <a:latin typeface="Times  New Roman"/>
              </a:rPr>
              <a:t> </a:t>
            </a:r>
            <a:r>
              <a:rPr lang="en-US" dirty="0" err="1">
                <a:latin typeface="Times  New Roman"/>
              </a:rPr>
              <a:t>diễn</a:t>
            </a:r>
            <a:r>
              <a:rPr lang="en-US" dirty="0">
                <a:latin typeface="Times  New Roman"/>
              </a:rPr>
              <a:t> </a:t>
            </a:r>
            <a:r>
              <a:rPr lang="en-US" dirty="0" err="1">
                <a:latin typeface="Times  New Roman"/>
              </a:rPr>
              <a:t>đường</a:t>
            </a:r>
            <a:r>
              <a:rPr lang="en-US" dirty="0">
                <a:latin typeface="Times  New Roman"/>
              </a:rPr>
              <a:t> </a:t>
            </a:r>
            <a:r>
              <a:rPr lang="en-US" dirty="0" err="1">
                <a:latin typeface="Times  New Roman"/>
              </a:rPr>
              <a:t>viền</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đường</a:t>
            </a:r>
            <a:r>
              <a:rPr lang="en-US" dirty="0">
                <a:latin typeface="Times  New Roman"/>
              </a:rPr>
              <a:t> </a:t>
            </a:r>
            <a:r>
              <a:rPr lang="en-US" dirty="0" err="1">
                <a:latin typeface="Times  New Roman"/>
              </a:rPr>
              <a:t>viền</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mảng</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có</a:t>
            </a:r>
            <a:r>
              <a:rPr lang="en-US" dirty="0">
                <a:latin typeface="Times  New Roman"/>
              </a:rPr>
              <a:t> </a:t>
            </a:r>
            <a:r>
              <a:rPr lang="en-US" dirty="0" err="1">
                <a:latin typeface="Times  New Roman"/>
              </a:rPr>
              <a:t>thể</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tạo</a:t>
            </a:r>
            <a:r>
              <a:rPr lang="en-US" dirty="0">
                <a:latin typeface="Times  New Roman"/>
              </a:rPr>
              <a:t>. </a:t>
            </a:r>
            <a:r>
              <a:rPr lang="en-US" dirty="0" err="1">
                <a:latin typeface="Times  New Roman"/>
              </a:rPr>
              <a:t>Phải</a:t>
            </a:r>
            <a:r>
              <a:rPr lang="en-US" dirty="0">
                <a:latin typeface="Times  New Roman"/>
              </a:rPr>
              <a:t> </a:t>
            </a:r>
            <a:r>
              <a:rPr lang="en-US" dirty="0" err="1">
                <a:latin typeface="Times  New Roman"/>
              </a:rPr>
              <a:t>có</a:t>
            </a:r>
            <a:r>
              <a:rPr lang="en-US" dirty="0">
                <a:latin typeface="Times  New Roman"/>
              </a:rPr>
              <a:t> N + 1 </a:t>
            </a:r>
            <a:r>
              <a:rPr lang="en-US" dirty="0" err="1">
                <a:latin typeface="Times  New Roman"/>
              </a:rPr>
              <a:t>khoảng</a:t>
            </a:r>
            <a:r>
              <a:rPr lang="en-US" dirty="0">
                <a:latin typeface="Times  New Roman"/>
              </a:rPr>
              <a:t> </a:t>
            </a:r>
            <a:r>
              <a:rPr lang="en-US" dirty="0" err="1">
                <a:latin typeface="Times  New Roman"/>
              </a:rPr>
              <a:t>trống</a:t>
            </a:r>
            <a:r>
              <a:rPr lang="en-US" dirty="0">
                <a:latin typeface="Times  New Roman"/>
              </a:rPr>
              <a:t> </a:t>
            </a:r>
            <a:r>
              <a:rPr lang="en-US" dirty="0" err="1">
                <a:latin typeface="Times  New Roman"/>
              </a:rPr>
              <a:t>cho</a:t>
            </a:r>
            <a:r>
              <a:rPr lang="en-US" dirty="0">
                <a:latin typeface="Times  New Roman"/>
              </a:rPr>
              <a:t> N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N+1 </a:t>
            </a:r>
            <a:r>
              <a:rPr lang="en-US" dirty="0" err="1">
                <a:latin typeface="Times  New Roman"/>
              </a:rPr>
              <a:t>phần</a:t>
            </a:r>
            <a:r>
              <a:rPr lang="en-US" dirty="0">
                <a:latin typeface="Times  New Roman"/>
              </a:rPr>
              <a:t> </a:t>
            </a:r>
            <a:r>
              <a:rPr lang="en-US" dirty="0" err="1">
                <a:latin typeface="Times  New Roman"/>
              </a:rPr>
              <a:t>tử</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mảng</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minh</a:t>
            </a:r>
            <a:r>
              <a:rPr lang="en-US" dirty="0">
                <a:latin typeface="Times  New Roman"/>
              </a:rPr>
              <a:t> </a:t>
            </a:r>
            <a:r>
              <a:rPr lang="en-US" dirty="0" err="1">
                <a:latin typeface="Times  New Roman"/>
              </a:rPr>
              <a:t>họa</a:t>
            </a:r>
            <a:r>
              <a:rPr lang="en-US" dirty="0">
                <a:latin typeface="Times  New Roman"/>
              </a:rPr>
              <a:t> </a:t>
            </a:r>
            <a:r>
              <a:rPr lang="en-US" dirty="0" err="1">
                <a:latin typeface="Times  New Roman"/>
              </a:rPr>
              <a:t>bên</a:t>
            </a:r>
            <a:r>
              <a:rPr lang="en-US" dirty="0">
                <a:latin typeface="Times  New Roman"/>
              </a:rPr>
              <a:t> </a:t>
            </a:r>
            <a:r>
              <a:rPr lang="en-US" dirty="0" err="1">
                <a:latin typeface="Times  New Roman"/>
              </a:rPr>
              <a:t>dưới</a:t>
            </a:r>
            <a:r>
              <a:rPr lang="en-US" dirty="0">
                <a:latin typeface="Times  New Roman"/>
              </a:rPr>
              <a:t> </a:t>
            </a:r>
            <a:r>
              <a:rPr lang="en-US" dirty="0" err="1">
                <a:latin typeface="Times  New Roman"/>
              </a:rPr>
              <a:t>theo</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định</a:t>
            </a:r>
            <a:r>
              <a:rPr lang="en-US" dirty="0">
                <a:latin typeface="Times  New Roman"/>
              </a:rPr>
              <a:t> </a:t>
            </a:r>
            <a:r>
              <a:rPr lang="en-US" dirty="0" err="1">
                <a:latin typeface="Times  New Roman"/>
              </a:rPr>
              <a:t>nghĩa</a:t>
            </a:r>
            <a:r>
              <a:rPr lang="en-US" dirty="0">
                <a:latin typeface="Times  New Roman"/>
              </a:rPr>
              <a:t> </a:t>
            </a:r>
            <a:r>
              <a:rPr lang="en-US" dirty="0" err="1">
                <a:latin typeface="Times  New Roman"/>
              </a:rPr>
              <a:t>trước</a:t>
            </a:r>
            <a:r>
              <a:rPr lang="en-US" dirty="0">
                <a:latin typeface="Times  New Roman"/>
              </a:rPr>
              <a:t> </a:t>
            </a:r>
            <a:r>
              <a:rPr lang="en-US" dirty="0" err="1">
                <a:latin typeface="Times  New Roman"/>
              </a:rPr>
              <a:t>đó</a:t>
            </a:r>
            <a:r>
              <a:rPr lang="en-US" dirty="0">
                <a:latin typeface="Times  New Roman"/>
              </a:rPr>
              <a:t>. </a:t>
            </a:r>
            <a:r>
              <a:rPr lang="en-US" dirty="0" err="1">
                <a:latin typeface="Times  New Roman"/>
              </a:rPr>
              <a:t>Với</a:t>
            </a:r>
            <a:r>
              <a:rPr lang="en-US" dirty="0">
                <a:latin typeface="Times  New Roman"/>
              </a:rPr>
              <a:t> </a:t>
            </a:r>
            <a:r>
              <a:rPr lang="en-US" dirty="0" err="1">
                <a:latin typeface="Times  New Roman"/>
              </a:rPr>
              <a:t>công</a:t>
            </a:r>
            <a:r>
              <a:rPr lang="en-US" dirty="0">
                <a:latin typeface="Times  New Roman"/>
              </a:rPr>
              <a:t> </a:t>
            </a:r>
            <a:r>
              <a:rPr lang="en-US" dirty="0" err="1">
                <a:latin typeface="Times  New Roman"/>
              </a:rPr>
              <a:t>thức</a:t>
            </a:r>
            <a:r>
              <a:rPr lang="en-US" dirty="0">
                <a:latin typeface="Times  New Roman"/>
              </a:rPr>
              <a:t>:</a:t>
            </a:r>
            <a:endParaRPr lang="en-US" dirty="0" err="1"/>
          </a:p>
        </p:txBody>
      </p:sp>
      <p:sp>
        <p:nvSpPr>
          <p:cNvPr id="9" name="TextBox 1">
            <a:extLst>
              <a:ext uri="{FF2B5EF4-FFF2-40B4-BE49-F238E27FC236}">
                <a16:creationId xmlns:a16="http://schemas.microsoft.com/office/drawing/2014/main" id="{38BD5A54-DB48-8596-CA76-91DF787F68A2}"/>
              </a:ext>
            </a:extLst>
          </p:cNvPr>
          <p:cNvSpPr txBox="1"/>
          <p:nvPr/>
        </p:nvSpPr>
        <p:spPr>
          <a:xfrm>
            <a:off x="3047031" y="1719011"/>
            <a:ext cx="9068955" cy="923330"/>
          </a:xfrm>
          <a:prstGeom prst="rect">
            <a:avLst/>
          </a:prstGeom>
          <a:noFill/>
        </p:spPr>
        <p:txBody>
          <a:bodyPr rot="0" spcFirstLastPara="0" vert="horz" wrap="square" lIns="91440" tIns="45720" rIns="9144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err="1">
                <a:latin typeface="Times New Roman"/>
                <a:cs typeface="Times New Roman"/>
              </a:rPr>
              <a:t>Khoảng</a:t>
            </a:r>
            <a:r>
              <a:rPr lang="en-US" dirty="0">
                <a:latin typeface="Times New Roman"/>
                <a:cs typeface="Times New Roman"/>
              </a:rPr>
              <a:t> </a:t>
            </a:r>
            <a:r>
              <a:rPr lang="en-US" dirty="0" err="1">
                <a:latin typeface="Times New Roman"/>
                <a:cs typeface="Times New Roman"/>
              </a:rPr>
              <a:t>cách</a:t>
            </a:r>
            <a:r>
              <a:rPr lang="en-US" dirty="0">
                <a:latin typeface="Times New Roman"/>
                <a:cs typeface="Times New Roman"/>
              </a:rPr>
              <a:t> </a:t>
            </a:r>
            <a:r>
              <a:rPr lang="en-US" dirty="0" err="1">
                <a:latin typeface="Times New Roman"/>
                <a:cs typeface="Times New Roman"/>
              </a:rPr>
              <a:t>cực</a:t>
            </a:r>
            <a:r>
              <a:rPr lang="en-US" dirty="0">
                <a:latin typeface="Times New Roman"/>
                <a:cs typeface="Times New Roman"/>
              </a:rPr>
              <a:t> </a:t>
            </a:r>
            <a:r>
              <a:rPr lang="en-US" dirty="0" err="1">
                <a:latin typeface="Times New Roman"/>
                <a:cs typeface="Times New Roman"/>
              </a:rPr>
              <a:t>đại</a:t>
            </a:r>
            <a:r>
              <a:rPr lang="en-US" dirty="0">
                <a:latin typeface="Times New Roman"/>
                <a:cs typeface="Times New Roman"/>
              </a:rPr>
              <a:t> </a:t>
            </a:r>
            <a:r>
              <a:rPr lang="en-US" dirty="0" err="1">
                <a:latin typeface="Times New Roman"/>
                <a:cs typeface="Times New Roman"/>
              </a:rPr>
              <a:t>là</a:t>
            </a:r>
            <a:r>
              <a:rPr lang="en-US" dirty="0">
                <a:latin typeface="Times New Roman"/>
                <a:cs typeface="Times New Roman"/>
              </a:rPr>
              <a:t> </a:t>
            </a:r>
            <a:r>
              <a:rPr lang="en-US" dirty="0" err="1">
                <a:latin typeface="Times New Roman"/>
                <a:cs typeface="Times New Roman"/>
              </a:rPr>
              <a:t>mức</a:t>
            </a:r>
            <a:r>
              <a:rPr lang="en-US" dirty="0">
                <a:latin typeface="Times New Roman"/>
                <a:cs typeface="Times New Roman"/>
              </a:rPr>
              <a:t> </a:t>
            </a:r>
            <a:r>
              <a:rPr lang="en-US" dirty="0" err="1">
                <a:latin typeface="Times New Roman"/>
                <a:cs typeface="Times New Roman"/>
              </a:rPr>
              <a:t>cực</a:t>
            </a:r>
            <a:r>
              <a:rPr lang="en-US" dirty="0">
                <a:latin typeface="Times New Roman"/>
                <a:cs typeface="Times New Roman"/>
              </a:rPr>
              <a:t> </a:t>
            </a:r>
            <a:r>
              <a:rPr lang="en-US" dirty="0" err="1">
                <a:latin typeface="Times New Roman"/>
                <a:cs typeface="Times New Roman"/>
              </a:rPr>
              <a:t>đại</a:t>
            </a:r>
            <a:r>
              <a:rPr lang="en-US" dirty="0">
                <a:latin typeface="Times New Roman"/>
                <a:cs typeface="Times New Roman"/>
              </a:rPr>
              <a:t> </a:t>
            </a:r>
            <a:r>
              <a:rPr lang="en-US" dirty="0" err="1">
                <a:latin typeface="Times New Roman"/>
                <a:cs typeface="Times New Roman"/>
              </a:rPr>
              <a:t>của</a:t>
            </a:r>
            <a:r>
              <a:rPr lang="en-US" dirty="0">
                <a:latin typeface="Times New Roman"/>
                <a:cs typeface="Times New Roman"/>
              </a:rPr>
              <a:t> </a:t>
            </a:r>
            <a:r>
              <a:rPr lang="en-US" dirty="0" err="1">
                <a:latin typeface="Times New Roman"/>
                <a:cs typeface="Times New Roman"/>
              </a:rPr>
              <a:t>các</a:t>
            </a:r>
            <a:r>
              <a:rPr lang="en-US" dirty="0">
                <a:latin typeface="Times New Roman"/>
                <a:cs typeface="Times New Roman"/>
              </a:rPr>
              <a:t> </a:t>
            </a:r>
            <a:r>
              <a:rPr lang="en-US" dirty="0" err="1">
                <a:latin typeface="Times New Roman"/>
                <a:cs typeface="Times New Roman"/>
              </a:rPr>
              <a:t>phần</a:t>
            </a:r>
            <a:r>
              <a:rPr lang="en-US" dirty="0">
                <a:latin typeface="Times New Roman"/>
                <a:cs typeface="Times New Roman"/>
              </a:rPr>
              <a:t> </a:t>
            </a:r>
            <a:r>
              <a:rPr lang="en-US" dirty="0" err="1">
                <a:latin typeface="Times New Roman"/>
                <a:cs typeface="Times New Roman"/>
              </a:rPr>
              <a:t>tử</a:t>
            </a:r>
            <a:r>
              <a:rPr lang="en-US" dirty="0">
                <a:latin typeface="Times New Roman"/>
                <a:cs typeface="Times New Roman"/>
              </a:rPr>
              <a:t> </a:t>
            </a:r>
            <a:r>
              <a:rPr lang="en-US" dirty="0" err="1">
                <a:latin typeface="Times New Roman"/>
                <a:cs typeface="Times New Roman"/>
              </a:rPr>
              <a:t>mảng</a:t>
            </a:r>
            <a:r>
              <a:rPr lang="en-US" dirty="0">
                <a:latin typeface="Times New Roman"/>
                <a:cs typeface="Times New Roman"/>
              </a:rPr>
              <a:t> </a:t>
            </a:r>
            <a:r>
              <a:rPr lang="en-US" dirty="0" err="1">
                <a:latin typeface="Times New Roman"/>
                <a:cs typeface="Times New Roman"/>
              </a:rPr>
              <a:t>khoảng</a:t>
            </a:r>
            <a:r>
              <a:rPr lang="en-US" dirty="0">
                <a:latin typeface="Times New Roman"/>
                <a:cs typeface="Times New Roman"/>
              </a:rPr>
              <a:t> </a:t>
            </a:r>
            <a:r>
              <a:rPr lang="en-US" dirty="0" err="1">
                <a:latin typeface="Times New Roman"/>
                <a:cs typeface="Times New Roman"/>
              </a:rPr>
              <a:t>cách</a:t>
            </a:r>
            <a:r>
              <a:rPr lang="en-US" dirty="0">
                <a:latin typeface="Times New Roman"/>
                <a:cs typeface="Times New Roman"/>
              </a:rPr>
              <a:t> </a:t>
            </a:r>
            <a:r>
              <a:rPr lang="en-US" dirty="0" err="1">
                <a:latin typeface="Times New Roman"/>
                <a:cs typeface="Times New Roman"/>
              </a:rPr>
              <a:t>và</a:t>
            </a:r>
            <a:r>
              <a:rPr lang="en-US" dirty="0">
                <a:latin typeface="Times New Roman"/>
                <a:cs typeface="Times New Roman"/>
              </a:rPr>
              <a:t> </a:t>
            </a:r>
            <a:r>
              <a:rPr lang="en-US" dirty="0" err="1">
                <a:latin typeface="Times New Roman"/>
                <a:cs typeface="Times New Roman"/>
              </a:rPr>
              <a:t>được</a:t>
            </a:r>
            <a:r>
              <a:rPr lang="en-US" dirty="0">
                <a:latin typeface="Times New Roman"/>
                <a:cs typeface="Times New Roman"/>
              </a:rPr>
              <a:t> </a:t>
            </a:r>
            <a:r>
              <a:rPr lang="en-US" dirty="0" err="1">
                <a:latin typeface="Times New Roman"/>
                <a:cs typeface="Times New Roman"/>
              </a:rPr>
              <a:t>chọn</a:t>
            </a:r>
            <a:r>
              <a:rPr lang="en-US" dirty="0">
                <a:latin typeface="Times New Roman"/>
                <a:cs typeface="Times New Roman"/>
              </a:rPr>
              <a:t> </a:t>
            </a:r>
            <a:r>
              <a:rPr lang="en-US" dirty="0" err="1">
                <a:latin typeface="Times New Roman"/>
                <a:cs typeface="Times New Roman"/>
              </a:rPr>
              <a:t>cho</a:t>
            </a:r>
            <a:r>
              <a:rPr lang="en-US" dirty="0">
                <a:latin typeface="Times New Roman"/>
                <a:cs typeface="Times New Roman"/>
              </a:rPr>
              <a:t> </a:t>
            </a:r>
            <a:r>
              <a:rPr lang="en-US" dirty="0" err="1">
                <a:latin typeface="Times New Roman"/>
                <a:cs typeface="Times New Roman"/>
              </a:rPr>
              <a:t>bước</a:t>
            </a:r>
            <a:r>
              <a:rPr lang="en-US" dirty="0">
                <a:latin typeface="Times New Roman"/>
                <a:cs typeface="Times New Roman"/>
              </a:rPr>
              <a:t> </a:t>
            </a:r>
            <a:r>
              <a:rPr lang="en-US" dirty="0" err="1">
                <a:latin typeface="Times New Roman"/>
                <a:cs typeface="Times New Roman"/>
              </a:rPr>
              <a:t>thứ</a:t>
            </a:r>
            <a:r>
              <a:rPr lang="en-US" dirty="0">
                <a:latin typeface="Times New Roman"/>
                <a:cs typeface="Times New Roman"/>
              </a:rPr>
              <a:t> </a:t>
            </a:r>
            <a:r>
              <a:rPr lang="en-US" dirty="0" err="1">
                <a:latin typeface="Times New Roman"/>
                <a:cs typeface="Times New Roman"/>
              </a:rPr>
              <a:t>hai</a:t>
            </a:r>
            <a:r>
              <a:rPr lang="en-US" dirty="0">
                <a:latin typeface="Times New Roman"/>
                <a:cs typeface="Times New Roman"/>
              </a:rPr>
              <a:t> </a:t>
            </a:r>
            <a:r>
              <a:rPr lang="en-US" dirty="0" err="1">
                <a:latin typeface="Times New Roman"/>
                <a:cs typeface="Times New Roman"/>
              </a:rPr>
              <a:t>của</a:t>
            </a:r>
            <a:r>
              <a:rPr lang="en-US" dirty="0">
                <a:latin typeface="Times New Roman"/>
                <a:cs typeface="Times New Roman"/>
              </a:rPr>
              <a:t> </a:t>
            </a:r>
            <a:r>
              <a:rPr lang="en-US" dirty="0" err="1">
                <a:latin typeface="Times New Roman"/>
                <a:cs typeface="Times New Roman"/>
              </a:rPr>
              <a:t>thuật</a:t>
            </a:r>
            <a:r>
              <a:rPr lang="en-US" dirty="0">
                <a:latin typeface="Times New Roman"/>
                <a:cs typeface="Times New Roman"/>
              </a:rPr>
              <a:t> </a:t>
            </a:r>
            <a:r>
              <a:rPr lang="en-US" dirty="0" err="1">
                <a:latin typeface="Times New Roman"/>
                <a:cs typeface="Times New Roman"/>
              </a:rPr>
              <a:t>toán</a:t>
            </a:r>
            <a:r>
              <a:rPr lang="en-US" dirty="0">
                <a:latin typeface="Times New Roman"/>
                <a:cs typeface="Times New Roman"/>
              </a:rPr>
              <a:t>. </a:t>
            </a:r>
            <a:r>
              <a:rPr lang="en-US" dirty="0" err="1">
                <a:latin typeface="Times New Roman"/>
                <a:cs typeface="Times New Roman"/>
              </a:rPr>
              <a:t>Nếu</a:t>
            </a:r>
            <a:r>
              <a:rPr lang="en-US" dirty="0">
                <a:latin typeface="Times New Roman"/>
                <a:cs typeface="Times New Roman"/>
              </a:rPr>
              <a:t> </a:t>
            </a:r>
            <a:r>
              <a:rPr lang="en-US" dirty="0" err="1">
                <a:latin typeface="Times New Roman"/>
                <a:cs typeface="Times New Roman"/>
              </a:rPr>
              <a:t>tồn</a:t>
            </a:r>
            <a:r>
              <a:rPr lang="en-US" dirty="0">
                <a:latin typeface="Times New Roman"/>
                <a:cs typeface="Times New Roman"/>
              </a:rPr>
              <a:t> </a:t>
            </a:r>
            <a:r>
              <a:rPr lang="en-US" dirty="0" err="1">
                <a:latin typeface="Times New Roman"/>
                <a:cs typeface="Times New Roman"/>
              </a:rPr>
              <a:t>tại</a:t>
            </a:r>
            <a:r>
              <a:rPr lang="en-US" dirty="0">
                <a:latin typeface="Times New Roman"/>
                <a:cs typeface="Times New Roman"/>
              </a:rPr>
              <a:t> </a:t>
            </a:r>
            <a:r>
              <a:rPr lang="en-US" dirty="0" err="1">
                <a:latin typeface="Times New Roman"/>
                <a:cs typeface="Times New Roman"/>
              </a:rPr>
              <a:t>nhiều</a:t>
            </a:r>
            <a:r>
              <a:rPr lang="en-US" dirty="0">
                <a:latin typeface="Times New Roman"/>
                <a:cs typeface="Times New Roman"/>
              </a:rPr>
              <a:t> </a:t>
            </a:r>
            <a:r>
              <a:rPr lang="en-US" dirty="0" err="1">
                <a:latin typeface="Times New Roman"/>
                <a:cs typeface="Times New Roman"/>
              </a:rPr>
              <a:t>hơn</a:t>
            </a:r>
            <a:r>
              <a:rPr lang="en-US" dirty="0">
                <a:latin typeface="Times New Roman"/>
                <a:cs typeface="Times New Roman"/>
              </a:rPr>
              <a:t> </a:t>
            </a:r>
            <a:r>
              <a:rPr lang="en-US" dirty="0" err="1">
                <a:latin typeface="Times New Roman"/>
                <a:cs typeface="Times New Roman"/>
              </a:rPr>
              <a:t>một</a:t>
            </a:r>
            <a:r>
              <a:rPr lang="en-US" dirty="0">
                <a:latin typeface="Times New Roman"/>
                <a:cs typeface="Times New Roman"/>
              </a:rPr>
              <a:t> </a:t>
            </a:r>
            <a:r>
              <a:rPr lang="en-US" dirty="0" err="1">
                <a:latin typeface="Times New Roman"/>
                <a:cs typeface="Times New Roman"/>
              </a:rPr>
              <a:t>khoảng</a:t>
            </a:r>
            <a:r>
              <a:rPr lang="en-US" dirty="0">
                <a:latin typeface="Times New Roman"/>
                <a:cs typeface="Times New Roman"/>
              </a:rPr>
              <a:t> </a:t>
            </a:r>
            <a:r>
              <a:rPr lang="en-US" dirty="0" err="1">
                <a:latin typeface="Times New Roman"/>
                <a:cs typeface="Times New Roman"/>
              </a:rPr>
              <a:t>cách</a:t>
            </a:r>
            <a:r>
              <a:rPr lang="en-US" dirty="0">
                <a:latin typeface="Times New Roman"/>
                <a:cs typeface="Times New Roman"/>
              </a:rPr>
              <a:t> </a:t>
            </a:r>
            <a:r>
              <a:rPr lang="en-US" dirty="0" err="1">
                <a:latin typeface="Times New Roman"/>
                <a:cs typeface="Times New Roman"/>
              </a:rPr>
              <a:t>cực</a:t>
            </a:r>
            <a:r>
              <a:rPr lang="en-US" dirty="0">
                <a:latin typeface="Times New Roman"/>
                <a:cs typeface="Times New Roman"/>
              </a:rPr>
              <a:t> </a:t>
            </a:r>
            <a:r>
              <a:rPr lang="en-US" dirty="0" err="1">
                <a:latin typeface="Times New Roman"/>
                <a:cs typeface="Times New Roman"/>
              </a:rPr>
              <a:t>đại</a:t>
            </a:r>
            <a:r>
              <a:rPr lang="en-US" dirty="0">
                <a:latin typeface="Times New Roman"/>
                <a:cs typeface="Times New Roman"/>
              </a:rPr>
              <a:t> </a:t>
            </a:r>
            <a:r>
              <a:rPr lang="en-US" dirty="0" err="1">
                <a:latin typeface="Times New Roman"/>
                <a:cs typeface="Times New Roman"/>
              </a:rPr>
              <a:t>có</a:t>
            </a:r>
            <a:r>
              <a:rPr lang="en-US" dirty="0">
                <a:latin typeface="Times New Roman"/>
                <a:cs typeface="Times New Roman"/>
              </a:rPr>
              <a:t> </a:t>
            </a:r>
            <a:r>
              <a:rPr lang="en-US" dirty="0" err="1">
                <a:latin typeface="Times New Roman"/>
                <a:cs typeface="Times New Roman"/>
              </a:rPr>
              <a:t>cùng</a:t>
            </a:r>
            <a:r>
              <a:rPr lang="en-US" dirty="0">
                <a:latin typeface="Times New Roman"/>
                <a:cs typeface="Times New Roman"/>
              </a:rPr>
              <a:t> </a:t>
            </a:r>
            <a:r>
              <a:rPr lang="en-US" dirty="0" err="1">
                <a:latin typeface="Times New Roman"/>
                <a:cs typeface="Times New Roman"/>
              </a:rPr>
              <a:t>giá</a:t>
            </a:r>
            <a:r>
              <a:rPr lang="en-US" dirty="0">
                <a:latin typeface="Times New Roman"/>
                <a:cs typeface="Times New Roman"/>
              </a:rPr>
              <a:t> </a:t>
            </a:r>
            <a:r>
              <a:rPr lang="en-US" dirty="0" err="1">
                <a:latin typeface="Times New Roman"/>
                <a:cs typeface="Times New Roman"/>
              </a:rPr>
              <a:t>trị</a:t>
            </a:r>
            <a:r>
              <a:rPr lang="en-US" dirty="0">
                <a:latin typeface="Times New Roman"/>
                <a:cs typeface="Times New Roman"/>
              </a:rPr>
              <a:t>, </a:t>
            </a:r>
            <a:r>
              <a:rPr lang="en-US" dirty="0" err="1">
                <a:latin typeface="Times New Roman"/>
                <a:cs typeface="Times New Roman"/>
              </a:rPr>
              <a:t>thuật</a:t>
            </a:r>
            <a:r>
              <a:rPr lang="en-US" dirty="0">
                <a:latin typeface="Times New Roman"/>
                <a:cs typeface="Times New Roman"/>
              </a:rPr>
              <a:t> </a:t>
            </a:r>
            <a:r>
              <a:rPr lang="en-US" dirty="0" err="1">
                <a:latin typeface="Times New Roman"/>
                <a:cs typeface="Times New Roman"/>
              </a:rPr>
              <a:t>toán</a:t>
            </a:r>
            <a:r>
              <a:rPr lang="en-US" dirty="0">
                <a:latin typeface="Times New Roman"/>
                <a:cs typeface="Times New Roman"/>
              </a:rPr>
              <a:t> </a:t>
            </a:r>
            <a:r>
              <a:rPr lang="en-US" dirty="0" err="1">
                <a:latin typeface="Times New Roman"/>
                <a:cs typeface="Times New Roman"/>
              </a:rPr>
              <a:t>sẽ</a:t>
            </a:r>
            <a:r>
              <a:rPr lang="en-US" dirty="0">
                <a:latin typeface="Times New Roman"/>
                <a:cs typeface="Times New Roman"/>
              </a:rPr>
              <a:t> </a:t>
            </a:r>
            <a:r>
              <a:rPr lang="en-US" dirty="0" err="1">
                <a:latin typeface="Times New Roman"/>
                <a:cs typeface="Times New Roman"/>
              </a:rPr>
              <a:t>chọn</a:t>
            </a:r>
            <a:r>
              <a:rPr lang="en-US" dirty="0">
                <a:latin typeface="Times New Roman"/>
                <a:cs typeface="Times New Roman"/>
              </a:rPr>
              <a:t> </a:t>
            </a:r>
            <a:r>
              <a:rPr lang="en-US" dirty="0" err="1">
                <a:latin typeface="Times New Roman"/>
                <a:cs typeface="Times New Roman"/>
              </a:rPr>
              <a:t>giá</a:t>
            </a:r>
            <a:r>
              <a:rPr lang="en-US" dirty="0">
                <a:latin typeface="Times New Roman"/>
                <a:cs typeface="Times New Roman"/>
              </a:rPr>
              <a:t> </a:t>
            </a:r>
            <a:r>
              <a:rPr lang="en-US" dirty="0" err="1">
                <a:latin typeface="Times New Roman"/>
                <a:cs typeface="Times New Roman"/>
              </a:rPr>
              <a:t>trị</a:t>
            </a:r>
            <a:r>
              <a:rPr lang="en-US" dirty="0">
                <a:latin typeface="Times New Roman"/>
                <a:cs typeface="Times New Roman"/>
              </a:rPr>
              <a:t> </a:t>
            </a:r>
            <a:r>
              <a:rPr lang="en-US" dirty="0" err="1">
                <a:latin typeface="Times New Roman"/>
                <a:cs typeface="Times New Roman"/>
              </a:rPr>
              <a:t>được</a:t>
            </a:r>
            <a:r>
              <a:rPr lang="en-US" dirty="0">
                <a:latin typeface="Times New Roman"/>
                <a:cs typeface="Times New Roman"/>
              </a:rPr>
              <a:t> </a:t>
            </a:r>
            <a:r>
              <a:rPr lang="en-US" dirty="0" err="1">
                <a:latin typeface="Times New Roman"/>
                <a:cs typeface="Times New Roman"/>
              </a:rPr>
              <a:t>tính</a:t>
            </a:r>
            <a:r>
              <a:rPr lang="en-US" dirty="0">
                <a:latin typeface="Times New Roman"/>
                <a:cs typeface="Times New Roman"/>
              </a:rPr>
              <a:t> </a:t>
            </a:r>
            <a:r>
              <a:rPr lang="en-US" dirty="0" err="1">
                <a:latin typeface="Times New Roman"/>
                <a:cs typeface="Times New Roman"/>
              </a:rPr>
              <a:t>toán</a:t>
            </a:r>
            <a:r>
              <a:rPr lang="en-US" dirty="0">
                <a:latin typeface="Times New Roman"/>
                <a:cs typeface="Times New Roman"/>
              </a:rPr>
              <a:t> </a:t>
            </a:r>
            <a:r>
              <a:rPr lang="en-US" dirty="0" err="1">
                <a:latin typeface="Times New Roman"/>
                <a:cs typeface="Times New Roman"/>
              </a:rPr>
              <a:t>đầu</a:t>
            </a:r>
            <a:r>
              <a:rPr lang="en-US" dirty="0">
                <a:latin typeface="Times New Roman"/>
                <a:cs typeface="Times New Roman"/>
              </a:rPr>
              <a:t> </a:t>
            </a:r>
            <a:r>
              <a:rPr lang="en-US" dirty="0" err="1">
                <a:latin typeface="Times New Roman"/>
                <a:cs typeface="Times New Roman"/>
              </a:rPr>
              <a:t>tiên</a:t>
            </a:r>
            <a:r>
              <a:rPr lang="en-US" dirty="0">
                <a:latin typeface="Times New Roman"/>
                <a:cs typeface="Times New Roman"/>
              </a:rPr>
              <a:t>.</a:t>
            </a:r>
          </a:p>
        </p:txBody>
      </p:sp>
      <p:sp>
        <p:nvSpPr>
          <p:cNvPr id="11" name="TextBox 10">
            <a:extLst>
              <a:ext uri="{FF2B5EF4-FFF2-40B4-BE49-F238E27FC236}">
                <a16:creationId xmlns:a16="http://schemas.microsoft.com/office/drawing/2014/main" id="{951DE3F0-81CB-F15C-0E09-59ACA99F2BBC}"/>
              </a:ext>
            </a:extLst>
          </p:cNvPr>
          <p:cNvSpPr txBox="1"/>
          <p:nvPr/>
        </p:nvSpPr>
        <p:spPr>
          <a:xfrm>
            <a:off x="3049191" y="4266122"/>
            <a:ext cx="240722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 Hình </a:t>
            </a:r>
            <a:r>
              <a:rPr lang="en-US" dirty="0" err="1">
                <a:latin typeface="Times  New Roman"/>
              </a:rPr>
              <a:t>góc</a:t>
            </a:r>
            <a:r>
              <a:rPr lang="en-US" dirty="0">
                <a:latin typeface="Times  New Roman"/>
              </a:rPr>
              <a:t> ở </a:t>
            </a:r>
            <a:r>
              <a:rPr lang="en-US" dirty="0" err="1">
                <a:latin typeface="Times  New Roman"/>
              </a:rPr>
              <a:t>tâm</a:t>
            </a:r>
            <a:r>
              <a:rPr lang="en-US" dirty="0">
                <a:latin typeface="Times  New Roman"/>
              </a:rPr>
              <a:t> </a:t>
            </a:r>
            <a:r>
              <a:rPr lang="en-US" dirty="0" err="1">
                <a:latin typeface="Times  New Roman"/>
              </a:rPr>
              <a:t>khe</a:t>
            </a:r>
            <a:r>
              <a:rPr lang="en-US" dirty="0">
                <a:latin typeface="Times  New Roman"/>
              </a:rPr>
              <a:t> </a:t>
            </a:r>
            <a:r>
              <a:rPr lang="en-US" dirty="0" err="1">
                <a:latin typeface="Times  New Roman"/>
              </a:rPr>
              <a:t>hở</a:t>
            </a:r>
            <a:endParaRPr lang="en-US">
              <a:latin typeface="Times  New Roman"/>
            </a:endParaRPr>
          </a:p>
        </p:txBody>
      </p:sp>
      <p:pic>
        <p:nvPicPr>
          <p:cNvPr id="6" name="Picture 6" descr="Text&#10;&#10;Description automatically generated">
            <a:extLst>
              <a:ext uri="{FF2B5EF4-FFF2-40B4-BE49-F238E27FC236}">
                <a16:creationId xmlns:a16="http://schemas.microsoft.com/office/drawing/2014/main" id="{B3FFD4C7-D4AF-0006-9D4F-62CB4556E272}"/>
              </a:ext>
            </a:extLst>
          </p:cNvPr>
          <p:cNvPicPr>
            <a:picLocks noChangeAspect="1"/>
          </p:cNvPicPr>
          <p:nvPr/>
        </p:nvPicPr>
        <p:blipFill>
          <a:blip r:embed="rId3"/>
          <a:stretch>
            <a:fillRect/>
          </a:stretch>
        </p:blipFill>
        <p:spPr>
          <a:xfrm>
            <a:off x="5516088" y="963940"/>
            <a:ext cx="4108862" cy="556042"/>
          </a:xfrm>
          <a:prstGeom prst="rect">
            <a:avLst/>
          </a:prstGeom>
        </p:spPr>
      </p:pic>
      <p:sp>
        <p:nvSpPr>
          <p:cNvPr id="7" name="TextBox 1">
            <a:extLst>
              <a:ext uri="{FF2B5EF4-FFF2-40B4-BE49-F238E27FC236}">
                <a16:creationId xmlns:a16="http://schemas.microsoft.com/office/drawing/2014/main" id="{41ACB79A-F5EB-005D-53C4-1D34E79228FB}"/>
              </a:ext>
            </a:extLst>
          </p:cNvPr>
          <p:cNvSpPr txBox="1"/>
          <p:nvPr/>
        </p:nvSpPr>
        <p:spPr>
          <a:xfrm>
            <a:off x="3047031" y="2693869"/>
            <a:ext cx="4407891" cy="1477328"/>
          </a:xfrm>
          <a:prstGeom prst="rect">
            <a:avLst/>
          </a:prstGeom>
          <a:noFill/>
        </p:spPr>
        <p:txBody>
          <a:bodyPr rot="0" spcFirstLastPara="0" vert="horz" wrap="square" lIns="91440" tIns="45720" rIns="9144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err="1">
                <a:latin typeface="Times New Roman"/>
                <a:cs typeface="Times New Roman"/>
              </a:rPr>
              <a:t>Bước</a:t>
            </a:r>
            <a:r>
              <a:rPr lang="en-US" dirty="0">
                <a:latin typeface="Times New Roman"/>
                <a:cs typeface="Times New Roman"/>
              </a:rPr>
              <a:t> 2: </a:t>
            </a:r>
            <a:r>
              <a:rPr lang="en-US" dirty="0" err="1">
                <a:latin typeface="Times New Roman"/>
                <a:cs typeface="Times New Roman"/>
              </a:rPr>
              <a:t>Tính</a:t>
            </a:r>
            <a:r>
              <a:rPr lang="en-US" dirty="0">
                <a:latin typeface="Times New Roman"/>
                <a:cs typeface="Times New Roman"/>
              </a:rPr>
              <a:t> </a:t>
            </a:r>
            <a:r>
              <a:rPr lang="en-US" dirty="0" err="1">
                <a:latin typeface="Times New Roman"/>
                <a:cs typeface="Times New Roman"/>
              </a:rPr>
              <a:t>toán</a:t>
            </a:r>
            <a:r>
              <a:rPr lang="en-US" dirty="0">
                <a:latin typeface="Times New Roman"/>
                <a:cs typeface="Times New Roman"/>
              </a:rPr>
              <a:t> </a:t>
            </a:r>
            <a:r>
              <a:rPr lang="en-US" dirty="0" err="1">
                <a:latin typeface="Times New Roman"/>
                <a:cs typeface="Times New Roman"/>
              </a:rPr>
              <a:t>góc</a:t>
            </a:r>
            <a:r>
              <a:rPr lang="en-US" dirty="0">
                <a:latin typeface="Times New Roman"/>
                <a:cs typeface="Times New Roman"/>
              </a:rPr>
              <a:t> </a:t>
            </a:r>
            <a:r>
              <a:rPr lang="en-US" dirty="0" err="1">
                <a:latin typeface="Times New Roman"/>
                <a:cs typeface="Times New Roman"/>
              </a:rPr>
              <a:t>tâm</a:t>
            </a:r>
            <a:r>
              <a:rPr lang="en-US" dirty="0">
                <a:latin typeface="Times New Roman"/>
                <a:cs typeface="Times New Roman"/>
              </a:rPr>
              <a:t> </a:t>
            </a:r>
            <a:r>
              <a:rPr lang="en-US" dirty="0" err="1">
                <a:latin typeface="Times New Roman"/>
                <a:cs typeface="Times New Roman"/>
              </a:rPr>
              <a:t>khe</a:t>
            </a:r>
            <a:r>
              <a:rPr lang="en-US" dirty="0">
                <a:latin typeface="Times New Roman"/>
                <a:cs typeface="Times New Roman"/>
              </a:rPr>
              <a:t> </a:t>
            </a:r>
            <a:r>
              <a:rPr lang="en-US" dirty="0" err="1">
                <a:latin typeface="Times New Roman"/>
                <a:cs typeface="Times New Roman"/>
              </a:rPr>
              <a:t>hở</a:t>
            </a:r>
          </a:p>
          <a:p>
            <a:r>
              <a:rPr lang="en-US" dirty="0">
                <a:latin typeface="Times New Roman"/>
                <a:cs typeface="Times New Roman"/>
              </a:rPr>
              <a:t>Ở </a:t>
            </a:r>
            <a:r>
              <a:rPr lang="en-US" dirty="0" err="1">
                <a:latin typeface="Times New Roman"/>
                <a:cs typeface="Times New Roman"/>
              </a:rPr>
              <a:t>bước</a:t>
            </a:r>
            <a:r>
              <a:rPr lang="en-US" dirty="0">
                <a:latin typeface="Times New Roman"/>
                <a:cs typeface="Times New Roman"/>
              </a:rPr>
              <a:t> </a:t>
            </a:r>
            <a:r>
              <a:rPr lang="en-US" dirty="0" err="1">
                <a:latin typeface="Times New Roman"/>
                <a:cs typeface="Times New Roman"/>
              </a:rPr>
              <a:t>này</a:t>
            </a:r>
            <a:r>
              <a:rPr lang="en-US" dirty="0">
                <a:latin typeface="Times New Roman"/>
                <a:cs typeface="Times New Roman"/>
              </a:rPr>
              <a:t> ta </a:t>
            </a:r>
            <a:r>
              <a:rPr lang="en-US" dirty="0" err="1">
                <a:latin typeface="Times New Roman"/>
                <a:cs typeface="Times New Roman"/>
              </a:rPr>
              <a:t>cần</a:t>
            </a:r>
            <a:r>
              <a:rPr lang="en-US" dirty="0">
                <a:latin typeface="Times New Roman"/>
                <a:cs typeface="Times New Roman"/>
              </a:rPr>
              <a:t> </a:t>
            </a:r>
            <a:r>
              <a:rPr lang="en-US" dirty="0" err="1">
                <a:latin typeface="Times New Roman"/>
                <a:cs typeface="Times New Roman"/>
              </a:rPr>
              <a:t>tìm</a:t>
            </a:r>
            <a:r>
              <a:rPr lang="en-US" dirty="0">
                <a:latin typeface="Times New Roman"/>
                <a:cs typeface="Times New Roman"/>
              </a:rPr>
              <a:t> </a:t>
            </a:r>
            <a:r>
              <a:rPr lang="en-US" dirty="0" err="1">
                <a:latin typeface="Times New Roman"/>
                <a:cs typeface="Times New Roman"/>
              </a:rPr>
              <a:t>góc</a:t>
            </a:r>
            <a:r>
              <a:rPr lang="en-US" dirty="0">
                <a:latin typeface="Times New Roman"/>
                <a:cs typeface="Times New Roman"/>
              </a:rPr>
              <a:t> ở </a:t>
            </a:r>
            <a:r>
              <a:rPr lang="en-US" dirty="0" err="1">
                <a:latin typeface="Times New Roman"/>
                <a:cs typeface="Times New Roman"/>
              </a:rPr>
              <a:t>tâm</a:t>
            </a:r>
            <a:r>
              <a:rPr lang="en-US" dirty="0">
                <a:latin typeface="Times New Roman"/>
                <a:cs typeface="Times New Roman"/>
              </a:rPr>
              <a:t> </a:t>
            </a:r>
            <a:r>
              <a:rPr lang="en-US" dirty="0" err="1">
                <a:latin typeface="Times New Roman"/>
                <a:cs typeface="Times New Roman"/>
              </a:rPr>
              <a:t>khe</a:t>
            </a:r>
            <a:r>
              <a:rPr lang="en-US" dirty="0">
                <a:latin typeface="Times New Roman"/>
                <a:cs typeface="Times New Roman"/>
              </a:rPr>
              <a:t> </a:t>
            </a:r>
            <a:r>
              <a:rPr lang="en-US" dirty="0" err="1">
                <a:latin typeface="Times New Roman"/>
                <a:cs typeface="Times New Roman"/>
              </a:rPr>
              <a:t>hở</a:t>
            </a:r>
            <a:r>
              <a:rPr lang="en-US" dirty="0">
                <a:latin typeface="Times New Roman"/>
                <a:cs typeface="Times New Roman"/>
              </a:rPr>
              <a:t> (</a:t>
            </a:r>
            <a:r>
              <a:rPr lang="en-US" dirty="0" err="1">
                <a:latin typeface="Times New Roman"/>
                <a:cs typeface="Times New Roman"/>
              </a:rPr>
              <a:t>φ</a:t>
            </a:r>
            <a:r>
              <a:rPr lang="en-US" baseline="-25000" dirty="0" err="1">
                <a:latin typeface="Times New Roman"/>
                <a:cs typeface="Times New Roman"/>
              </a:rPr>
              <a:t>gap_c</a:t>
            </a:r>
            <a:r>
              <a:rPr lang="en-US" dirty="0">
                <a:latin typeface="Times New Roman"/>
                <a:cs typeface="Times New Roman"/>
              </a:rPr>
              <a:t>) </a:t>
            </a:r>
            <a:r>
              <a:rPr lang="en-US" dirty="0" err="1">
                <a:latin typeface="Times New Roman"/>
                <a:cs typeface="Times New Roman"/>
              </a:rPr>
              <a:t>là</a:t>
            </a:r>
            <a:r>
              <a:rPr lang="en-US" dirty="0">
                <a:latin typeface="Times New Roman"/>
                <a:cs typeface="Times New Roman"/>
              </a:rPr>
              <a:t> </a:t>
            </a:r>
            <a:r>
              <a:rPr lang="en-US" dirty="0" err="1">
                <a:latin typeface="Times New Roman"/>
                <a:cs typeface="Times New Roman"/>
              </a:rPr>
              <a:t>góc</a:t>
            </a:r>
            <a:r>
              <a:rPr lang="en-US" dirty="0">
                <a:latin typeface="Times New Roman"/>
                <a:cs typeface="Times New Roman"/>
              </a:rPr>
              <a:t> </a:t>
            </a:r>
            <a:r>
              <a:rPr lang="en-US" dirty="0" err="1">
                <a:latin typeface="Times New Roman"/>
                <a:cs typeface="Times New Roman"/>
              </a:rPr>
              <a:t>của</a:t>
            </a:r>
            <a:r>
              <a:rPr lang="en-US" dirty="0">
                <a:latin typeface="Times New Roman"/>
                <a:cs typeface="Times New Roman"/>
              </a:rPr>
              <a:t> </a:t>
            </a:r>
            <a:r>
              <a:rPr lang="en-US" dirty="0" err="1">
                <a:latin typeface="Times New Roman"/>
                <a:cs typeface="Times New Roman"/>
              </a:rPr>
              <a:t>vectơ</a:t>
            </a:r>
            <a:r>
              <a:rPr lang="en-US" dirty="0">
                <a:latin typeface="Times New Roman"/>
                <a:cs typeface="Times New Roman"/>
              </a:rPr>
              <a:t> </a:t>
            </a:r>
            <a:r>
              <a:rPr lang="en-US" dirty="0" err="1">
                <a:latin typeface="Times New Roman"/>
                <a:cs typeface="Times New Roman"/>
              </a:rPr>
              <a:t>trung</a:t>
            </a:r>
            <a:r>
              <a:rPr lang="en-US" dirty="0">
                <a:latin typeface="Times New Roman"/>
                <a:cs typeface="Times New Roman"/>
              </a:rPr>
              <a:t> </a:t>
            </a:r>
            <a:r>
              <a:rPr lang="en-US" dirty="0" err="1">
                <a:latin typeface="Times New Roman"/>
                <a:cs typeface="Times New Roman"/>
              </a:rPr>
              <a:t>tuyến</a:t>
            </a:r>
            <a:r>
              <a:rPr lang="en-US" dirty="0">
                <a:latin typeface="Times New Roman"/>
                <a:cs typeface="Times New Roman"/>
              </a:rPr>
              <a:t> </a:t>
            </a:r>
            <a:r>
              <a:rPr lang="en-US" dirty="0" err="1">
                <a:latin typeface="Times New Roman"/>
                <a:cs typeface="Times New Roman"/>
              </a:rPr>
              <a:t>từ</a:t>
            </a:r>
            <a:r>
              <a:rPr lang="en-US" dirty="0">
                <a:latin typeface="Times New Roman"/>
                <a:cs typeface="Times New Roman"/>
              </a:rPr>
              <a:t> robot </a:t>
            </a:r>
            <a:r>
              <a:rPr lang="en-US" dirty="0" err="1">
                <a:latin typeface="Times New Roman"/>
                <a:cs typeface="Times New Roman"/>
              </a:rPr>
              <a:t>đến</a:t>
            </a:r>
            <a:r>
              <a:rPr lang="en-US" dirty="0">
                <a:latin typeface="Times New Roman"/>
                <a:cs typeface="Times New Roman"/>
              </a:rPr>
              <a:t> </a:t>
            </a:r>
            <a:r>
              <a:rPr lang="en-US" dirty="0" err="1">
                <a:latin typeface="Times New Roman"/>
                <a:cs typeface="Times New Roman"/>
              </a:rPr>
              <a:t>đường</a:t>
            </a:r>
            <a:r>
              <a:rPr lang="en-US" dirty="0">
                <a:latin typeface="Times New Roman"/>
                <a:cs typeface="Times New Roman"/>
              </a:rPr>
              <a:t> </a:t>
            </a:r>
            <a:r>
              <a:rPr lang="en-US" dirty="0" err="1">
                <a:latin typeface="Times New Roman"/>
                <a:cs typeface="Times New Roman"/>
              </a:rPr>
              <a:t>giữa</a:t>
            </a:r>
            <a:r>
              <a:rPr lang="en-US" dirty="0">
                <a:latin typeface="Times New Roman"/>
                <a:cs typeface="Times New Roman"/>
              </a:rPr>
              <a:t> </a:t>
            </a:r>
            <a:r>
              <a:rPr lang="en-US" dirty="0" err="1">
                <a:latin typeface="Times New Roman"/>
                <a:cs typeface="Times New Roman"/>
              </a:rPr>
              <a:t>các</a:t>
            </a:r>
            <a:r>
              <a:rPr lang="en-US" dirty="0">
                <a:latin typeface="Times New Roman"/>
                <a:cs typeface="Times New Roman"/>
              </a:rPr>
              <a:t> </a:t>
            </a:r>
            <a:r>
              <a:rPr lang="en-US" dirty="0" err="1">
                <a:latin typeface="Times New Roman"/>
                <a:cs typeface="Times New Roman"/>
              </a:rPr>
              <a:t>chướng</a:t>
            </a:r>
            <a:r>
              <a:rPr lang="en-US" dirty="0">
                <a:latin typeface="Times New Roman"/>
                <a:cs typeface="Times New Roman"/>
              </a:rPr>
              <a:t> </a:t>
            </a:r>
            <a:r>
              <a:rPr lang="en-US" dirty="0" err="1">
                <a:latin typeface="Times New Roman"/>
                <a:cs typeface="Times New Roman"/>
              </a:rPr>
              <a:t>ngại</a:t>
            </a:r>
            <a:r>
              <a:rPr lang="en-US" dirty="0">
                <a:latin typeface="Times New Roman"/>
                <a:cs typeface="Times New Roman"/>
              </a:rPr>
              <a:t> </a:t>
            </a:r>
            <a:r>
              <a:rPr lang="en-US" dirty="0" err="1">
                <a:latin typeface="Times New Roman"/>
                <a:cs typeface="Times New Roman"/>
              </a:rPr>
              <a:t>vật</a:t>
            </a:r>
            <a:r>
              <a:rPr lang="en-US" dirty="0">
                <a:latin typeface="Times New Roman"/>
                <a:cs typeface="Times New Roman"/>
              </a:rPr>
              <a:t> </a:t>
            </a:r>
            <a:r>
              <a:rPr lang="en-US" dirty="0" err="1">
                <a:latin typeface="Times New Roman"/>
                <a:cs typeface="Times New Roman"/>
              </a:rPr>
              <a:t>tạo</a:t>
            </a:r>
            <a:r>
              <a:rPr lang="en-US" dirty="0">
                <a:latin typeface="Times New Roman"/>
                <a:cs typeface="Times New Roman"/>
              </a:rPr>
              <a:t>/</a:t>
            </a:r>
            <a:r>
              <a:rPr lang="en-US" dirty="0" err="1">
                <a:latin typeface="Times New Roman"/>
                <a:cs typeface="Times New Roman"/>
              </a:rPr>
              <a:t>gây</a:t>
            </a:r>
            <a:r>
              <a:rPr lang="en-US" dirty="0">
                <a:latin typeface="Times New Roman"/>
                <a:cs typeface="Times New Roman"/>
              </a:rPr>
              <a:t> </a:t>
            </a:r>
            <a:r>
              <a:rPr lang="en-US" dirty="0" err="1">
                <a:latin typeface="Times New Roman"/>
                <a:cs typeface="Times New Roman"/>
              </a:rPr>
              <a:t>ra</a:t>
            </a:r>
            <a:r>
              <a:rPr lang="en-US" dirty="0">
                <a:latin typeface="Times New Roman"/>
                <a:cs typeface="Times New Roman"/>
              </a:rPr>
              <a:t> </a:t>
            </a:r>
            <a:r>
              <a:rPr lang="en-US" dirty="0" err="1">
                <a:latin typeface="Times New Roman"/>
                <a:cs typeface="Times New Roman"/>
              </a:rPr>
              <a:t>khoảng</a:t>
            </a:r>
            <a:r>
              <a:rPr lang="en-US" dirty="0">
                <a:latin typeface="Times New Roman"/>
                <a:cs typeface="Times New Roman"/>
              </a:rPr>
              <a:t> </a:t>
            </a:r>
            <a:r>
              <a:rPr lang="en-US" dirty="0" err="1">
                <a:latin typeface="Times New Roman"/>
                <a:cs typeface="Times New Roman"/>
              </a:rPr>
              <a:t>cách</a:t>
            </a:r>
            <a:r>
              <a:rPr lang="en-US" dirty="0">
                <a:latin typeface="Times New Roman"/>
                <a:cs typeface="Times New Roman"/>
              </a:rPr>
              <a:t> </a:t>
            </a:r>
            <a:r>
              <a:rPr lang="en-US" dirty="0" err="1">
                <a:latin typeface="Times New Roman"/>
                <a:cs typeface="Times New Roman"/>
              </a:rPr>
              <a:t>cực</a:t>
            </a:r>
            <a:r>
              <a:rPr lang="en-US" dirty="0">
                <a:latin typeface="Times New Roman"/>
                <a:cs typeface="Times New Roman"/>
              </a:rPr>
              <a:t> </a:t>
            </a:r>
            <a:r>
              <a:rPr lang="en-US" dirty="0" err="1">
                <a:latin typeface="Times New Roman"/>
                <a:cs typeface="Times New Roman"/>
              </a:rPr>
              <a:t>đại</a:t>
            </a:r>
            <a:endParaRPr lang="en-US" dirty="0">
              <a:latin typeface="Times New Roman"/>
              <a:cs typeface="Times New Roman"/>
            </a:endParaRPr>
          </a:p>
        </p:txBody>
      </p:sp>
      <p:pic>
        <p:nvPicPr>
          <p:cNvPr id="13" name="Picture 14" descr="Chart, radar chart&#10;&#10;Description automatically generated">
            <a:extLst>
              <a:ext uri="{FF2B5EF4-FFF2-40B4-BE49-F238E27FC236}">
                <a16:creationId xmlns:a16="http://schemas.microsoft.com/office/drawing/2014/main" id="{FF306609-1148-3612-BC8F-FD0F2E4DA439}"/>
              </a:ext>
            </a:extLst>
          </p:cNvPr>
          <p:cNvPicPr>
            <a:picLocks noChangeAspect="1"/>
          </p:cNvPicPr>
          <p:nvPr/>
        </p:nvPicPr>
        <p:blipFill>
          <a:blip r:embed="rId4"/>
          <a:stretch>
            <a:fillRect/>
          </a:stretch>
        </p:blipFill>
        <p:spPr>
          <a:xfrm>
            <a:off x="7485413" y="2446743"/>
            <a:ext cx="4286991" cy="4260409"/>
          </a:xfrm>
          <a:prstGeom prst="rect">
            <a:avLst/>
          </a:prstGeom>
        </p:spPr>
      </p:pic>
    </p:spTree>
    <p:extLst>
      <p:ext uri="{BB962C8B-B14F-4D97-AF65-F5344CB8AC3E}">
        <p14:creationId xmlns:p14="http://schemas.microsoft.com/office/powerpoint/2010/main" val="402202069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46423"/>
            <a:ext cx="906730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Hình </a:t>
            </a:r>
            <a:r>
              <a:rPr lang="en-US" dirty="0" err="1">
                <a:latin typeface="Times  New Roman"/>
              </a:rPr>
              <a:t>tham</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hóa</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tâm</a:t>
            </a:r>
            <a:r>
              <a:rPr lang="en-US" dirty="0">
                <a:latin typeface="Times  New Roman"/>
              </a:rPr>
              <a:t> </a:t>
            </a:r>
            <a:r>
              <a:rPr lang="en-US" dirty="0" err="1">
                <a:latin typeface="Times  New Roman"/>
              </a:rPr>
              <a:t>khe</a:t>
            </a:r>
            <a:r>
              <a:rPr lang="en-US" dirty="0">
                <a:latin typeface="Times  New Roman"/>
              </a:rPr>
              <a:t> </a:t>
            </a:r>
            <a:r>
              <a:rPr lang="en-US" dirty="0" err="1">
                <a:latin typeface="Times  New Roman"/>
              </a:rPr>
              <a:t>hở</a:t>
            </a:r>
            <a:r>
              <a:rPr lang="en-US" dirty="0">
                <a:latin typeface="Times  New Roman"/>
              </a:rPr>
              <a:t> </a:t>
            </a:r>
          </a:p>
          <a:p>
            <a:pPr algn="just"/>
            <a:r>
              <a:rPr lang="en-US" dirty="0" err="1">
                <a:latin typeface="Times  New Roman"/>
              </a:rPr>
              <a:t>Mục</a:t>
            </a:r>
            <a:r>
              <a:rPr lang="en-US" dirty="0">
                <a:latin typeface="Times  New Roman"/>
              </a:rPr>
              <a:t> </a:t>
            </a:r>
            <a:r>
              <a:rPr lang="en-US" dirty="0" err="1">
                <a:latin typeface="Times  New Roman"/>
              </a:rPr>
              <a:t>đích</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để</a:t>
            </a:r>
            <a:r>
              <a:rPr lang="en-US" dirty="0">
                <a:latin typeface="Times  New Roman"/>
              </a:rPr>
              <a:t> </a:t>
            </a:r>
            <a:r>
              <a:rPr lang="en-US" dirty="0" err="1">
                <a:latin typeface="Times  New Roman"/>
              </a:rPr>
              <a:t>tìm</a:t>
            </a:r>
            <a:r>
              <a:rPr lang="en-US" dirty="0">
                <a:latin typeface="Times  New Roman"/>
              </a:rPr>
              <a:t> </a:t>
            </a:r>
            <a:r>
              <a:rPr lang="en-US" dirty="0" err="1">
                <a:latin typeface="Times  New Roman"/>
              </a:rPr>
              <a:t>φ</a:t>
            </a:r>
            <a:r>
              <a:rPr lang="en-US" baseline="-25000" dirty="0" err="1">
                <a:latin typeface="Times  New Roman"/>
              </a:rPr>
              <a:t>gap_c</a:t>
            </a:r>
            <a:r>
              <a:rPr lang="en-US" baseline="-25000" dirty="0">
                <a:latin typeface="Times  New Roman"/>
              </a:rPr>
              <a:t> </a:t>
            </a:r>
            <a:r>
              <a:rPr lang="en-US" dirty="0" err="1">
                <a:latin typeface="Times  New Roman"/>
              </a:rPr>
              <a:t>theo</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tham</a:t>
            </a:r>
            <a:r>
              <a:rPr lang="en-US" dirty="0">
                <a:latin typeface="Times  New Roman"/>
              </a:rPr>
              <a:t> </a:t>
            </a:r>
            <a:r>
              <a:rPr lang="en-US" dirty="0" err="1">
                <a:latin typeface="Times  New Roman"/>
              </a:rPr>
              <a:t>số</a:t>
            </a:r>
            <a:r>
              <a:rPr lang="en-US" dirty="0">
                <a:latin typeface="Times  New Roman"/>
              </a:rPr>
              <a:t> d</a:t>
            </a:r>
            <a:r>
              <a:rPr lang="en-US" baseline="-25000" dirty="0">
                <a:latin typeface="Times  New Roman"/>
              </a:rPr>
              <a:t>1</a:t>
            </a:r>
            <a:r>
              <a:rPr lang="en-US" dirty="0">
                <a:latin typeface="Times  New Roman"/>
              </a:rPr>
              <a:t>, d</a:t>
            </a:r>
            <a:r>
              <a:rPr lang="en-US" baseline="-25000" dirty="0">
                <a:latin typeface="Times  New Roman"/>
              </a:rPr>
              <a:t>2</a:t>
            </a:r>
            <a:r>
              <a:rPr lang="en-US" dirty="0">
                <a:latin typeface="Times  New Roman"/>
              </a:rPr>
              <a:t>, φ</a:t>
            </a:r>
            <a:r>
              <a:rPr lang="en-US" baseline="-25000" dirty="0">
                <a:latin typeface="Times  New Roman"/>
              </a:rPr>
              <a:t>1</a:t>
            </a:r>
            <a:r>
              <a:rPr lang="en-US" dirty="0">
                <a:latin typeface="Times  New Roman"/>
              </a:rPr>
              <a:t>, φ</a:t>
            </a:r>
            <a:r>
              <a:rPr lang="en-US" baseline="-25000" dirty="0">
                <a:latin typeface="Times  New Roman"/>
              </a:rPr>
              <a:t>2</a:t>
            </a:r>
            <a:r>
              <a:rPr lang="en-US" dirty="0">
                <a:latin typeface="Times  New Roman"/>
              </a:rPr>
              <a:t> </a:t>
            </a:r>
            <a:r>
              <a:rPr lang="en-US" dirty="0" err="1">
                <a:latin typeface="Times  New Roman"/>
              </a:rPr>
              <a:t>có</a:t>
            </a:r>
            <a:r>
              <a:rPr lang="en-US" dirty="0">
                <a:latin typeface="Times  New Roman"/>
              </a:rPr>
              <a:t> </a:t>
            </a:r>
            <a:r>
              <a:rPr lang="en-US" dirty="0" err="1">
                <a:latin typeface="Times  New Roman"/>
              </a:rPr>
              <a:t>thể</a:t>
            </a:r>
            <a:r>
              <a:rPr lang="en-US" dirty="0">
                <a:latin typeface="Times  New Roman"/>
              </a:rPr>
              <a:t> </a:t>
            </a:r>
            <a:r>
              <a:rPr lang="en-US" dirty="0" err="1">
                <a:latin typeface="Times  New Roman"/>
              </a:rPr>
              <a:t>đo</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như</a:t>
            </a:r>
            <a:r>
              <a:rPr lang="en-US" dirty="0">
                <a:latin typeface="Times  New Roman"/>
              </a:rPr>
              <a:t> </a:t>
            </a:r>
            <a:r>
              <a:rPr lang="en-US" dirty="0" err="1">
                <a:latin typeface="Times  New Roman"/>
              </a:rPr>
              <a:t>trong</a:t>
            </a:r>
            <a:r>
              <a:rPr lang="en-US" dirty="0">
                <a:latin typeface="Times  New Roman"/>
              </a:rPr>
              <a:t> </a:t>
            </a:r>
            <a:r>
              <a:rPr lang="en-US" dirty="0" err="1">
                <a:latin typeface="Times  New Roman"/>
              </a:rPr>
              <a:t>hình</a:t>
            </a:r>
            <a:r>
              <a:rPr lang="en-US" dirty="0">
                <a:latin typeface="Times  New Roman"/>
              </a:rPr>
              <a:t> </a:t>
            </a:r>
            <a:r>
              <a:rPr lang="en-US" dirty="0" err="1">
                <a:latin typeface="Times  New Roman"/>
              </a:rPr>
              <a:t>trên</a:t>
            </a:r>
            <a:r>
              <a:rPr lang="en-US" dirty="0">
                <a:latin typeface="Times  New Roman"/>
              </a:rPr>
              <a:t>. (d</a:t>
            </a:r>
            <a:r>
              <a:rPr lang="en-US" baseline="-25000" dirty="0">
                <a:latin typeface="Times  New Roman"/>
              </a:rPr>
              <a:t>1</a:t>
            </a:r>
            <a:r>
              <a:rPr lang="en-US" dirty="0">
                <a:latin typeface="Times  New Roman"/>
              </a:rPr>
              <a:t>, d</a:t>
            </a:r>
            <a:r>
              <a:rPr lang="en-US" baseline="-25000" dirty="0">
                <a:latin typeface="Times  New Roman"/>
              </a:rPr>
              <a:t>2</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tính</a:t>
            </a:r>
            <a:r>
              <a:rPr lang="en-US" dirty="0">
                <a:latin typeface="Times  New Roman"/>
              </a:rPr>
              <a:t> </a:t>
            </a:r>
            <a:r>
              <a:rPr lang="en-US" dirty="0" err="1">
                <a:latin typeface="Times  New Roman"/>
              </a:rPr>
              <a:t>từ</a:t>
            </a:r>
            <a:r>
              <a:rPr lang="en-US" dirty="0">
                <a:latin typeface="Times  New Roman"/>
              </a:rPr>
              <a:t> </a:t>
            </a:r>
            <a:r>
              <a:rPr lang="en-US" dirty="0" err="1">
                <a:latin typeface="Times  New Roman"/>
              </a:rPr>
              <a:t>khe</a:t>
            </a:r>
            <a:r>
              <a:rPr lang="en-US" dirty="0">
                <a:latin typeface="Times  New Roman"/>
              </a:rPr>
              <a:t> </a:t>
            </a:r>
            <a:r>
              <a:rPr lang="en-US" dirty="0" err="1">
                <a:latin typeface="Times  New Roman"/>
              </a:rPr>
              <a:t>hở</a:t>
            </a:r>
            <a:r>
              <a:rPr lang="en-US" dirty="0">
                <a:latin typeface="Times  New Roman"/>
              </a:rPr>
              <a:t> </a:t>
            </a:r>
            <a:r>
              <a:rPr lang="en-US" dirty="0" err="1">
                <a:latin typeface="Times  New Roman"/>
              </a:rPr>
              <a:t>tối</a:t>
            </a:r>
            <a:r>
              <a:rPr lang="en-US" dirty="0">
                <a:latin typeface="Times  New Roman"/>
              </a:rPr>
              <a:t> </a:t>
            </a:r>
            <a:r>
              <a:rPr lang="en-US" dirty="0" err="1">
                <a:latin typeface="Times  New Roman"/>
              </a:rPr>
              <a:t>đa</a:t>
            </a:r>
            <a:r>
              <a:rPr lang="en-US" dirty="0">
                <a:latin typeface="Times  New Roman"/>
              </a:rPr>
              <a:t>. φ</a:t>
            </a:r>
            <a:r>
              <a:rPr lang="en-US" baseline="-25000" dirty="0">
                <a:latin typeface="Times  New Roman"/>
              </a:rPr>
              <a:t>1</a:t>
            </a:r>
            <a:r>
              <a:rPr lang="en-US" dirty="0">
                <a:latin typeface="Times  New Roman"/>
              </a:rPr>
              <a:t>, φ</a:t>
            </a:r>
            <a:r>
              <a:rPr lang="en-US" baseline="-25000" dirty="0">
                <a:latin typeface="Times  New Roman"/>
              </a:rPr>
              <a:t>2</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so </a:t>
            </a:r>
            <a:r>
              <a:rPr lang="en-US" dirty="0" err="1">
                <a:latin typeface="Times  New Roman"/>
              </a:rPr>
              <a:t>với</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cực</a:t>
            </a:r>
            <a:r>
              <a:rPr lang="en-US" dirty="0">
                <a:latin typeface="Times  New Roman"/>
              </a:rPr>
              <a:t> </a:t>
            </a:r>
            <a:r>
              <a:rPr lang="en-US" dirty="0" err="1">
                <a:latin typeface="Times  New Roman"/>
              </a:rPr>
              <a:t>đại</a:t>
            </a:r>
            <a:r>
              <a:rPr lang="en-US" dirty="0">
                <a:latin typeface="Times  New Roman"/>
              </a:rPr>
              <a:t>.)</a:t>
            </a:r>
          </a:p>
        </p:txBody>
      </p:sp>
      <p:sp>
        <p:nvSpPr>
          <p:cNvPr id="9" name="TextBox 1">
            <a:extLst>
              <a:ext uri="{FF2B5EF4-FFF2-40B4-BE49-F238E27FC236}">
                <a16:creationId xmlns:a16="http://schemas.microsoft.com/office/drawing/2014/main" id="{38BD5A54-DB48-8596-CA76-91DF787F68A2}"/>
              </a:ext>
            </a:extLst>
          </p:cNvPr>
          <p:cNvSpPr txBox="1"/>
          <p:nvPr/>
        </p:nvSpPr>
        <p:spPr>
          <a:xfrm>
            <a:off x="3047031" y="3064790"/>
            <a:ext cx="1191656" cy="369332"/>
          </a:xfrm>
          <a:prstGeom prst="rect">
            <a:avLst/>
          </a:prstGeom>
          <a:noFill/>
        </p:spPr>
        <p:txBody>
          <a:bodyPr rot="0" spcFirstLastPara="0" vert="horz" wrap="square" lIns="91440" tIns="45720" rIns="9144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latin typeface="Times New Roman"/>
                <a:cs typeface="Times New Roman"/>
              </a:rPr>
              <a:t>Các </a:t>
            </a:r>
            <a:r>
              <a:rPr lang="en-US" dirty="0" err="1">
                <a:latin typeface="Times New Roman"/>
                <a:cs typeface="Times New Roman"/>
              </a:rPr>
              <a:t>bước</a:t>
            </a:r>
            <a:r>
              <a:rPr lang="en-US" dirty="0">
                <a:latin typeface="Times New Roman"/>
                <a:cs typeface="Times New Roman"/>
              </a:rPr>
              <a:t>:</a:t>
            </a:r>
          </a:p>
        </p:txBody>
      </p:sp>
      <p:sp>
        <p:nvSpPr>
          <p:cNvPr id="11" name="TextBox 10">
            <a:extLst>
              <a:ext uri="{FF2B5EF4-FFF2-40B4-BE49-F238E27FC236}">
                <a16:creationId xmlns:a16="http://schemas.microsoft.com/office/drawing/2014/main" id="{951DE3F0-81CB-F15C-0E09-59ACA99F2BBC}"/>
              </a:ext>
            </a:extLst>
          </p:cNvPr>
          <p:cNvSpPr txBox="1"/>
          <p:nvPr/>
        </p:nvSpPr>
        <p:spPr>
          <a:xfrm>
            <a:off x="3049191" y="3375472"/>
            <a:ext cx="301088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 </a:t>
            </a:r>
            <a:r>
              <a:rPr lang="en-US" dirty="0" err="1">
                <a:latin typeface="Times  New Roman"/>
              </a:rPr>
              <a:t>Cosin</a:t>
            </a:r>
            <a:r>
              <a:rPr lang="en-US" dirty="0">
                <a:latin typeface="Times  New Roman"/>
              </a:rPr>
              <a:t> </a:t>
            </a:r>
            <a:r>
              <a:rPr lang="en-US" dirty="0" err="1">
                <a:latin typeface="Times  New Roman"/>
              </a:rPr>
              <a:t>cho</a:t>
            </a:r>
            <a:r>
              <a:rPr lang="en-US" dirty="0">
                <a:latin typeface="Times  New Roman"/>
              </a:rPr>
              <a:t> tam </a:t>
            </a:r>
            <a:r>
              <a:rPr lang="en-US" dirty="0" err="1">
                <a:latin typeface="Times  New Roman"/>
              </a:rPr>
              <a:t>giác</a:t>
            </a:r>
            <a:r>
              <a:rPr lang="en-US" dirty="0">
                <a:latin typeface="Times  New Roman"/>
              </a:rPr>
              <a:t> ABC (1)</a:t>
            </a:r>
          </a:p>
        </p:txBody>
      </p:sp>
      <p:pic>
        <p:nvPicPr>
          <p:cNvPr id="6" name="Picture 6" descr="Chart&#10;&#10;Description automatically generated">
            <a:extLst>
              <a:ext uri="{FF2B5EF4-FFF2-40B4-BE49-F238E27FC236}">
                <a16:creationId xmlns:a16="http://schemas.microsoft.com/office/drawing/2014/main" id="{C388CE64-BA5F-A5FF-BE64-62420B846793}"/>
              </a:ext>
            </a:extLst>
          </p:cNvPr>
          <p:cNvPicPr>
            <a:picLocks noChangeAspect="1"/>
          </p:cNvPicPr>
          <p:nvPr/>
        </p:nvPicPr>
        <p:blipFill>
          <a:blip r:embed="rId3"/>
          <a:stretch>
            <a:fillRect/>
          </a:stretch>
        </p:blipFill>
        <p:spPr>
          <a:xfrm>
            <a:off x="5545777" y="1387147"/>
            <a:ext cx="4049485" cy="1985730"/>
          </a:xfrm>
          <a:prstGeom prst="rect">
            <a:avLst/>
          </a:prstGeom>
        </p:spPr>
      </p:pic>
      <p:sp>
        <p:nvSpPr>
          <p:cNvPr id="7" name="TextBox 6">
            <a:extLst>
              <a:ext uri="{FF2B5EF4-FFF2-40B4-BE49-F238E27FC236}">
                <a16:creationId xmlns:a16="http://schemas.microsoft.com/office/drawing/2014/main" id="{6450EF4A-2F87-ABBD-565C-224162AC4569}"/>
              </a:ext>
            </a:extLst>
          </p:cNvPr>
          <p:cNvSpPr txBox="1"/>
          <p:nvPr/>
        </p:nvSpPr>
        <p:spPr>
          <a:xfrm>
            <a:off x="8086308" y="3434850"/>
            <a:ext cx="304057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Cosin</a:t>
            </a:r>
            <a:r>
              <a:rPr lang="en-US" dirty="0">
                <a:latin typeface="Times  New Roman"/>
              </a:rPr>
              <a:t> </a:t>
            </a:r>
            <a:r>
              <a:rPr lang="en-US" dirty="0" err="1">
                <a:latin typeface="Times  New Roman"/>
              </a:rPr>
              <a:t>cho</a:t>
            </a:r>
            <a:r>
              <a:rPr lang="en-US" dirty="0">
                <a:latin typeface="Times  New Roman"/>
              </a:rPr>
              <a:t> tam </a:t>
            </a:r>
            <a:r>
              <a:rPr lang="en-US" dirty="0" err="1">
                <a:latin typeface="Times  New Roman"/>
              </a:rPr>
              <a:t>giác</a:t>
            </a:r>
            <a:r>
              <a:rPr lang="en-US" dirty="0">
                <a:latin typeface="Times  New Roman"/>
              </a:rPr>
              <a:t> ABD (4)</a:t>
            </a:r>
          </a:p>
        </p:txBody>
      </p:sp>
      <p:sp>
        <p:nvSpPr>
          <p:cNvPr id="13" name="TextBox 12">
            <a:extLst>
              <a:ext uri="{FF2B5EF4-FFF2-40B4-BE49-F238E27FC236}">
                <a16:creationId xmlns:a16="http://schemas.microsoft.com/office/drawing/2014/main" id="{6849DFD1-ADEE-C7DF-3691-877583CA7FBF}"/>
              </a:ext>
            </a:extLst>
          </p:cNvPr>
          <p:cNvSpPr txBox="1"/>
          <p:nvPr/>
        </p:nvSpPr>
        <p:spPr>
          <a:xfrm>
            <a:off x="3148151" y="5552614"/>
            <a:ext cx="27337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 Thay l </a:t>
            </a:r>
            <a:r>
              <a:rPr lang="en-US" dirty="0" err="1">
                <a:latin typeface="Times  New Roman"/>
              </a:rPr>
              <a:t>vào</a:t>
            </a:r>
            <a:r>
              <a:rPr lang="en-US" dirty="0">
                <a:latin typeface="Times  New Roman"/>
              </a:rPr>
              <a:t> (1) (3)</a:t>
            </a:r>
          </a:p>
        </p:txBody>
      </p:sp>
      <p:sp>
        <p:nvSpPr>
          <p:cNvPr id="15" name="TextBox 14">
            <a:extLst>
              <a:ext uri="{FF2B5EF4-FFF2-40B4-BE49-F238E27FC236}">
                <a16:creationId xmlns:a16="http://schemas.microsoft.com/office/drawing/2014/main" id="{40D22E12-0CF4-8967-129C-BCF25AD272D8}"/>
              </a:ext>
            </a:extLst>
          </p:cNvPr>
          <p:cNvSpPr txBox="1"/>
          <p:nvPr/>
        </p:nvSpPr>
        <p:spPr>
          <a:xfrm>
            <a:off x="3148152" y="4503628"/>
            <a:ext cx="349579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Apollonius </a:t>
            </a:r>
            <a:r>
              <a:rPr lang="en-US" dirty="0" err="1">
                <a:latin typeface="Times  New Roman"/>
              </a:rPr>
              <a:t>cho</a:t>
            </a:r>
            <a:r>
              <a:rPr lang="en-US" dirty="0">
                <a:latin typeface="Times  New Roman"/>
              </a:rPr>
              <a:t> tam </a:t>
            </a:r>
            <a:r>
              <a:rPr lang="en-US" dirty="0" err="1">
                <a:latin typeface="Times  New Roman"/>
              </a:rPr>
              <a:t>giác</a:t>
            </a:r>
            <a:r>
              <a:rPr lang="en-US" dirty="0">
                <a:latin typeface="Times  New Roman"/>
              </a:rPr>
              <a:t> ABC (2)</a:t>
            </a:r>
          </a:p>
        </p:txBody>
      </p:sp>
      <p:pic>
        <p:nvPicPr>
          <p:cNvPr id="17" name="Picture 18" descr="Text&#10;&#10;Description automatically generated">
            <a:extLst>
              <a:ext uri="{FF2B5EF4-FFF2-40B4-BE49-F238E27FC236}">
                <a16:creationId xmlns:a16="http://schemas.microsoft.com/office/drawing/2014/main" id="{3A56EF43-DEB8-76D2-5A45-285ACBA925F2}"/>
              </a:ext>
            </a:extLst>
          </p:cNvPr>
          <p:cNvPicPr>
            <a:picLocks noChangeAspect="1"/>
          </p:cNvPicPr>
          <p:nvPr/>
        </p:nvPicPr>
        <p:blipFill>
          <a:blip r:embed="rId4"/>
          <a:stretch>
            <a:fillRect/>
          </a:stretch>
        </p:blipFill>
        <p:spPr>
          <a:xfrm>
            <a:off x="4500377" y="3738501"/>
            <a:ext cx="2914155" cy="786245"/>
          </a:xfrm>
          <a:prstGeom prst="rect">
            <a:avLst/>
          </a:prstGeom>
        </p:spPr>
      </p:pic>
      <p:pic>
        <p:nvPicPr>
          <p:cNvPr id="19" name="Picture 20">
            <a:extLst>
              <a:ext uri="{FF2B5EF4-FFF2-40B4-BE49-F238E27FC236}">
                <a16:creationId xmlns:a16="http://schemas.microsoft.com/office/drawing/2014/main" id="{9DD356F9-2ADA-6FB0-6295-5B8830604838}"/>
              </a:ext>
            </a:extLst>
          </p:cNvPr>
          <p:cNvPicPr>
            <a:picLocks noChangeAspect="1"/>
          </p:cNvPicPr>
          <p:nvPr/>
        </p:nvPicPr>
        <p:blipFill>
          <a:blip r:embed="rId5"/>
          <a:stretch>
            <a:fillRect/>
          </a:stretch>
        </p:blipFill>
        <p:spPr>
          <a:xfrm>
            <a:off x="4501614" y="4885274"/>
            <a:ext cx="2961161" cy="669842"/>
          </a:xfrm>
          <a:prstGeom prst="rect">
            <a:avLst/>
          </a:prstGeom>
        </p:spPr>
      </p:pic>
      <p:pic>
        <p:nvPicPr>
          <p:cNvPr id="21" name="Picture 21" descr="A picture containing text&#10;&#10;Description automatically generated">
            <a:extLst>
              <a:ext uri="{FF2B5EF4-FFF2-40B4-BE49-F238E27FC236}">
                <a16:creationId xmlns:a16="http://schemas.microsoft.com/office/drawing/2014/main" id="{DFDAFD90-DA0A-13A6-94D3-5A7D1260C332}"/>
              </a:ext>
            </a:extLst>
          </p:cNvPr>
          <p:cNvPicPr>
            <a:picLocks noChangeAspect="1"/>
          </p:cNvPicPr>
          <p:nvPr/>
        </p:nvPicPr>
        <p:blipFill>
          <a:blip r:embed="rId6"/>
          <a:stretch>
            <a:fillRect/>
          </a:stretch>
        </p:blipFill>
        <p:spPr>
          <a:xfrm>
            <a:off x="4496790" y="5963012"/>
            <a:ext cx="2951018" cy="533170"/>
          </a:xfrm>
          <a:prstGeom prst="rect">
            <a:avLst/>
          </a:prstGeom>
        </p:spPr>
      </p:pic>
      <p:pic>
        <p:nvPicPr>
          <p:cNvPr id="22" name="Picture 22">
            <a:extLst>
              <a:ext uri="{FF2B5EF4-FFF2-40B4-BE49-F238E27FC236}">
                <a16:creationId xmlns:a16="http://schemas.microsoft.com/office/drawing/2014/main" id="{DF37679D-B64E-B7EE-DD27-3CECF47B99F3}"/>
              </a:ext>
            </a:extLst>
          </p:cNvPr>
          <p:cNvPicPr>
            <a:picLocks noChangeAspect="1"/>
          </p:cNvPicPr>
          <p:nvPr/>
        </p:nvPicPr>
        <p:blipFill>
          <a:blip r:embed="rId7"/>
          <a:stretch>
            <a:fillRect/>
          </a:stretch>
        </p:blipFill>
        <p:spPr>
          <a:xfrm>
            <a:off x="8205168" y="3861955"/>
            <a:ext cx="2352675" cy="381000"/>
          </a:xfrm>
          <a:prstGeom prst="rect">
            <a:avLst/>
          </a:prstGeom>
        </p:spPr>
      </p:pic>
    </p:spTree>
    <p:extLst>
      <p:ext uri="{BB962C8B-B14F-4D97-AF65-F5344CB8AC3E}">
        <p14:creationId xmlns:p14="http://schemas.microsoft.com/office/powerpoint/2010/main" val="40425380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11" name="TextBox 10">
            <a:extLst>
              <a:ext uri="{FF2B5EF4-FFF2-40B4-BE49-F238E27FC236}">
                <a16:creationId xmlns:a16="http://schemas.microsoft.com/office/drawing/2014/main" id="{951DE3F0-81CB-F15C-0E09-59ACA99F2BBC}"/>
              </a:ext>
            </a:extLst>
          </p:cNvPr>
          <p:cNvSpPr txBox="1"/>
          <p:nvPr/>
        </p:nvSpPr>
        <p:spPr>
          <a:xfrm>
            <a:off x="3148152" y="1752511"/>
            <a:ext cx="415883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 Thay l, h </a:t>
            </a:r>
            <a:r>
              <a:rPr lang="en-US" dirty="0" err="1">
                <a:latin typeface="Times  New Roman"/>
              </a:rPr>
              <a:t>với</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phương</a:t>
            </a:r>
            <a:r>
              <a:rPr lang="en-US" dirty="0">
                <a:latin typeface="Times  New Roman"/>
              </a:rPr>
              <a:t> </a:t>
            </a:r>
            <a:r>
              <a:rPr lang="en-US" dirty="0" err="1">
                <a:latin typeface="Times  New Roman"/>
              </a:rPr>
              <a:t>trình</a:t>
            </a:r>
            <a:r>
              <a:rPr lang="en-US" dirty="0">
                <a:latin typeface="Times  New Roman"/>
              </a:rPr>
              <a:t> (1), (3) (5)</a:t>
            </a:r>
          </a:p>
        </p:txBody>
      </p:sp>
      <p:sp>
        <p:nvSpPr>
          <p:cNvPr id="7" name="TextBox 6">
            <a:extLst>
              <a:ext uri="{FF2B5EF4-FFF2-40B4-BE49-F238E27FC236}">
                <a16:creationId xmlns:a16="http://schemas.microsoft.com/office/drawing/2014/main" id="{6450EF4A-2F87-ABBD-565C-224162AC4569}"/>
              </a:ext>
            </a:extLst>
          </p:cNvPr>
          <p:cNvSpPr txBox="1"/>
          <p:nvPr/>
        </p:nvSpPr>
        <p:spPr>
          <a:xfrm>
            <a:off x="3148152" y="832174"/>
            <a:ext cx="304057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Cosin</a:t>
            </a:r>
            <a:r>
              <a:rPr lang="en-US" dirty="0">
                <a:latin typeface="Times  New Roman"/>
              </a:rPr>
              <a:t> </a:t>
            </a:r>
            <a:r>
              <a:rPr lang="en-US" dirty="0" err="1">
                <a:latin typeface="Times  New Roman"/>
              </a:rPr>
              <a:t>cho</a:t>
            </a:r>
            <a:r>
              <a:rPr lang="en-US" dirty="0">
                <a:latin typeface="Times  New Roman"/>
              </a:rPr>
              <a:t> tam </a:t>
            </a:r>
            <a:r>
              <a:rPr lang="en-US" dirty="0" err="1">
                <a:latin typeface="Times  New Roman"/>
              </a:rPr>
              <a:t>giác</a:t>
            </a:r>
            <a:r>
              <a:rPr lang="en-US" dirty="0">
                <a:latin typeface="Times  New Roman"/>
              </a:rPr>
              <a:t> ABD (4)</a:t>
            </a:r>
          </a:p>
        </p:txBody>
      </p:sp>
      <p:sp>
        <p:nvSpPr>
          <p:cNvPr id="15" name="TextBox 14">
            <a:extLst>
              <a:ext uri="{FF2B5EF4-FFF2-40B4-BE49-F238E27FC236}">
                <a16:creationId xmlns:a16="http://schemas.microsoft.com/office/drawing/2014/main" id="{40D22E12-0CF4-8967-129C-BCF25AD272D8}"/>
              </a:ext>
            </a:extLst>
          </p:cNvPr>
          <p:cNvSpPr txBox="1"/>
          <p:nvPr/>
        </p:nvSpPr>
        <p:spPr>
          <a:xfrm>
            <a:off x="3148152" y="3880173"/>
            <a:ext cx="880010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Góc</a:t>
            </a:r>
            <a:r>
              <a:rPr lang="en-US" dirty="0">
                <a:latin typeface="Times  New Roman"/>
              </a:rPr>
              <a:t> </a:t>
            </a:r>
            <a:r>
              <a:rPr lang="en-US" dirty="0" err="1">
                <a:latin typeface="Times  New Roman"/>
              </a:rPr>
              <a:t>trung</a:t>
            </a:r>
            <a:r>
              <a:rPr lang="en-US" dirty="0">
                <a:latin typeface="Times  New Roman"/>
              </a:rPr>
              <a:t> </a:t>
            </a:r>
            <a:r>
              <a:rPr lang="en-US" dirty="0" err="1">
                <a:latin typeface="Times  New Roman"/>
              </a:rPr>
              <a:t>tâm</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có</a:t>
            </a:r>
            <a:r>
              <a:rPr lang="en-US" dirty="0">
                <a:latin typeface="Times  New Roman"/>
              </a:rPr>
              <a:t> </a:t>
            </a:r>
            <a:r>
              <a:rPr lang="en-US" dirty="0" err="1">
                <a:latin typeface="Times  New Roman"/>
              </a:rPr>
              <a:t>thể</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tìm</a:t>
            </a:r>
            <a:r>
              <a:rPr lang="en-US" dirty="0">
                <a:latin typeface="Times  New Roman"/>
              </a:rPr>
              <a:t> </a:t>
            </a:r>
            <a:r>
              <a:rPr lang="en-US" dirty="0" err="1">
                <a:latin typeface="Times  New Roman"/>
              </a:rPr>
              <a:t>thấy</a:t>
            </a:r>
            <a:r>
              <a:rPr lang="en-US" dirty="0">
                <a:latin typeface="Times  New Roman"/>
              </a:rPr>
              <a:t> </a:t>
            </a:r>
            <a:r>
              <a:rPr lang="en-US" dirty="0" err="1">
                <a:latin typeface="Times  New Roman"/>
              </a:rPr>
              <a:t>bằng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tính</a:t>
            </a:r>
            <a:r>
              <a:rPr lang="en-US" dirty="0">
                <a:latin typeface="Times  New Roman"/>
              </a:rPr>
              <a:t> </a:t>
            </a:r>
            <a:r>
              <a:rPr lang="en-US" dirty="0" err="1">
                <a:latin typeface="Times  New Roman"/>
              </a:rPr>
              <a:t>trung</a:t>
            </a:r>
            <a:r>
              <a:rPr lang="en-US" dirty="0">
                <a:latin typeface="Times  New Roman"/>
              </a:rPr>
              <a:t> </a:t>
            </a:r>
            <a:r>
              <a:rPr lang="en-US" dirty="0" err="1">
                <a:latin typeface="Times  New Roman"/>
              </a:rPr>
              <a:t>bình</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góc</a:t>
            </a:r>
            <a:r>
              <a:rPr lang="en-US" dirty="0">
                <a:latin typeface="Times  New Roman"/>
              </a:rPr>
              <a:t> φ</a:t>
            </a:r>
            <a:r>
              <a:rPr lang="en-US" baseline="-25000" dirty="0">
                <a:latin typeface="Times  New Roman"/>
              </a:rPr>
              <a:t>1</a:t>
            </a:r>
            <a:r>
              <a:rPr lang="en-US" dirty="0">
                <a:latin typeface="Times  New Roman"/>
              </a:rPr>
              <a:t> </a:t>
            </a:r>
            <a:r>
              <a:rPr lang="en-US" dirty="0" err="1">
                <a:latin typeface="Times  New Roman"/>
              </a:rPr>
              <a:t>và</a:t>
            </a:r>
            <a:r>
              <a:rPr lang="en-US" dirty="0">
                <a:latin typeface="Times  New Roman"/>
              </a:rPr>
              <a:t> φ</a:t>
            </a:r>
            <a:r>
              <a:rPr lang="en-US" baseline="-25000" dirty="0">
                <a:latin typeface="Times  New Roman"/>
              </a:rPr>
              <a:t>2</a:t>
            </a:r>
            <a:r>
              <a:rPr lang="en-US" dirty="0">
                <a:latin typeface="Times  New Roman"/>
              </a:rPr>
              <a:t> </a:t>
            </a:r>
            <a:r>
              <a:rPr lang="en-US" dirty="0" err="1">
                <a:latin typeface="Times  New Roman"/>
              </a:rPr>
              <a:t>bỏ</a:t>
            </a:r>
            <a:r>
              <a:rPr lang="en-US" dirty="0">
                <a:latin typeface="Times  New Roman"/>
              </a:rPr>
              <a:t> qua </a:t>
            </a:r>
            <a:r>
              <a:rPr lang="en-US" dirty="0" err="1">
                <a:latin typeface="Times  New Roman"/>
              </a:rPr>
              <a:t>các</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d</a:t>
            </a:r>
            <a:r>
              <a:rPr lang="en-US" baseline="-25000" dirty="0">
                <a:latin typeface="Times  New Roman"/>
              </a:rPr>
              <a:t>1</a:t>
            </a:r>
            <a:r>
              <a:rPr lang="en-US" dirty="0">
                <a:latin typeface="Times  New Roman"/>
              </a:rPr>
              <a:t> </a:t>
            </a:r>
            <a:r>
              <a:rPr lang="en-US" dirty="0" err="1">
                <a:latin typeface="Times  New Roman"/>
              </a:rPr>
              <a:t>và</a:t>
            </a:r>
            <a:r>
              <a:rPr lang="en-US" dirty="0">
                <a:latin typeface="Times  New Roman"/>
              </a:rPr>
              <a:t> d</a:t>
            </a:r>
            <a:r>
              <a:rPr lang="en-US" baseline="-25000" dirty="0">
                <a:latin typeface="Times  New Roman"/>
              </a:rPr>
              <a:t>2</a:t>
            </a:r>
            <a:r>
              <a:rPr lang="en-US" dirty="0">
                <a:latin typeface="Times  New Roman"/>
              </a:rPr>
              <a:t> (6):</a:t>
            </a:r>
          </a:p>
        </p:txBody>
      </p:sp>
      <p:pic>
        <p:nvPicPr>
          <p:cNvPr id="22" name="Picture 22">
            <a:extLst>
              <a:ext uri="{FF2B5EF4-FFF2-40B4-BE49-F238E27FC236}">
                <a16:creationId xmlns:a16="http://schemas.microsoft.com/office/drawing/2014/main" id="{DF37679D-B64E-B7EE-DD27-3CECF47B99F3}"/>
              </a:ext>
            </a:extLst>
          </p:cNvPr>
          <p:cNvPicPr>
            <a:picLocks noChangeAspect="1"/>
          </p:cNvPicPr>
          <p:nvPr/>
        </p:nvPicPr>
        <p:blipFill>
          <a:blip r:embed="rId3"/>
          <a:stretch>
            <a:fillRect/>
          </a:stretch>
        </p:blipFill>
        <p:spPr>
          <a:xfrm>
            <a:off x="4494129" y="1219695"/>
            <a:ext cx="2896960" cy="460168"/>
          </a:xfrm>
          <a:prstGeom prst="rect">
            <a:avLst/>
          </a:prstGeom>
        </p:spPr>
      </p:pic>
      <p:pic>
        <p:nvPicPr>
          <p:cNvPr id="4" name="Picture 4" descr="Text, letter&#10;&#10;Description automatically generated">
            <a:extLst>
              <a:ext uri="{FF2B5EF4-FFF2-40B4-BE49-F238E27FC236}">
                <a16:creationId xmlns:a16="http://schemas.microsoft.com/office/drawing/2014/main" id="{30B7D8B7-2BE9-8EC1-FCA7-B0339AEBBD08}"/>
              </a:ext>
            </a:extLst>
          </p:cNvPr>
          <p:cNvPicPr>
            <a:picLocks noChangeAspect="1"/>
          </p:cNvPicPr>
          <p:nvPr/>
        </p:nvPicPr>
        <p:blipFill>
          <a:blip r:embed="rId4"/>
          <a:stretch>
            <a:fillRect/>
          </a:stretch>
        </p:blipFill>
        <p:spPr>
          <a:xfrm>
            <a:off x="4496790" y="2254616"/>
            <a:ext cx="2891641" cy="1517494"/>
          </a:xfrm>
          <a:prstGeom prst="rect">
            <a:avLst/>
          </a:prstGeom>
        </p:spPr>
      </p:pic>
      <p:pic>
        <p:nvPicPr>
          <p:cNvPr id="5" name="Picture 22">
            <a:extLst>
              <a:ext uri="{FF2B5EF4-FFF2-40B4-BE49-F238E27FC236}">
                <a16:creationId xmlns:a16="http://schemas.microsoft.com/office/drawing/2014/main" id="{BDF30EE5-654E-D116-09A4-8E9C6D92CE1F}"/>
              </a:ext>
            </a:extLst>
          </p:cNvPr>
          <p:cNvPicPr>
            <a:picLocks noChangeAspect="1"/>
          </p:cNvPicPr>
          <p:nvPr/>
        </p:nvPicPr>
        <p:blipFill>
          <a:blip r:embed="rId5"/>
          <a:stretch>
            <a:fillRect/>
          </a:stretch>
        </p:blipFill>
        <p:spPr>
          <a:xfrm>
            <a:off x="4926034" y="4521344"/>
            <a:ext cx="1914401" cy="606012"/>
          </a:xfrm>
          <a:prstGeom prst="rect">
            <a:avLst/>
          </a:prstGeom>
        </p:spPr>
      </p:pic>
    </p:spTree>
    <p:extLst>
      <p:ext uri="{BB962C8B-B14F-4D97-AF65-F5344CB8AC3E}">
        <p14:creationId xmlns:p14="http://schemas.microsoft.com/office/powerpoint/2010/main" val="151658336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144193" y="-3057"/>
            <a:ext cx="8948552"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Bước</a:t>
            </a:r>
            <a:r>
              <a:rPr lang="en-US" dirty="0">
                <a:latin typeface="Times  New Roman"/>
              </a:rPr>
              <a:t> 3: </a:t>
            </a:r>
            <a:r>
              <a:rPr lang="en-US" dirty="0" err="1">
                <a:latin typeface="Times  New Roman"/>
              </a:rPr>
              <a:t>Tính</a:t>
            </a:r>
            <a:r>
              <a:rPr lang="en-US" dirty="0">
                <a:latin typeface="Times  New Roman"/>
              </a:rPr>
              <a:t> </a:t>
            </a:r>
            <a:r>
              <a:rPr lang="en-US" dirty="0" err="1">
                <a:latin typeface="Times  New Roman"/>
              </a:rPr>
              <a:t>toán</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đề</a:t>
            </a:r>
            <a:r>
              <a:rPr lang="en-US" dirty="0">
                <a:latin typeface="Times  New Roman"/>
              </a:rPr>
              <a:t> </a:t>
            </a:r>
            <a:r>
              <a:rPr lang="en-US" dirty="0" err="1">
                <a:latin typeface="Times  New Roman"/>
              </a:rPr>
              <a:t>cuối</a:t>
            </a:r>
            <a:r>
              <a:rPr lang="en-US" dirty="0">
                <a:latin typeface="Times  New Roman"/>
              </a:rPr>
              <a:t> </a:t>
            </a:r>
            <a:r>
              <a:rPr lang="en-US" dirty="0" err="1">
                <a:latin typeface="Times  New Roman"/>
              </a:rPr>
              <a:t>cùng</a:t>
            </a:r>
            <a:endParaRPr lang="en-US" dirty="0">
              <a:latin typeface="Times  New Roman"/>
            </a:endParaRPr>
          </a:p>
          <a:p>
            <a:pPr algn="just"/>
            <a:r>
              <a:rPr lang="en-US" dirty="0" err="1">
                <a:latin typeface="Times  New Roman"/>
              </a:rPr>
              <a:t>Góc</a:t>
            </a:r>
            <a:r>
              <a:rPr lang="en-US" dirty="0">
                <a:latin typeface="Times  New Roman"/>
              </a:rPr>
              <a:t> </a:t>
            </a:r>
            <a:r>
              <a:rPr lang="en-US" dirty="0" err="1">
                <a:latin typeface="Times  New Roman"/>
              </a:rPr>
              <a:t>cuối</a:t>
            </a:r>
            <a:r>
              <a:rPr lang="en-US" dirty="0">
                <a:latin typeface="Times  New Roman"/>
              </a:rPr>
              <a:t> </a:t>
            </a:r>
            <a:r>
              <a:rPr lang="en-US" dirty="0" err="1">
                <a:latin typeface="Times  New Roman"/>
              </a:rPr>
              <a:t>cùng</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sự</a:t>
            </a:r>
            <a:r>
              <a:rPr lang="en-US" dirty="0">
                <a:latin typeface="Times  New Roman"/>
              </a:rPr>
              <a:t> </a:t>
            </a:r>
            <a:r>
              <a:rPr lang="en-US" dirty="0" err="1">
                <a:latin typeface="Times  New Roman"/>
              </a:rPr>
              <a:t>kết</a:t>
            </a:r>
            <a:r>
              <a:rPr lang="en-US" dirty="0">
                <a:latin typeface="Times  New Roman"/>
              </a:rPr>
              <a:t> </a:t>
            </a:r>
            <a:r>
              <a:rPr lang="en-US" dirty="0" err="1">
                <a:latin typeface="Times  New Roman"/>
              </a:rPr>
              <a:t>hợp</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giữa</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trống</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đích</a:t>
            </a:r>
            <a:r>
              <a:rPr lang="en-US" dirty="0">
                <a:latin typeface="Times  New Roman"/>
              </a:rPr>
              <a:t>. </a:t>
            </a:r>
            <a:r>
              <a:rPr lang="en-US" dirty="0" err="1">
                <a:latin typeface="Times  New Roman"/>
              </a:rPr>
              <a:t>Cấu</a:t>
            </a:r>
            <a:r>
              <a:rPr lang="en-US" dirty="0">
                <a:latin typeface="Times  New Roman"/>
              </a:rPr>
              <a:t> </a:t>
            </a:r>
            <a:r>
              <a:rPr lang="en-US" dirty="0" err="1">
                <a:latin typeface="Times  New Roman"/>
              </a:rPr>
              <a:t>trúc</a:t>
            </a:r>
            <a:r>
              <a:rPr lang="en-US" dirty="0">
                <a:latin typeface="Times  New Roman"/>
              </a:rPr>
              <a:t> </a:t>
            </a:r>
            <a:r>
              <a:rPr lang="en-US" dirty="0" err="1">
                <a:latin typeface="Times  New Roman"/>
              </a:rPr>
              <a:t>tổ</a:t>
            </a:r>
            <a:r>
              <a:rPr lang="en-US" dirty="0">
                <a:latin typeface="Times  New Roman"/>
              </a:rPr>
              <a:t> </a:t>
            </a:r>
            <a:r>
              <a:rPr lang="en-US" dirty="0" err="1">
                <a:latin typeface="Times  New Roman"/>
              </a:rPr>
              <a:t>hợp</a:t>
            </a:r>
            <a:r>
              <a:rPr lang="en-US" dirty="0">
                <a:latin typeface="Times  New Roman"/>
              </a:rPr>
              <a:t> </a:t>
            </a:r>
            <a:r>
              <a:rPr lang="en-US" dirty="0" err="1">
                <a:latin typeface="Times  New Roman"/>
              </a:rPr>
              <a:t>phụ</a:t>
            </a:r>
            <a:r>
              <a:rPr lang="en-US" dirty="0">
                <a:latin typeface="Times  New Roman"/>
              </a:rPr>
              <a:t> </a:t>
            </a:r>
            <a:r>
              <a:rPr lang="en-US" dirty="0" err="1">
                <a:latin typeface="Times  New Roman"/>
              </a:rPr>
              <a:t>thuộc</a:t>
            </a:r>
            <a:r>
              <a:rPr lang="en-US" dirty="0">
                <a:latin typeface="Times  New Roman"/>
              </a:rPr>
              <a:t> </a:t>
            </a:r>
            <a:r>
              <a:rPr lang="en-US" dirty="0" err="1">
                <a:latin typeface="Times  New Roman"/>
              </a:rPr>
              <a:t>vào</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cực</a:t>
            </a:r>
            <a:r>
              <a:rPr lang="en-US" dirty="0">
                <a:latin typeface="Times  New Roman"/>
              </a:rPr>
              <a:t> </a:t>
            </a:r>
            <a:r>
              <a:rPr lang="en-US" dirty="0" err="1">
                <a:latin typeface="Times  New Roman"/>
              </a:rPr>
              <a:t>tiểu</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xung</a:t>
            </a:r>
            <a:r>
              <a:rPr lang="en-US" dirty="0">
                <a:latin typeface="Times  New Roman"/>
              </a:rPr>
              <a:t> </a:t>
            </a:r>
            <a:r>
              <a:rPr lang="en-US" dirty="0" err="1">
                <a:latin typeface="Times  New Roman"/>
              </a:rPr>
              <a:t>quanh</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trọng</a:t>
            </a:r>
            <a:r>
              <a:rPr lang="en-US" dirty="0">
                <a:latin typeface="Times  New Roman"/>
              </a:rPr>
              <a:t> </a:t>
            </a:r>
            <a:r>
              <a:rPr lang="en-US" dirty="0" err="1">
                <a:latin typeface="Times  New Roman"/>
              </a:rPr>
              <a:t>lượng</a:t>
            </a:r>
            <a:r>
              <a:rPr lang="en-US" dirty="0">
                <a:latin typeface="Times  New Roman"/>
              </a:rPr>
              <a:t>. </a:t>
            </a:r>
            <a:r>
              <a:rPr lang="en-US" dirty="0" err="1">
                <a:latin typeface="Times  New Roman"/>
              </a:rPr>
              <a:t>Nếu</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ở </a:t>
            </a:r>
            <a:r>
              <a:rPr lang="en-US" dirty="0" err="1">
                <a:latin typeface="Times  New Roman"/>
              </a:rPr>
              <a:t>gần</a:t>
            </a:r>
            <a:r>
              <a:rPr lang="en-US" dirty="0">
                <a:latin typeface="Times  New Roman"/>
              </a:rPr>
              <a:t> robot, </a:t>
            </a:r>
            <a:r>
              <a:rPr lang="en-US" dirty="0" err="1">
                <a:latin typeface="Times  New Roman"/>
              </a:rPr>
              <a:t>nó</a:t>
            </a:r>
            <a:r>
              <a:rPr lang="en-US" dirty="0">
                <a:latin typeface="Times  New Roman"/>
              </a:rPr>
              <a:t> </a:t>
            </a:r>
            <a:r>
              <a:rPr lang="en-US" dirty="0" err="1">
                <a:latin typeface="Times  New Roman"/>
              </a:rPr>
              <a:t>nên</a:t>
            </a:r>
            <a:r>
              <a:rPr lang="en-US" dirty="0">
                <a:latin typeface="Times  New Roman"/>
              </a:rPr>
              <a:t> </a:t>
            </a:r>
            <a:r>
              <a:rPr lang="en-US" dirty="0" err="1">
                <a:latin typeface="Times  New Roman"/>
              </a:rPr>
              <a:t>xem</a:t>
            </a:r>
            <a:r>
              <a:rPr lang="en-US" dirty="0">
                <a:latin typeface="Times  New Roman"/>
              </a:rPr>
              <a:t> </a:t>
            </a:r>
            <a:r>
              <a:rPr lang="en-US" dirty="0" err="1">
                <a:latin typeface="Times  New Roman"/>
              </a:rPr>
              <a:t>xét</a:t>
            </a:r>
            <a:r>
              <a:rPr lang="en-US" dirty="0">
                <a:latin typeface="Times  New Roman"/>
              </a:rPr>
              <a:t> </a:t>
            </a:r>
            <a:r>
              <a:rPr lang="en-US" dirty="0" err="1">
                <a:latin typeface="Times  New Roman"/>
              </a:rPr>
              <a:t>sự</a:t>
            </a:r>
            <a:r>
              <a:rPr lang="en-US" dirty="0">
                <a:latin typeface="Times  New Roman"/>
              </a:rPr>
              <a:t> an </a:t>
            </a:r>
            <a:r>
              <a:rPr lang="en-US" dirty="0" err="1">
                <a:latin typeface="Times  New Roman"/>
              </a:rPr>
              <a:t>toàn</a:t>
            </a:r>
            <a:r>
              <a:rPr lang="en-US" dirty="0">
                <a:latin typeface="Times  New Roman"/>
              </a:rPr>
              <a:t> </a:t>
            </a:r>
            <a:r>
              <a:rPr lang="en-US" dirty="0" err="1">
                <a:latin typeface="Times  New Roman"/>
              </a:rPr>
              <a:t>trước</a:t>
            </a:r>
            <a:r>
              <a:rPr lang="en-US" dirty="0">
                <a:latin typeface="Times  New Roman"/>
              </a:rPr>
              <a:t> </a:t>
            </a:r>
            <a:r>
              <a:rPr lang="en-US" dirty="0" err="1">
                <a:latin typeface="Times  New Roman"/>
              </a:rPr>
              <a:t>tiên</a:t>
            </a:r>
            <a:r>
              <a:rPr lang="en-US" dirty="0">
                <a:latin typeface="Times  New Roman"/>
              </a:rPr>
              <a:t>; </a:t>
            </a:r>
            <a:r>
              <a:rPr lang="en-US" dirty="0" err="1">
                <a:latin typeface="Times  New Roman"/>
              </a:rPr>
              <a:t>tức</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giữa</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trống</a:t>
            </a:r>
            <a:r>
              <a:rPr lang="en-US" dirty="0">
                <a:latin typeface="Times  New Roman"/>
              </a:rPr>
              <a:t>, </a:t>
            </a:r>
            <a:r>
              <a:rPr lang="en-US" dirty="0" err="1">
                <a:latin typeface="Times  New Roman"/>
              </a:rPr>
              <a:t>chứ</a:t>
            </a:r>
            <a:r>
              <a:rPr lang="en-US" dirty="0">
                <a:latin typeface="Times  New Roman"/>
              </a:rPr>
              <a:t> </a:t>
            </a:r>
            <a:r>
              <a:rPr lang="en-US" dirty="0" err="1">
                <a:latin typeface="Times  New Roman"/>
              </a:rPr>
              <a:t>không</a:t>
            </a:r>
            <a:r>
              <a:rPr lang="en-US" dirty="0">
                <a:latin typeface="Times  New Roman"/>
              </a:rPr>
              <a:t> </a:t>
            </a:r>
            <a:r>
              <a:rPr lang="en-US" dirty="0" err="1">
                <a:latin typeface="Times  New Roman"/>
              </a:rPr>
              <a:t>phải</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ngược</a:t>
            </a:r>
            <a:r>
              <a:rPr lang="en-US" dirty="0">
                <a:latin typeface="Times  New Roman"/>
              </a:rPr>
              <a:t> </a:t>
            </a:r>
            <a:r>
              <a:rPr lang="en-US" dirty="0" err="1">
                <a:latin typeface="Times  New Roman"/>
              </a:rPr>
              <a:t>lại</a:t>
            </a:r>
            <a:r>
              <a:rPr lang="en-US" dirty="0">
                <a:latin typeface="Times  New Roman"/>
              </a:rPr>
              <a:t>. </a:t>
            </a:r>
            <a:r>
              <a:rPr lang="en-US" dirty="0" err="1">
                <a:latin typeface="Times  New Roman"/>
              </a:rPr>
              <a:t>Hàm</a:t>
            </a:r>
            <a:r>
              <a:rPr lang="en-US" dirty="0">
                <a:latin typeface="Times  New Roman"/>
              </a:rPr>
              <a:t> </a:t>
            </a:r>
            <a:r>
              <a:rPr lang="en-US" dirty="0" err="1">
                <a:latin typeface="Times  New Roman"/>
              </a:rPr>
              <a:t>hợp</a:t>
            </a:r>
            <a:r>
              <a:rPr lang="en-US" dirty="0">
                <a:latin typeface="Times  New Roman"/>
              </a:rPr>
              <a:t> </a:t>
            </a:r>
            <a:r>
              <a:rPr lang="en-US" dirty="0" err="1">
                <a:latin typeface="Times  New Roman"/>
              </a:rPr>
              <a:t>nhất</a:t>
            </a:r>
            <a:r>
              <a:rPr lang="en-US" dirty="0">
                <a:latin typeface="Times  New Roman"/>
              </a:rPr>
              <a:t> </a:t>
            </a:r>
            <a:r>
              <a:rPr lang="en-US" dirty="0" err="1">
                <a:latin typeface="Times  New Roman"/>
              </a:rPr>
              <a:t>bên</a:t>
            </a:r>
            <a:r>
              <a:rPr lang="en-US" dirty="0">
                <a:latin typeface="Times  New Roman"/>
              </a:rPr>
              <a:t> </a:t>
            </a:r>
            <a:r>
              <a:rPr lang="en-US" dirty="0" err="1">
                <a:latin typeface="Times  New Roman"/>
              </a:rPr>
              <a:t>dưới</a:t>
            </a:r>
            <a:r>
              <a:rPr lang="en-US" dirty="0">
                <a:latin typeface="Times  New Roman"/>
              </a:rPr>
              <a:t> </a:t>
            </a:r>
            <a:r>
              <a:rPr lang="en-US" dirty="0" err="1">
                <a:latin typeface="Times  New Roman"/>
              </a:rPr>
              <a:t>mô</a:t>
            </a:r>
            <a:r>
              <a:rPr lang="en-US" dirty="0">
                <a:latin typeface="Times  New Roman"/>
              </a:rPr>
              <a:t> </a:t>
            </a:r>
            <a:r>
              <a:rPr lang="en-US" dirty="0" err="1">
                <a:latin typeface="Times  New Roman"/>
              </a:rPr>
              <a:t>tả</a:t>
            </a:r>
            <a:r>
              <a:rPr lang="en-US" dirty="0">
                <a:latin typeface="Times  New Roman"/>
              </a:rPr>
              <a:t> </a:t>
            </a:r>
            <a:r>
              <a:rPr lang="en-US" dirty="0" err="1">
                <a:latin typeface="Times  New Roman"/>
              </a:rPr>
              <a:t>phép</a:t>
            </a:r>
            <a:r>
              <a:rPr lang="en-US" dirty="0">
                <a:latin typeface="Times  New Roman"/>
              </a:rPr>
              <a:t> </a:t>
            </a:r>
            <a:r>
              <a:rPr lang="en-US" dirty="0" err="1">
                <a:latin typeface="Times  New Roman"/>
              </a:rPr>
              <a:t>tính</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cuối</a:t>
            </a:r>
            <a:r>
              <a:rPr lang="en-US" dirty="0">
                <a:latin typeface="Times  New Roman"/>
              </a:rPr>
              <a:t> </a:t>
            </a:r>
            <a:r>
              <a:rPr lang="en-US" dirty="0" err="1">
                <a:latin typeface="Times  New Roman"/>
              </a:rPr>
              <a:t>cùng</a:t>
            </a:r>
            <a:r>
              <a:rPr lang="en-US" dirty="0">
                <a:latin typeface="Times  New Roman"/>
              </a:rPr>
              <a:t> (7):</a:t>
            </a:r>
          </a:p>
        </p:txBody>
      </p:sp>
      <p:pic>
        <p:nvPicPr>
          <p:cNvPr id="6" name="Picture 8">
            <a:extLst>
              <a:ext uri="{FF2B5EF4-FFF2-40B4-BE49-F238E27FC236}">
                <a16:creationId xmlns:a16="http://schemas.microsoft.com/office/drawing/2014/main" id="{8CE3F69F-C9AF-DFB3-E3BA-B56D908AC93A}"/>
              </a:ext>
            </a:extLst>
          </p:cNvPr>
          <p:cNvPicPr>
            <a:picLocks noChangeAspect="1"/>
          </p:cNvPicPr>
          <p:nvPr/>
        </p:nvPicPr>
        <p:blipFill>
          <a:blip r:embed="rId3"/>
          <a:stretch>
            <a:fillRect/>
          </a:stretch>
        </p:blipFill>
        <p:spPr>
          <a:xfrm>
            <a:off x="5803076" y="1750279"/>
            <a:ext cx="3614056" cy="675595"/>
          </a:xfrm>
          <a:prstGeom prst="rect">
            <a:avLst/>
          </a:prstGeom>
        </p:spPr>
      </p:pic>
      <p:sp>
        <p:nvSpPr>
          <p:cNvPr id="9" name="TextBox 8">
            <a:extLst>
              <a:ext uri="{FF2B5EF4-FFF2-40B4-BE49-F238E27FC236}">
                <a16:creationId xmlns:a16="http://schemas.microsoft.com/office/drawing/2014/main" id="{3B41A92D-A024-3E7A-6C07-4F44C44FEEC7}"/>
              </a:ext>
            </a:extLst>
          </p:cNvPr>
          <p:cNvSpPr txBox="1"/>
          <p:nvPr/>
        </p:nvSpPr>
        <p:spPr>
          <a:xfrm>
            <a:off x="3144193" y="2461072"/>
            <a:ext cx="8948552"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φ</a:t>
            </a:r>
            <a:r>
              <a:rPr lang="en-US" baseline="-25000" dirty="0" err="1">
                <a:latin typeface="Times  New Roman"/>
              </a:rPr>
              <a:t>gap_c</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tâm</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trống</a:t>
            </a:r>
            <a:r>
              <a:rPr lang="en-US" dirty="0">
                <a:latin typeface="Times  New Roman"/>
              </a:rPr>
              <a:t>. </a:t>
            </a:r>
          </a:p>
          <a:p>
            <a:pPr algn="just"/>
            <a:r>
              <a:rPr lang="en-US" dirty="0" err="1">
                <a:latin typeface="Times  New Roman"/>
              </a:rPr>
              <a:t>φ</a:t>
            </a:r>
            <a:r>
              <a:rPr lang="en-US" baseline="-25000" dirty="0" err="1">
                <a:latin typeface="Times  New Roman"/>
              </a:rPr>
              <a:t>goal</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khung</a:t>
            </a:r>
            <a:r>
              <a:rPr lang="en-US" dirty="0">
                <a:latin typeface="Times  New Roman"/>
              </a:rPr>
              <a:t> </a:t>
            </a:r>
            <a:r>
              <a:rPr lang="en-US" dirty="0" err="1">
                <a:latin typeface="Times  New Roman"/>
              </a:rPr>
              <a:t>thành</a:t>
            </a:r>
            <a:r>
              <a:rPr lang="en-US" dirty="0">
                <a:latin typeface="Times  New Roman"/>
              </a:rPr>
              <a:t>. </a:t>
            </a:r>
          </a:p>
          <a:p>
            <a:pPr algn="just"/>
            <a:r>
              <a:rPr lang="en-US" dirty="0">
                <a:latin typeface="Times  New Roman"/>
              </a:rPr>
              <a:t>α: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trọng</a:t>
            </a:r>
            <a:r>
              <a:rPr lang="en-US" dirty="0">
                <a:latin typeface="Times  New Roman"/>
              </a:rPr>
              <a:t> </a:t>
            </a:r>
            <a:r>
              <a:rPr lang="en-US" dirty="0" err="1">
                <a:latin typeface="Times  New Roman"/>
              </a:rPr>
              <a:t>lượng</a:t>
            </a:r>
            <a:r>
              <a:rPr lang="en-US" dirty="0">
                <a:latin typeface="Times  New Roman"/>
              </a:rPr>
              <a:t> </a:t>
            </a:r>
            <a:r>
              <a:rPr lang="en-US" dirty="0" err="1">
                <a:latin typeface="Times  New Roman"/>
              </a:rPr>
              <a:t>cho</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p>
          <a:p>
            <a:pPr algn="just"/>
            <a:r>
              <a:rPr lang="en-US" dirty="0">
                <a:latin typeface="Times  New Roman"/>
              </a:rPr>
              <a:t>β: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trọng</a:t>
            </a:r>
            <a:r>
              <a:rPr lang="en-US" dirty="0">
                <a:latin typeface="Times  New Roman"/>
              </a:rPr>
              <a:t> </a:t>
            </a:r>
            <a:r>
              <a:rPr lang="en-US" dirty="0" err="1">
                <a:latin typeface="Times  New Roman"/>
              </a:rPr>
              <a:t>lượng</a:t>
            </a:r>
            <a:r>
              <a:rPr lang="en-US" dirty="0">
                <a:latin typeface="Times  New Roman"/>
              </a:rPr>
              <a:t> </a:t>
            </a:r>
            <a:r>
              <a:rPr lang="en-US" dirty="0" err="1">
                <a:latin typeface="Times  New Roman"/>
              </a:rPr>
              <a:t>cho</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p>
          <a:p>
            <a:pPr algn="just"/>
            <a:r>
              <a:rPr lang="en-US" dirty="0">
                <a:latin typeface="Times  New Roman"/>
              </a:rPr>
              <a:t>n: </a:t>
            </a:r>
            <a:r>
              <a:rPr lang="en-US" dirty="0" err="1">
                <a:latin typeface="Times  New Roman"/>
              </a:rPr>
              <a:t>Số</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dn</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thứ</a:t>
            </a:r>
            <a:r>
              <a:rPr lang="en-US" dirty="0">
                <a:latin typeface="Times  New Roman"/>
              </a:rPr>
              <a:t> n. </a:t>
            </a:r>
          </a:p>
          <a:p>
            <a:pPr algn="just"/>
            <a:r>
              <a:rPr lang="en-US" dirty="0" err="1">
                <a:latin typeface="Times  New Roman"/>
              </a:rPr>
              <a:t>d</a:t>
            </a:r>
            <a:r>
              <a:rPr lang="en-US" baseline="-25000" dirty="0" err="1">
                <a:latin typeface="Times  New Roman"/>
              </a:rPr>
              <a:t>min</a:t>
            </a:r>
            <a:r>
              <a:rPr lang="en-US" dirty="0">
                <a:latin typeface="Times  New Roman"/>
              </a:rPr>
              <a:t>: Giá </a:t>
            </a:r>
            <a:r>
              <a:rPr lang="en-US" dirty="0" err="1">
                <a:latin typeface="Times  New Roman"/>
              </a:rPr>
              <a:t>trị</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cực</a:t>
            </a:r>
            <a:r>
              <a:rPr lang="en-US" dirty="0">
                <a:latin typeface="Times  New Roman"/>
              </a:rPr>
              <a:t> </a:t>
            </a:r>
            <a:r>
              <a:rPr lang="en-US" dirty="0" err="1">
                <a:latin typeface="Times  New Roman"/>
              </a:rPr>
              <a:t>tiểu</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dn</a:t>
            </a:r>
          </a:p>
          <a:p>
            <a:pPr algn="just"/>
            <a:r>
              <a:rPr lang="en-US" dirty="0" err="1">
                <a:latin typeface="Times  New Roman"/>
              </a:rPr>
              <a:t>Để</a:t>
            </a:r>
            <a:r>
              <a:rPr lang="en-US" dirty="0">
                <a:latin typeface="Times  New Roman"/>
              </a:rPr>
              <a:t> </a:t>
            </a:r>
            <a:r>
              <a:rPr lang="en-US" dirty="0" err="1">
                <a:latin typeface="Times  New Roman"/>
              </a:rPr>
              <a:t>đơn</a:t>
            </a:r>
            <a:r>
              <a:rPr lang="en-US" dirty="0">
                <a:latin typeface="Times  New Roman"/>
              </a:rPr>
              <a:t> </a:t>
            </a:r>
            <a:r>
              <a:rPr lang="en-US" dirty="0" err="1">
                <a:latin typeface="Times  New Roman"/>
              </a:rPr>
              <a:t>giản</a:t>
            </a:r>
            <a:r>
              <a:rPr lang="en-US" dirty="0">
                <a:latin typeface="Times  New Roman"/>
              </a:rPr>
              <a:t> β </a:t>
            </a:r>
            <a:r>
              <a:rPr lang="en-US" dirty="0" err="1">
                <a:latin typeface="Times  New Roman"/>
              </a:rPr>
              <a:t>được</a:t>
            </a:r>
            <a:r>
              <a:rPr lang="en-US" dirty="0">
                <a:latin typeface="Times  New Roman"/>
              </a:rPr>
              <a:t> </a:t>
            </a:r>
            <a:r>
              <a:rPr lang="en-US" dirty="0" err="1">
                <a:latin typeface="Times  New Roman"/>
              </a:rPr>
              <a:t>lấy</a:t>
            </a:r>
            <a:r>
              <a:rPr lang="en-US" dirty="0">
                <a:latin typeface="Times  New Roman"/>
              </a:rPr>
              <a:t> </a:t>
            </a:r>
            <a:r>
              <a:rPr lang="en-US" dirty="0" err="1">
                <a:latin typeface="Times  New Roman"/>
              </a:rPr>
              <a:t>là</a:t>
            </a:r>
            <a:r>
              <a:rPr lang="en-US" dirty="0">
                <a:latin typeface="Times  New Roman"/>
              </a:rPr>
              <a:t> ''1'' </a:t>
            </a:r>
            <a:r>
              <a:rPr lang="en-US" dirty="0" err="1">
                <a:latin typeface="Times  New Roman"/>
              </a:rPr>
              <a:t>và</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α </a:t>
            </a:r>
            <a:r>
              <a:rPr lang="en-US" dirty="0" err="1">
                <a:latin typeface="Times  New Roman"/>
              </a:rPr>
              <a:t>được</a:t>
            </a:r>
            <a:r>
              <a:rPr lang="en-US" dirty="0">
                <a:latin typeface="Times  New Roman"/>
              </a:rPr>
              <a:t> </a:t>
            </a:r>
            <a:r>
              <a:rPr lang="en-US" dirty="0" err="1">
                <a:latin typeface="Times  New Roman"/>
              </a:rPr>
              <a:t>sử</a:t>
            </a:r>
            <a:r>
              <a:rPr lang="en-US" dirty="0">
                <a:latin typeface="Times  New Roman"/>
              </a:rPr>
              <a:t> </a:t>
            </a:r>
            <a:r>
              <a:rPr lang="en-US" dirty="0" err="1">
                <a:latin typeface="Times  New Roman"/>
              </a:rPr>
              <a:t>dụng</a:t>
            </a:r>
            <a:r>
              <a:rPr lang="en-US" dirty="0">
                <a:latin typeface="Times  New Roman"/>
              </a:rPr>
              <a:t> </a:t>
            </a:r>
            <a:r>
              <a:rPr lang="en-US" dirty="0" err="1">
                <a:latin typeface="Times  New Roman"/>
              </a:rPr>
              <a:t>làm</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trọng</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giữa</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giữa</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khung</a:t>
            </a:r>
            <a:r>
              <a:rPr lang="en-US" dirty="0">
                <a:latin typeface="Times  New Roman"/>
              </a:rPr>
              <a:t> </a:t>
            </a:r>
            <a:r>
              <a:rPr lang="en-US" dirty="0" err="1">
                <a:latin typeface="Times  New Roman"/>
              </a:rPr>
              <a:t>thành</a:t>
            </a:r>
            <a:r>
              <a:rPr lang="en-US" dirty="0">
                <a:latin typeface="Times  New Roman"/>
              </a:rPr>
              <a:t>. </a:t>
            </a:r>
            <a:r>
              <a:rPr lang="en-US" dirty="0" err="1">
                <a:latin typeface="Times  New Roman"/>
              </a:rPr>
              <a:t>Thì</a:t>
            </a:r>
            <a:r>
              <a:rPr lang="en-US" dirty="0">
                <a:latin typeface="Times  New Roman"/>
              </a:rPr>
              <a:t> (7) </a:t>
            </a:r>
            <a:r>
              <a:rPr lang="en-US" dirty="0" err="1">
                <a:latin typeface="Times  New Roman"/>
              </a:rPr>
              <a:t>thành</a:t>
            </a:r>
            <a:r>
              <a:rPr lang="en-US" dirty="0">
                <a:latin typeface="Times  New Roman"/>
              </a:rPr>
              <a:t>:</a:t>
            </a:r>
          </a:p>
        </p:txBody>
      </p:sp>
      <p:pic>
        <p:nvPicPr>
          <p:cNvPr id="13" name="Picture 16" descr="Graphical user interface, application, Word&#10;&#10;Description automatically generated">
            <a:extLst>
              <a:ext uri="{FF2B5EF4-FFF2-40B4-BE49-F238E27FC236}">
                <a16:creationId xmlns:a16="http://schemas.microsoft.com/office/drawing/2014/main" id="{51364CCD-588B-D4A8-9A8A-664E1DC5DD8C}"/>
              </a:ext>
            </a:extLst>
          </p:cNvPr>
          <p:cNvPicPr>
            <a:picLocks noChangeAspect="1"/>
          </p:cNvPicPr>
          <p:nvPr/>
        </p:nvPicPr>
        <p:blipFill>
          <a:blip r:embed="rId4"/>
          <a:stretch>
            <a:fillRect/>
          </a:stretch>
        </p:blipFill>
        <p:spPr>
          <a:xfrm>
            <a:off x="5466608" y="4804248"/>
            <a:ext cx="4286992" cy="782413"/>
          </a:xfrm>
          <a:prstGeom prst="rect">
            <a:avLst/>
          </a:prstGeom>
        </p:spPr>
      </p:pic>
    </p:spTree>
    <p:extLst>
      <p:ext uri="{BB962C8B-B14F-4D97-AF65-F5344CB8AC3E}">
        <p14:creationId xmlns:p14="http://schemas.microsoft.com/office/powerpoint/2010/main" val="231644434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045233" y="46423"/>
            <a:ext cx="90673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 Hình </a:t>
            </a:r>
            <a:r>
              <a:rPr lang="en-US" dirty="0" err="1">
                <a:latin typeface="Times  New Roman"/>
              </a:rPr>
              <a:t>vật</a:t>
            </a:r>
            <a:r>
              <a:rPr lang="en-US" dirty="0">
                <a:latin typeface="Times  New Roman"/>
              </a:rPr>
              <a:t> </a:t>
            </a:r>
            <a:r>
              <a:rPr lang="en-US" dirty="0" err="1">
                <a:latin typeface="Times  New Roman"/>
              </a:rPr>
              <a:t>cản</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đích</a:t>
            </a:r>
          </a:p>
        </p:txBody>
      </p:sp>
      <p:sp>
        <p:nvSpPr>
          <p:cNvPr id="11" name="TextBox 10">
            <a:extLst>
              <a:ext uri="{FF2B5EF4-FFF2-40B4-BE49-F238E27FC236}">
                <a16:creationId xmlns:a16="http://schemas.microsoft.com/office/drawing/2014/main" id="{951DE3F0-81CB-F15C-0E09-59ACA99F2BBC}"/>
              </a:ext>
            </a:extLst>
          </p:cNvPr>
          <p:cNvSpPr txBox="1"/>
          <p:nvPr/>
        </p:nvSpPr>
        <p:spPr>
          <a:xfrm>
            <a:off x="2772099" y="3969238"/>
            <a:ext cx="940377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Góc</a:t>
            </a:r>
            <a:r>
              <a:rPr lang="en-US" dirty="0">
                <a:latin typeface="Times  New Roman"/>
              </a:rPr>
              <a:t> </a:t>
            </a:r>
            <a:r>
              <a:rPr lang="en-US" dirty="0" err="1">
                <a:latin typeface="Times  New Roman"/>
              </a:rPr>
              <a:t>cuối</a:t>
            </a:r>
            <a:r>
              <a:rPr lang="en-US" dirty="0">
                <a:latin typeface="Times  New Roman"/>
              </a:rPr>
              <a:t> </a:t>
            </a:r>
            <a:r>
              <a:rPr lang="en-US" dirty="0" err="1">
                <a:latin typeface="Times  New Roman"/>
              </a:rPr>
              <a:t>cùng</a:t>
            </a:r>
            <a:r>
              <a:rPr lang="en-US" dirty="0">
                <a:latin typeface="Times  New Roman"/>
              </a:rPr>
              <a:t> </a:t>
            </a:r>
            <a:r>
              <a:rPr lang="en-US" dirty="0" err="1">
                <a:latin typeface="Times  New Roman"/>
              </a:rPr>
              <a:t>tiến</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khi</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gần</a:t>
            </a:r>
            <a:r>
              <a:rPr lang="en-US" dirty="0">
                <a:latin typeface="Times  New Roman"/>
              </a:rPr>
              <a:t> </a:t>
            </a:r>
            <a:r>
              <a:rPr lang="en-US" dirty="0" err="1">
                <a:latin typeface="Times  New Roman"/>
              </a:rPr>
              <a:t>bằng</a:t>
            </a:r>
            <a:r>
              <a:rPr lang="en-US" dirty="0">
                <a:latin typeface="Times  New Roman"/>
              </a:rPr>
              <a:t> </a:t>
            </a:r>
            <a:r>
              <a:rPr lang="en-US" dirty="0" err="1">
                <a:latin typeface="Times  New Roman"/>
              </a:rPr>
              <a:t>không</a:t>
            </a:r>
            <a:r>
              <a:rPr lang="en-US" dirty="0">
                <a:latin typeface="Times  New Roman"/>
              </a:rPr>
              <a:t> (9):</a:t>
            </a:r>
            <a:endParaRPr lang="en-US"/>
          </a:p>
        </p:txBody>
      </p:sp>
      <p:pic>
        <p:nvPicPr>
          <p:cNvPr id="6" name="Picture 6" descr="Chart&#10;&#10;Description automatically generated">
            <a:extLst>
              <a:ext uri="{FF2B5EF4-FFF2-40B4-BE49-F238E27FC236}">
                <a16:creationId xmlns:a16="http://schemas.microsoft.com/office/drawing/2014/main" id="{F00B89BA-B40D-46AB-BFEA-9ED0954D0DEB}"/>
              </a:ext>
            </a:extLst>
          </p:cNvPr>
          <p:cNvPicPr>
            <a:picLocks noChangeAspect="1"/>
          </p:cNvPicPr>
          <p:nvPr/>
        </p:nvPicPr>
        <p:blipFill>
          <a:blip r:embed="rId3"/>
          <a:stretch>
            <a:fillRect/>
          </a:stretch>
        </p:blipFill>
        <p:spPr>
          <a:xfrm>
            <a:off x="4308763" y="408052"/>
            <a:ext cx="3930731" cy="3290778"/>
          </a:xfrm>
          <a:prstGeom prst="rect">
            <a:avLst/>
          </a:prstGeom>
        </p:spPr>
      </p:pic>
      <p:pic>
        <p:nvPicPr>
          <p:cNvPr id="7" name="Picture 12" descr="Text&#10;&#10;Description automatically generated">
            <a:extLst>
              <a:ext uri="{FF2B5EF4-FFF2-40B4-BE49-F238E27FC236}">
                <a16:creationId xmlns:a16="http://schemas.microsoft.com/office/drawing/2014/main" id="{D235645F-D774-4573-29A2-492A85AD790B}"/>
              </a:ext>
            </a:extLst>
          </p:cNvPr>
          <p:cNvPicPr>
            <a:picLocks noChangeAspect="1"/>
          </p:cNvPicPr>
          <p:nvPr/>
        </p:nvPicPr>
        <p:blipFill>
          <a:blip r:embed="rId4"/>
          <a:stretch>
            <a:fillRect/>
          </a:stretch>
        </p:blipFill>
        <p:spPr>
          <a:xfrm>
            <a:off x="4308763" y="4548264"/>
            <a:ext cx="4732316" cy="1512096"/>
          </a:xfrm>
          <a:prstGeom prst="rect">
            <a:avLst/>
          </a:prstGeom>
        </p:spPr>
      </p:pic>
    </p:spTree>
    <p:extLst>
      <p:ext uri="{BB962C8B-B14F-4D97-AF65-F5344CB8AC3E}">
        <p14:creationId xmlns:p14="http://schemas.microsoft.com/office/powerpoint/2010/main" val="38162794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2817623" y="46423"/>
            <a:ext cx="929491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Hình </a:t>
            </a:r>
            <a:r>
              <a:rPr lang="en-US" dirty="0" err="1">
                <a:latin typeface="Times  New Roman"/>
              </a:rPr>
              <a:t>góc</a:t>
            </a:r>
            <a:r>
              <a:rPr lang="en-US" dirty="0">
                <a:latin typeface="Times  New Roman"/>
              </a:rPr>
              <a:t> </a:t>
            </a:r>
            <a:r>
              <a:rPr lang="en-US" dirty="0" err="1">
                <a:latin typeface="Times  New Roman"/>
              </a:rPr>
              <a:t>cuối</a:t>
            </a:r>
            <a:r>
              <a:rPr lang="en-US" dirty="0">
                <a:latin typeface="Times  New Roman"/>
              </a:rPr>
              <a:t> </a:t>
            </a:r>
            <a:r>
              <a:rPr lang="en-US" dirty="0" err="1">
                <a:latin typeface="Times  New Roman"/>
              </a:rPr>
              <a:t>cùng</a:t>
            </a:r>
            <a:r>
              <a:rPr lang="en-US" dirty="0">
                <a:latin typeface="Times  New Roman"/>
              </a:rPr>
              <a:t> </a:t>
            </a:r>
            <a:r>
              <a:rPr lang="en-US" dirty="0" err="1">
                <a:latin typeface="Times  New Roman"/>
              </a:rPr>
              <a:t>đối</a:t>
            </a:r>
            <a:r>
              <a:rPr lang="en-US" dirty="0">
                <a:latin typeface="Times  New Roman"/>
              </a:rPr>
              <a:t> </a:t>
            </a:r>
            <a:r>
              <a:rPr lang="en-US" dirty="0" err="1">
                <a:latin typeface="Times  New Roman"/>
              </a:rPr>
              <a:t>với</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cực</a:t>
            </a:r>
            <a:r>
              <a:rPr lang="en-US" dirty="0">
                <a:latin typeface="Times  New Roman"/>
              </a:rPr>
              <a:t> </a:t>
            </a:r>
            <a:r>
              <a:rPr lang="en-US" dirty="0" err="1">
                <a:latin typeface="Times  New Roman"/>
              </a:rPr>
              <a:t>tiểu</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α (</a:t>
            </a:r>
            <a:r>
              <a:rPr lang="en-US" dirty="0" err="1">
                <a:latin typeface="Times  New Roman"/>
              </a:rPr>
              <a:t>φ</a:t>
            </a:r>
            <a:r>
              <a:rPr lang="en-US" baseline="-25000" dirty="0" err="1">
                <a:latin typeface="Times  New Roman"/>
              </a:rPr>
              <a:t>gap_c</a:t>
            </a:r>
            <a:r>
              <a:rPr lang="en-US" baseline="-25000" dirty="0">
                <a:latin typeface="Times  New Roman"/>
              </a:rPr>
              <a:t> </a:t>
            </a:r>
            <a:r>
              <a:rPr lang="en-US" dirty="0">
                <a:latin typeface="Times  New Roman"/>
              </a:rPr>
              <a:t>= pi/4 radian </a:t>
            </a:r>
            <a:r>
              <a:rPr lang="en-US" dirty="0" err="1">
                <a:latin typeface="Times  New Roman"/>
              </a:rPr>
              <a:t>và</a:t>
            </a:r>
            <a:r>
              <a:rPr lang="en-US" dirty="0">
                <a:latin typeface="Times  New Roman"/>
              </a:rPr>
              <a:t> </a:t>
            </a:r>
            <a:r>
              <a:rPr lang="en-US" dirty="0" err="1">
                <a:latin typeface="Times  New Roman"/>
              </a:rPr>
              <a:t>φ</a:t>
            </a:r>
            <a:r>
              <a:rPr lang="en-US" baseline="-25000" dirty="0" err="1">
                <a:latin typeface="Times  New Roman"/>
              </a:rPr>
              <a:t>goal</a:t>
            </a:r>
            <a:r>
              <a:rPr lang="en-US" dirty="0">
                <a:latin typeface="Times  New Roman"/>
              </a:rPr>
              <a:t> = pi/ 4 radian). </a:t>
            </a:r>
          </a:p>
        </p:txBody>
      </p:sp>
      <p:sp>
        <p:nvSpPr>
          <p:cNvPr id="11" name="TextBox 10">
            <a:extLst>
              <a:ext uri="{FF2B5EF4-FFF2-40B4-BE49-F238E27FC236}">
                <a16:creationId xmlns:a16="http://schemas.microsoft.com/office/drawing/2014/main" id="{951DE3F0-81CB-F15C-0E09-59ACA99F2BBC}"/>
              </a:ext>
            </a:extLst>
          </p:cNvPr>
          <p:cNvSpPr txBox="1"/>
          <p:nvPr/>
        </p:nvSpPr>
        <p:spPr>
          <a:xfrm>
            <a:off x="2702826" y="3998926"/>
            <a:ext cx="9403772"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Đối</a:t>
            </a:r>
            <a:r>
              <a:rPr lang="en-US" dirty="0">
                <a:latin typeface="Times  New Roman"/>
              </a:rPr>
              <a:t> </a:t>
            </a:r>
            <a:r>
              <a:rPr lang="en-US" dirty="0" err="1">
                <a:latin typeface="Times  New Roman"/>
              </a:rPr>
              <a:t>với</a:t>
            </a:r>
            <a:r>
              <a:rPr lang="en-US" dirty="0">
                <a:latin typeface="Times  New Roman"/>
              </a:rPr>
              <a:t> </a:t>
            </a:r>
            <a:r>
              <a:rPr lang="en-US" dirty="0" err="1">
                <a:latin typeface="Times  New Roman"/>
              </a:rPr>
              <a:t>hình</a:t>
            </a:r>
            <a:r>
              <a:rPr lang="en-US" dirty="0">
                <a:latin typeface="Times  New Roman"/>
              </a:rPr>
              <a:t> </a:t>
            </a:r>
            <a:r>
              <a:rPr lang="en-US" dirty="0" err="1">
                <a:latin typeface="Times  New Roman"/>
              </a:rPr>
              <a:t>này</a:t>
            </a:r>
            <a:r>
              <a:rPr lang="en-US" dirty="0">
                <a:latin typeface="Times  New Roman"/>
              </a:rPr>
              <a:t>, </a:t>
            </a:r>
            <a:r>
              <a:rPr lang="en-US" dirty="0" err="1">
                <a:latin typeface="Times  New Roman"/>
              </a:rPr>
              <a:t>φ</a:t>
            </a:r>
            <a:r>
              <a:rPr lang="en-US" baseline="-25000" dirty="0" err="1">
                <a:latin typeface="Times  New Roman"/>
              </a:rPr>
              <a:t>gap_c</a:t>
            </a:r>
            <a:r>
              <a:rPr lang="en-US" baseline="-25000" dirty="0">
                <a:latin typeface="Times  New Roman"/>
              </a:rPr>
              <a:t> </a:t>
            </a:r>
            <a:r>
              <a:rPr lang="en-US" dirty="0">
                <a:latin typeface="Times  New Roman"/>
              </a:rPr>
              <a:t>= pi/4 </a:t>
            </a:r>
            <a:r>
              <a:rPr lang="en-US" dirty="0" err="1">
                <a:latin typeface="Times  New Roman"/>
              </a:rPr>
              <a:t>và</a:t>
            </a:r>
            <a:r>
              <a:rPr lang="en-US" dirty="0">
                <a:latin typeface="Times  New Roman"/>
              </a:rPr>
              <a:t> </a:t>
            </a:r>
            <a:r>
              <a:rPr lang="en-US" dirty="0" err="1">
                <a:latin typeface="Times  New Roman"/>
              </a:rPr>
              <a:t>φ</a:t>
            </a:r>
            <a:r>
              <a:rPr lang="en-US" baseline="-25000" dirty="0" err="1">
                <a:latin typeface="Times  New Roman"/>
              </a:rPr>
              <a:t>goal</a:t>
            </a:r>
            <a:r>
              <a:rPr lang="en-US" dirty="0">
                <a:latin typeface="Times  New Roman"/>
              </a:rPr>
              <a:t> = pi/4 </a:t>
            </a:r>
            <a:r>
              <a:rPr lang="en-US" dirty="0" err="1">
                <a:latin typeface="Times  New Roman"/>
              </a:rPr>
              <a:t>có</a:t>
            </a:r>
            <a:r>
              <a:rPr lang="en-US" dirty="0">
                <a:latin typeface="Times  New Roman"/>
              </a:rPr>
              <a:t> </a:t>
            </a:r>
            <a:r>
              <a:rPr lang="en-US" dirty="0" err="1">
                <a:latin typeface="Times  New Roman"/>
              </a:rPr>
              <a:t>nghĩa</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tâm</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nằm</a:t>
            </a:r>
            <a:r>
              <a:rPr lang="en-US" dirty="0">
                <a:latin typeface="Times  New Roman"/>
              </a:rPr>
              <a:t> ở </a:t>
            </a:r>
            <a:r>
              <a:rPr lang="en-US" dirty="0" err="1">
                <a:latin typeface="Times  New Roman"/>
              </a:rPr>
              <a:t>các</a:t>
            </a:r>
            <a:r>
              <a:rPr lang="en-US" dirty="0">
                <a:latin typeface="Times  New Roman"/>
              </a:rPr>
              <a:t> </a:t>
            </a:r>
            <a:r>
              <a:rPr lang="en-US" dirty="0" err="1">
                <a:latin typeface="Times  New Roman"/>
              </a:rPr>
              <a:t>hướng</a:t>
            </a:r>
            <a:r>
              <a:rPr lang="en-US" dirty="0">
                <a:latin typeface="Times  New Roman"/>
              </a:rPr>
              <a:t> </a:t>
            </a:r>
            <a:r>
              <a:rPr lang="en-US" dirty="0" err="1">
                <a:latin typeface="Times  New Roman"/>
              </a:rPr>
              <a:t>khác</a:t>
            </a:r>
            <a:r>
              <a:rPr lang="en-US" dirty="0">
                <a:latin typeface="Times  New Roman"/>
              </a:rPr>
              <a:t> </a:t>
            </a:r>
            <a:r>
              <a:rPr lang="en-US" dirty="0" err="1">
                <a:latin typeface="Times  New Roman"/>
              </a:rPr>
              <a:t>nhau</a:t>
            </a:r>
            <a:r>
              <a:rPr lang="en-US" dirty="0">
                <a:latin typeface="Times  New Roman"/>
              </a:rPr>
              <a:t>. </a:t>
            </a:r>
            <a:r>
              <a:rPr lang="en-US" dirty="0" err="1">
                <a:latin typeface="Times  New Roman"/>
              </a:rPr>
              <a:t>φ</a:t>
            </a:r>
            <a:r>
              <a:rPr lang="en-US" baseline="-25000" dirty="0" err="1">
                <a:latin typeface="Times  New Roman"/>
              </a:rPr>
              <a:t>final</a:t>
            </a:r>
            <a:r>
              <a:rPr lang="en-US" dirty="0">
                <a:latin typeface="Times  New Roman"/>
              </a:rPr>
              <a:t> </a:t>
            </a:r>
            <a:r>
              <a:rPr lang="en-US" dirty="0" err="1">
                <a:latin typeface="Times  New Roman"/>
              </a:rPr>
              <a:t>hội</a:t>
            </a:r>
            <a:r>
              <a:rPr lang="en-US" dirty="0">
                <a:latin typeface="Times  New Roman"/>
              </a:rPr>
              <a:t> </a:t>
            </a:r>
            <a:r>
              <a:rPr lang="en-US" dirty="0" err="1">
                <a:latin typeface="Times  New Roman"/>
              </a:rPr>
              <a:t>tụ</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φ</a:t>
            </a:r>
            <a:r>
              <a:rPr lang="en-US" baseline="-25000" dirty="0" err="1">
                <a:latin typeface="Times  New Roman"/>
              </a:rPr>
              <a:t>gap_c</a:t>
            </a:r>
            <a:r>
              <a:rPr lang="en-US" dirty="0">
                <a:latin typeface="Times  New Roman"/>
              </a:rPr>
              <a:t>(pi/4) </a:t>
            </a:r>
            <a:r>
              <a:rPr lang="en-US" dirty="0" err="1">
                <a:latin typeface="Times  New Roman"/>
              </a:rPr>
              <a:t>để</a:t>
            </a:r>
            <a:r>
              <a:rPr lang="en-US" dirty="0">
                <a:latin typeface="Times  New Roman"/>
              </a:rPr>
              <a:t> </a:t>
            </a:r>
            <a:r>
              <a:rPr lang="en-US" dirty="0" err="1">
                <a:latin typeface="Times  New Roman"/>
              </a:rPr>
              <a:t>giảm</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d</a:t>
            </a:r>
            <a:r>
              <a:rPr lang="en-US" baseline="-25000" dirty="0" err="1">
                <a:latin typeface="Times  New Roman"/>
              </a:rPr>
              <a:t>min</a:t>
            </a:r>
            <a:r>
              <a:rPr lang="en-US" dirty="0">
                <a:latin typeface="Times  New Roman"/>
              </a:rPr>
              <a:t>(</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đang</a:t>
            </a:r>
            <a:r>
              <a:rPr lang="en-US" dirty="0">
                <a:latin typeface="Times  New Roman"/>
              </a:rPr>
              <a:t> </a:t>
            </a:r>
            <a:r>
              <a:rPr lang="en-US" dirty="0" err="1">
                <a:latin typeface="Times  New Roman"/>
              </a:rPr>
              <a:t>tiến</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gần</a:t>
            </a:r>
            <a:r>
              <a:rPr lang="en-US" dirty="0">
                <a:latin typeface="Times  New Roman"/>
              </a:rPr>
              <a:t> </a:t>
            </a:r>
            <a:r>
              <a:rPr lang="en-US" dirty="0" err="1">
                <a:latin typeface="Times  New Roman"/>
              </a:rPr>
              <a:t>rô-bốt</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φ</a:t>
            </a:r>
            <a:r>
              <a:rPr lang="en-US" baseline="-25000" dirty="0" err="1">
                <a:latin typeface="Times  New Roman"/>
              </a:rPr>
              <a:t>final</a:t>
            </a:r>
            <a:r>
              <a:rPr lang="en-US" dirty="0">
                <a:latin typeface="Times  New Roman"/>
              </a:rPr>
              <a:t> </a:t>
            </a:r>
            <a:r>
              <a:rPr lang="en-US" dirty="0" err="1">
                <a:latin typeface="Times  New Roman"/>
              </a:rPr>
              <a:t>hội</a:t>
            </a:r>
            <a:r>
              <a:rPr lang="en-US" dirty="0">
                <a:latin typeface="Times  New Roman"/>
              </a:rPr>
              <a:t> </a:t>
            </a:r>
            <a:r>
              <a:rPr lang="en-US" dirty="0" err="1">
                <a:latin typeface="Times  New Roman"/>
              </a:rPr>
              <a:t>tụ</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φ</a:t>
            </a:r>
            <a:r>
              <a:rPr lang="en-US" baseline="-25000" dirty="0" err="1">
                <a:latin typeface="Times  New Roman"/>
              </a:rPr>
              <a:t>goal</a:t>
            </a:r>
            <a:r>
              <a:rPr lang="en-US" dirty="0">
                <a:latin typeface="Times  New Roman"/>
              </a:rPr>
              <a:t>(-pi/4) </a:t>
            </a:r>
            <a:r>
              <a:rPr lang="en-US" dirty="0" err="1">
                <a:latin typeface="Times  New Roman"/>
              </a:rPr>
              <a:t>để</a:t>
            </a:r>
            <a:r>
              <a:rPr lang="en-US" dirty="0">
                <a:latin typeface="Times  New Roman"/>
              </a:rPr>
              <a:t> </a:t>
            </a:r>
            <a:r>
              <a:rPr lang="en-US" dirty="0" err="1">
                <a:latin typeface="Times  New Roman"/>
              </a:rPr>
              <a:t>tăng</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d</a:t>
            </a:r>
            <a:r>
              <a:rPr lang="en-US" baseline="-25000" dirty="0" err="1">
                <a:latin typeface="Times  New Roman"/>
              </a:rPr>
              <a:t>min</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đang</a:t>
            </a:r>
            <a:r>
              <a:rPr lang="en-US" dirty="0">
                <a:latin typeface="Times  New Roman"/>
              </a:rPr>
              <a:t> di </a:t>
            </a:r>
            <a:r>
              <a:rPr lang="en-US" dirty="0" err="1">
                <a:latin typeface="Times  New Roman"/>
              </a:rPr>
              <a:t>chuyển</a:t>
            </a:r>
            <a:r>
              <a:rPr lang="en-US" dirty="0">
                <a:latin typeface="Times  New Roman"/>
              </a:rPr>
              <a:t> </a:t>
            </a:r>
            <a:r>
              <a:rPr lang="en-US" dirty="0" err="1">
                <a:latin typeface="Times  New Roman"/>
              </a:rPr>
              <a:t>ra</a:t>
            </a:r>
            <a:r>
              <a:rPr lang="en-US" dirty="0">
                <a:latin typeface="Times  New Roman"/>
              </a:rPr>
              <a:t> </a:t>
            </a:r>
            <a:r>
              <a:rPr lang="en-US" dirty="0" err="1">
                <a:latin typeface="Times  New Roman"/>
              </a:rPr>
              <a:t>xa</a:t>
            </a:r>
            <a:r>
              <a:rPr lang="en-US" dirty="0">
                <a:latin typeface="Times  New Roman"/>
              </a:rPr>
              <a:t>). Giá </a:t>
            </a:r>
            <a:r>
              <a:rPr lang="en-US" dirty="0" err="1">
                <a:latin typeface="Times  New Roman"/>
              </a:rPr>
              <a:t>trị</a:t>
            </a:r>
            <a:r>
              <a:rPr lang="en-US" dirty="0">
                <a:latin typeface="Times  New Roman"/>
              </a:rPr>
              <a:t> α </a:t>
            </a:r>
            <a:r>
              <a:rPr lang="en-US" dirty="0" err="1">
                <a:latin typeface="Times  New Roman"/>
              </a:rPr>
              <a:t>xác</a:t>
            </a:r>
            <a:r>
              <a:rPr lang="en-US" dirty="0">
                <a:latin typeface="Times  New Roman"/>
              </a:rPr>
              <a:t> </a:t>
            </a:r>
            <a:r>
              <a:rPr lang="en-US" dirty="0" err="1">
                <a:latin typeface="Times  New Roman"/>
              </a:rPr>
              <a:t>định</a:t>
            </a:r>
            <a:r>
              <a:rPr lang="en-US" dirty="0">
                <a:latin typeface="Times  New Roman"/>
              </a:rPr>
              <a:t> </a:t>
            </a:r>
            <a:r>
              <a:rPr lang="en-US" dirty="0" err="1">
                <a:latin typeface="Times  New Roman"/>
              </a:rPr>
              <a:t>mức</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định</a:t>
            </a:r>
            <a:r>
              <a:rPr lang="en-US" dirty="0">
                <a:latin typeface="Times  New Roman"/>
              </a:rPr>
              <a:t> </a:t>
            </a:r>
            <a:r>
              <a:rPr lang="en-US" dirty="0" err="1">
                <a:latin typeface="Times  New Roman"/>
              </a:rPr>
              <a:t>hướng</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hoặc</a:t>
            </a:r>
            <a:r>
              <a:rPr lang="en-US" dirty="0">
                <a:latin typeface="Times  New Roman"/>
              </a:rPr>
              <a:t> </a:t>
            </a:r>
            <a:r>
              <a:rPr lang="en-US" dirty="0" err="1">
                <a:latin typeface="Times  New Roman"/>
              </a:rPr>
              <a:t>định</a:t>
            </a:r>
            <a:r>
              <a:rPr lang="en-US" dirty="0">
                <a:latin typeface="Times  New Roman"/>
              </a:rPr>
              <a:t> </a:t>
            </a:r>
            <a:r>
              <a:rPr lang="en-US" dirty="0" err="1">
                <a:latin typeface="Times  New Roman"/>
              </a:rPr>
              <a:t>hướng</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rô-bốt</a:t>
            </a:r>
            <a:r>
              <a:rPr lang="en-US" dirty="0">
                <a:latin typeface="Times  New Roman"/>
              </a:rPr>
              <a:t>. </a:t>
            </a:r>
            <a:r>
              <a:rPr lang="en-US" dirty="0" err="1">
                <a:latin typeface="Times  New Roman"/>
              </a:rPr>
              <a:t>Đối</a:t>
            </a:r>
            <a:r>
              <a:rPr lang="en-US" dirty="0">
                <a:latin typeface="Times  New Roman"/>
              </a:rPr>
              <a:t> </a:t>
            </a:r>
            <a:r>
              <a:rPr lang="en-US" dirty="0" err="1">
                <a:latin typeface="Times  New Roman"/>
              </a:rPr>
              <a:t>với</a:t>
            </a:r>
            <a:r>
              <a:rPr lang="en-US" dirty="0">
                <a:latin typeface="Times  New Roman"/>
              </a:rPr>
              <a:t> α = 0, </a:t>
            </a:r>
            <a:r>
              <a:rPr lang="en-US" dirty="0" err="1">
                <a:latin typeface="Times  New Roman"/>
              </a:rPr>
              <a:t>φ</a:t>
            </a:r>
            <a:r>
              <a:rPr lang="en-US" baseline="-25000" dirty="0" err="1">
                <a:latin typeface="Times  New Roman"/>
              </a:rPr>
              <a:t>final</a:t>
            </a:r>
            <a:r>
              <a:rPr lang="en-US" dirty="0">
                <a:latin typeface="Times  New Roman"/>
              </a:rPr>
              <a:t> </a:t>
            </a:r>
            <a:r>
              <a:rPr lang="en-US" dirty="0" err="1">
                <a:latin typeface="Times  New Roman"/>
              </a:rPr>
              <a:t>bằng</a:t>
            </a:r>
            <a:r>
              <a:rPr lang="en-US" dirty="0">
                <a:latin typeface="Times  New Roman"/>
              </a:rPr>
              <a:t> </a:t>
            </a:r>
            <a:r>
              <a:rPr lang="en-US" dirty="0" err="1">
                <a:latin typeface="Times  New Roman"/>
              </a:rPr>
              <a:t>φmục</a:t>
            </a:r>
            <a:r>
              <a:rPr lang="en-US" dirty="0">
                <a:latin typeface="Times  New Roman"/>
              </a:rPr>
              <a:t> </a:t>
            </a:r>
            <a:r>
              <a:rPr lang="en-US" dirty="0" err="1">
                <a:latin typeface="Times  New Roman"/>
              </a:rPr>
              <a:t>tiêu</a:t>
            </a:r>
            <a:r>
              <a:rPr lang="en-US" dirty="0">
                <a:latin typeface="Times  New Roman"/>
              </a:rPr>
              <a:t> (-pi/4) </a:t>
            </a:r>
            <a:r>
              <a:rPr lang="en-US" dirty="0" err="1">
                <a:latin typeface="Times  New Roman"/>
              </a:rPr>
              <a:t>và</a:t>
            </a:r>
            <a:r>
              <a:rPr lang="en-US" dirty="0">
                <a:latin typeface="Times  New Roman"/>
              </a:rPr>
              <a:t> </a:t>
            </a:r>
            <a:r>
              <a:rPr lang="en-US" dirty="0" err="1">
                <a:latin typeface="Times  New Roman"/>
              </a:rPr>
              <a:t>việc</a:t>
            </a:r>
            <a:r>
              <a:rPr lang="en-US" dirty="0">
                <a:latin typeface="Times  New Roman"/>
              </a:rPr>
              <a:t> </a:t>
            </a:r>
            <a:r>
              <a:rPr lang="en-US" dirty="0" err="1">
                <a:latin typeface="Times  New Roman"/>
              </a:rPr>
              <a:t>tăng</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của</a:t>
            </a:r>
            <a:r>
              <a:rPr lang="en-US" dirty="0">
                <a:latin typeface="Times  New Roman"/>
              </a:rPr>
              <a:t> alpha </a:t>
            </a:r>
            <a:r>
              <a:rPr lang="en-US" dirty="0" err="1">
                <a:latin typeface="Times  New Roman"/>
              </a:rPr>
              <a:t>sẽ</a:t>
            </a:r>
            <a:r>
              <a:rPr lang="en-US" dirty="0">
                <a:latin typeface="Times  New Roman"/>
              </a:rPr>
              <a:t> </a:t>
            </a:r>
            <a:r>
              <a:rPr lang="en-US" dirty="0" err="1">
                <a:latin typeface="Times  New Roman"/>
              </a:rPr>
              <a:t>đưa</a:t>
            </a:r>
            <a:r>
              <a:rPr lang="en-US" dirty="0">
                <a:latin typeface="Times  New Roman"/>
              </a:rPr>
              <a:t> </a:t>
            </a:r>
            <a:r>
              <a:rPr lang="en-US" dirty="0" err="1">
                <a:latin typeface="Times  New Roman"/>
              </a:rPr>
              <a:t>φ</a:t>
            </a:r>
            <a:r>
              <a:rPr lang="en-US" baseline="-25000" dirty="0" err="1">
                <a:latin typeface="Times  New Roman"/>
              </a:rPr>
              <a:t>final</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gần</a:t>
            </a:r>
            <a:r>
              <a:rPr lang="en-US" dirty="0">
                <a:latin typeface="Times  New Roman"/>
              </a:rPr>
              <a:t> </a:t>
            </a:r>
            <a:r>
              <a:rPr lang="en-US" dirty="0" err="1">
                <a:latin typeface="Times  New Roman"/>
              </a:rPr>
              <a:t>φ</a:t>
            </a:r>
            <a:r>
              <a:rPr lang="en-US" baseline="-25000" dirty="0" err="1">
                <a:latin typeface="Times  New Roman"/>
              </a:rPr>
              <a:t>gap_c</a:t>
            </a:r>
            <a:r>
              <a:rPr lang="en-US" dirty="0">
                <a:latin typeface="Times  New Roman"/>
              </a:rPr>
              <a:t>(pi/4)</a:t>
            </a:r>
          </a:p>
        </p:txBody>
      </p:sp>
      <p:pic>
        <p:nvPicPr>
          <p:cNvPr id="4" name="Picture 4" descr="Chart&#10;&#10;Description automatically generated">
            <a:extLst>
              <a:ext uri="{FF2B5EF4-FFF2-40B4-BE49-F238E27FC236}">
                <a16:creationId xmlns:a16="http://schemas.microsoft.com/office/drawing/2014/main" id="{8306327D-E51A-8E6B-B280-CF591FE8A58D}"/>
              </a:ext>
            </a:extLst>
          </p:cNvPr>
          <p:cNvPicPr>
            <a:picLocks noChangeAspect="1"/>
          </p:cNvPicPr>
          <p:nvPr/>
        </p:nvPicPr>
        <p:blipFill>
          <a:blip r:embed="rId3"/>
          <a:stretch>
            <a:fillRect/>
          </a:stretch>
        </p:blipFill>
        <p:spPr>
          <a:xfrm>
            <a:off x="3883232" y="689928"/>
            <a:ext cx="4336472" cy="3083287"/>
          </a:xfrm>
          <a:prstGeom prst="rect">
            <a:avLst/>
          </a:prstGeom>
        </p:spPr>
      </p:pic>
    </p:spTree>
    <p:extLst>
      <p:ext uri="{BB962C8B-B14F-4D97-AF65-F5344CB8AC3E}">
        <p14:creationId xmlns:p14="http://schemas.microsoft.com/office/powerpoint/2010/main" val="457661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nline Media 5" title="Waymo's fully autonomous driving technology is here">
            <a:hlinkClick r:id="" action="ppaction://media"/>
            <a:extLst>
              <a:ext uri="{FF2B5EF4-FFF2-40B4-BE49-F238E27FC236}">
                <a16:creationId xmlns:a16="http://schemas.microsoft.com/office/drawing/2014/main" id="{88383CC3-1359-5070-CF30-34A49F4A87E7}"/>
              </a:ext>
            </a:extLst>
          </p:cNvPr>
          <p:cNvPicPr>
            <a:picLocks noGrp="1" noRot="1" noChangeAspect="1"/>
          </p:cNvPicPr>
          <p:nvPr>
            <p:ph idx="1"/>
            <a:videoFile r:link="rId1"/>
          </p:nvPr>
        </p:nvPicPr>
        <p:blipFill>
          <a:blip r:embed="rId3"/>
          <a:stretch>
            <a:fillRect/>
          </a:stretch>
        </p:blipFill>
        <p:spPr>
          <a:xfrm>
            <a:off x="3159911" y="2063169"/>
            <a:ext cx="5868389" cy="4398818"/>
          </a:xfrm>
        </p:spPr>
      </p:pic>
      <p:sp>
        <p:nvSpPr>
          <p:cNvPr id="5" name="TextBox 4">
            <a:extLst>
              <a:ext uri="{FF2B5EF4-FFF2-40B4-BE49-F238E27FC236}">
                <a16:creationId xmlns:a16="http://schemas.microsoft.com/office/drawing/2014/main" id="{600EF151-C224-4AB4-1187-87CD27A46E72}"/>
              </a:ext>
            </a:extLst>
          </p:cNvPr>
          <p:cNvSpPr txBox="1"/>
          <p:nvPr/>
        </p:nvSpPr>
        <p:spPr>
          <a:xfrm>
            <a:off x="700839" y="609419"/>
            <a:ext cx="6093994" cy="707886"/>
          </a:xfrm>
          <a:prstGeom prst="rect">
            <a:avLst/>
          </a:prstGeom>
          <a:noFill/>
        </p:spPr>
        <p:txBody>
          <a:bodyPr wrap="square">
            <a:spAutoFit/>
          </a:bodyPr>
          <a:lstStyle/>
          <a:p>
            <a:pPr>
              <a:spcBef>
                <a:spcPct val="0"/>
              </a:spcBef>
              <a:spcAft>
                <a:spcPts val="600"/>
              </a:spcAft>
            </a:pPr>
            <a:r>
              <a:rPr lang="en-US" sz="4000" b="1" err="1">
                <a:solidFill>
                  <a:schemeClr val="tx2"/>
                </a:solidFill>
                <a:latin typeface="Times New Roman" panose="02020603050405020304" pitchFamily="18" charset="0"/>
                <a:ea typeface="+mj-ea"/>
                <a:cs typeface="Times New Roman" panose="02020603050405020304" pitchFamily="18" charset="0"/>
              </a:rPr>
              <a:t>Động</a:t>
            </a:r>
            <a:r>
              <a:rPr lang="en-US" sz="4000" b="1">
                <a:solidFill>
                  <a:schemeClr val="tx2"/>
                </a:solidFill>
                <a:latin typeface="Times New Roman" panose="02020603050405020304" pitchFamily="18" charset="0"/>
                <a:ea typeface="+mj-ea"/>
                <a:cs typeface="Times New Roman" panose="02020603050405020304" pitchFamily="18" charset="0"/>
              </a:rPr>
              <a:t> </a:t>
            </a:r>
            <a:r>
              <a:rPr lang="en-US" sz="4000" b="1" err="1">
                <a:solidFill>
                  <a:schemeClr val="tx2"/>
                </a:solidFill>
                <a:latin typeface="Times New Roman" panose="02020603050405020304" pitchFamily="18" charset="0"/>
                <a:ea typeface="+mj-ea"/>
                <a:cs typeface="Times New Roman" panose="02020603050405020304" pitchFamily="18" charset="0"/>
              </a:rPr>
              <a:t>lực</a:t>
            </a:r>
            <a:r>
              <a:rPr lang="en-US" sz="4000" b="1">
                <a:solidFill>
                  <a:schemeClr val="tx2"/>
                </a:solidFill>
                <a:latin typeface="Times New Roman" panose="02020603050405020304" pitchFamily="18" charset="0"/>
                <a:ea typeface="+mj-ea"/>
                <a:cs typeface="Times New Roman" panose="02020603050405020304" pitchFamily="18" charset="0"/>
              </a:rPr>
              <a:t> </a:t>
            </a:r>
            <a:r>
              <a:rPr lang="en-US" sz="4000" b="1" err="1">
                <a:solidFill>
                  <a:schemeClr val="tx2"/>
                </a:solidFill>
                <a:latin typeface="Times New Roman" panose="02020603050405020304" pitchFamily="18" charset="0"/>
                <a:ea typeface="+mj-ea"/>
                <a:cs typeface="Times New Roman" panose="02020603050405020304" pitchFamily="18" charset="0"/>
              </a:rPr>
              <a:t>nghiên</a:t>
            </a:r>
            <a:r>
              <a:rPr lang="en-US" sz="4000" b="1">
                <a:solidFill>
                  <a:schemeClr val="tx2"/>
                </a:solidFill>
                <a:latin typeface="Times New Roman" panose="02020603050405020304" pitchFamily="18" charset="0"/>
                <a:ea typeface="+mj-ea"/>
                <a:cs typeface="Times New Roman" panose="02020603050405020304" pitchFamily="18" charset="0"/>
              </a:rPr>
              <a:t> </a:t>
            </a:r>
            <a:r>
              <a:rPr lang="en-US" sz="4000" b="1" err="1">
                <a:solidFill>
                  <a:schemeClr val="tx2"/>
                </a:solidFill>
                <a:latin typeface="Times New Roman" panose="02020603050405020304" pitchFamily="18" charset="0"/>
                <a:ea typeface="+mj-ea"/>
                <a:cs typeface="Times New Roman" panose="02020603050405020304" pitchFamily="18" charset="0"/>
              </a:rPr>
              <a:t>cứu</a:t>
            </a:r>
            <a:endParaRPr lang="en-US" sz="4000" b="1">
              <a:solidFill>
                <a:schemeClr val="tx2"/>
              </a:solidFill>
              <a:latin typeface="Times New Roman" panose="02020603050405020304" pitchFamily="18" charset="0"/>
              <a:ea typeface="+mj-ea"/>
              <a:cs typeface="Times New Roman" panose="02020603050405020304" pitchFamily="18" charset="0"/>
            </a:endParaRPr>
          </a:p>
        </p:txBody>
      </p:sp>
      <p:sp>
        <p:nvSpPr>
          <p:cNvPr id="8" name="TextBox 7">
            <a:extLst>
              <a:ext uri="{FF2B5EF4-FFF2-40B4-BE49-F238E27FC236}">
                <a16:creationId xmlns:a16="http://schemas.microsoft.com/office/drawing/2014/main" id="{EB1EDA39-F9AE-739A-4F09-12C58C19E763}"/>
              </a:ext>
            </a:extLst>
          </p:cNvPr>
          <p:cNvSpPr txBox="1"/>
          <p:nvPr/>
        </p:nvSpPr>
        <p:spPr>
          <a:xfrm>
            <a:off x="696686" y="1419102"/>
            <a:ext cx="306977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latin typeface="Times New Roman"/>
              </a:rPr>
              <a:t>Bối cảnh hiện nay</a:t>
            </a:r>
            <a:endParaRPr lang="en-US" sz="2800"/>
          </a:p>
        </p:txBody>
      </p:sp>
    </p:spTree>
    <p:extLst>
      <p:ext uri="{BB962C8B-B14F-4D97-AF65-F5344CB8AC3E}">
        <p14:creationId xmlns:p14="http://schemas.microsoft.com/office/powerpoint/2010/main" val="344333720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6" name="Rectangle: Rounded Corners 5">
            <a:extLst>
              <a:ext uri="{FF2B5EF4-FFF2-40B4-BE49-F238E27FC236}">
                <a16:creationId xmlns:a16="http://schemas.microsoft.com/office/drawing/2014/main" id="{9CC30100-848A-1DF4-0FBE-516CF998B6B4}"/>
              </a:ext>
            </a:extLst>
          </p:cNvPr>
          <p:cNvSpPr/>
          <p:nvPr/>
        </p:nvSpPr>
        <p:spPr>
          <a:xfrm>
            <a:off x="2849494" y="1622340"/>
            <a:ext cx="962541" cy="1016823"/>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err="1">
                <a:solidFill>
                  <a:schemeClr val="tx1"/>
                </a:solidFill>
                <a:latin typeface="Times New Roman"/>
                <a:cs typeface="Times New Roman"/>
              </a:rPr>
              <a:t>Ưu</a:t>
            </a:r>
            <a:r>
              <a:rPr lang="en-US" sz="2000" b="1" dirty="0">
                <a:solidFill>
                  <a:schemeClr val="tx1"/>
                </a:solidFill>
                <a:latin typeface="Times New Roman"/>
                <a:cs typeface="Times New Roman"/>
              </a:rPr>
              <a:t> </a:t>
            </a:r>
            <a:r>
              <a:rPr lang="en-US" sz="2000" b="1" dirty="0" err="1">
                <a:solidFill>
                  <a:schemeClr val="tx1"/>
                </a:solidFill>
                <a:latin typeface="Times New Roman"/>
                <a:cs typeface="Times New Roman"/>
              </a:rPr>
              <a:t>điểm</a:t>
            </a:r>
          </a:p>
        </p:txBody>
      </p:sp>
      <p:sp>
        <p:nvSpPr>
          <p:cNvPr id="13" name="Rectangle: Rounded Corners 12">
            <a:extLst>
              <a:ext uri="{FF2B5EF4-FFF2-40B4-BE49-F238E27FC236}">
                <a16:creationId xmlns:a16="http://schemas.microsoft.com/office/drawing/2014/main" id="{3B342DE3-D919-FB0E-5C6B-ED7A54EA027F}"/>
              </a:ext>
            </a:extLst>
          </p:cNvPr>
          <p:cNvSpPr/>
          <p:nvPr/>
        </p:nvSpPr>
        <p:spPr>
          <a:xfrm>
            <a:off x="4680529" y="327263"/>
            <a:ext cx="7258790" cy="705826"/>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a:solidFill>
                  <a:srgbClr val="000000"/>
                </a:solidFill>
                <a:latin typeface="Times New Roman"/>
                <a:cs typeface="Times New Roman"/>
              </a:rPr>
              <a:t>FGM </a:t>
            </a:r>
            <a:r>
              <a:rPr lang="en-US" sz="1600" err="1">
                <a:solidFill>
                  <a:srgbClr val="000000"/>
                </a:solidFill>
                <a:latin typeface="Times New Roman"/>
                <a:cs typeface="Times New Roman"/>
              </a:rPr>
              <a:t>chỉ</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có</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một</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tham</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số</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điều</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chỉnh</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đó</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là</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hệ</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số</a:t>
            </a:r>
            <a:r>
              <a:rPr lang="en-US" sz="1600">
                <a:solidFill>
                  <a:srgbClr val="000000"/>
                </a:solidFill>
                <a:latin typeface="Times New Roman"/>
                <a:cs typeface="Times New Roman"/>
              </a:rPr>
              <a:t> alpha </a:t>
            </a:r>
            <a:r>
              <a:rPr lang="en-US" sz="1600" err="1">
                <a:solidFill>
                  <a:srgbClr val="000000"/>
                </a:solidFill>
                <a:latin typeface="Times New Roman"/>
                <a:cs typeface="Times New Roman"/>
              </a:rPr>
              <a:t>trong</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biểu</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thức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Vì</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vậy</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điều</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chỉnh</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thuật</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toán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là</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rất</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dễ</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dàng</a:t>
            </a:r>
            <a:r>
              <a:rPr lang="en-US" sz="1600">
                <a:solidFill>
                  <a:srgbClr val="000000"/>
                </a:solidFill>
                <a:latin typeface="Times New Roman"/>
                <a:cs typeface="Times New Roman"/>
              </a:rPr>
              <a:t>.</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17" name="Rectangle: Rounded Corners 16">
            <a:extLst>
              <a:ext uri="{FF2B5EF4-FFF2-40B4-BE49-F238E27FC236}">
                <a16:creationId xmlns:a16="http://schemas.microsoft.com/office/drawing/2014/main" id="{90F8229C-0CE5-78F5-FE5E-220A947AA327}"/>
              </a:ext>
            </a:extLst>
          </p:cNvPr>
          <p:cNvSpPr/>
          <p:nvPr/>
        </p:nvSpPr>
        <p:spPr>
          <a:xfrm>
            <a:off x="4680528" y="1148640"/>
            <a:ext cx="7258790" cy="953227"/>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a:solidFill>
                  <a:srgbClr val="000000"/>
                </a:solidFill>
                <a:latin typeface="Times New Roman"/>
                <a:cs typeface="Times New Roman"/>
              </a:rPr>
              <a:t>FGM </a:t>
            </a:r>
            <a:r>
              <a:rPr lang="en-US" sz="1600" dirty="0" err="1">
                <a:solidFill>
                  <a:srgbClr val="000000"/>
                </a:solidFill>
                <a:latin typeface="Times New Roman"/>
                <a:cs typeface="Times New Roman"/>
              </a:rPr>
              <a:t>không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gặp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vấn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đề</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thiểu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cục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bộ</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như</a:t>
            </a:r>
            <a:r>
              <a:rPr lang="en-US" sz="1600" dirty="0">
                <a:solidFill>
                  <a:srgbClr val="000000"/>
                </a:solidFill>
                <a:latin typeface="Times New Roman"/>
                <a:cs typeface="Times New Roman"/>
              </a:rPr>
              <a:t> ở APF </a:t>
            </a:r>
            <a:r>
              <a:rPr lang="en-US" sz="1600" dirty="0" err="1">
                <a:solidFill>
                  <a:srgbClr val="000000"/>
                </a:solidFill>
                <a:latin typeface="Times New Roman"/>
                <a:cs typeface="Times New Roman"/>
              </a:rPr>
              <a:t>và</a:t>
            </a:r>
            <a:r>
              <a:rPr lang="en-US" sz="1600" dirty="0">
                <a:solidFill>
                  <a:srgbClr val="000000"/>
                </a:solidFill>
                <a:latin typeface="Times New Roman"/>
                <a:cs typeface="Times New Roman"/>
              </a:rPr>
              <a:t> VFF. </a:t>
            </a:r>
            <a:r>
              <a:rPr lang="en-US" sz="1600" dirty="0" err="1">
                <a:solidFill>
                  <a:srgbClr val="000000"/>
                </a:solidFill>
                <a:latin typeface="Times New Roman"/>
                <a:cs typeface="Times New Roman"/>
              </a:rPr>
              <a:t>Khác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với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thuật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toán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tránh</a:t>
            </a:r>
            <a:r>
              <a:rPr lang="en-US" sz="1600" dirty="0">
                <a:solidFill>
                  <a:srgbClr val="000000"/>
                </a:solidFill>
                <a:latin typeface="Times New Roman"/>
                <a:cs typeface="Times New Roman"/>
              </a:rPr>
              <a:t> né </a:t>
            </a:r>
            <a:r>
              <a:rPr lang="en-US" sz="1600" dirty="0" err="1">
                <a:solidFill>
                  <a:srgbClr val="000000"/>
                </a:solidFill>
                <a:latin typeface="Times New Roman"/>
                <a:cs typeface="Times New Roman"/>
              </a:rPr>
              <a:t>trước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đây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tiếp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mới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này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thể</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xem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xét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ràng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buộc</a:t>
            </a:r>
            <a:r>
              <a:rPr lang="en-US" sz="1600" dirty="0">
                <a:solidFill>
                  <a:srgbClr val="000000"/>
                </a:solidFill>
                <a:latin typeface="Times New Roman"/>
                <a:cs typeface="Times New Roman"/>
              </a:rPr>
              <a:t> phi </a:t>
            </a:r>
            <a:r>
              <a:rPr lang="en-US" sz="1600" dirty="0" err="1">
                <a:solidFill>
                  <a:srgbClr val="000000"/>
                </a:solidFill>
                <a:latin typeface="Times New Roman"/>
                <a:cs typeface="Times New Roman"/>
              </a:rPr>
              <a:t>đối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xứng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rô-bốt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chỉ</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tạo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ra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quỹ</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đạo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khả</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thi</a:t>
            </a:r>
            <a:endParaRPr lang="en-US" sz="1600" dirty="0" err="1">
              <a:latin typeface="Times New Roman"/>
              <a:cs typeface="Times New Roman"/>
            </a:endParaRPr>
          </a:p>
        </p:txBody>
      </p:sp>
      <p:cxnSp>
        <p:nvCxnSpPr>
          <p:cNvPr id="21" name="Straight Arrow Connector 20">
            <a:extLst>
              <a:ext uri="{FF2B5EF4-FFF2-40B4-BE49-F238E27FC236}">
                <a16:creationId xmlns:a16="http://schemas.microsoft.com/office/drawing/2014/main" id="{2E4433C5-6366-AA27-1C09-CCD4889B8B71}"/>
              </a:ext>
            </a:extLst>
          </p:cNvPr>
          <p:cNvCxnSpPr>
            <a:cxnSpLocks/>
          </p:cNvCxnSpPr>
          <p:nvPr/>
        </p:nvCxnSpPr>
        <p:spPr>
          <a:xfrm flipV="1">
            <a:off x="3789064" y="658143"/>
            <a:ext cx="903047" cy="15468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9BA78AF-01D2-56D8-D9AF-C4FEFE34702F}"/>
              </a:ext>
            </a:extLst>
          </p:cNvPr>
          <p:cNvCxnSpPr>
            <a:cxnSpLocks/>
          </p:cNvCxnSpPr>
          <p:nvPr/>
        </p:nvCxnSpPr>
        <p:spPr>
          <a:xfrm flipV="1">
            <a:off x="3767963" y="1615884"/>
            <a:ext cx="894459" cy="5851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a16="http://schemas.microsoft.com/office/drawing/2014/main" id="{11D558B8-2FE9-F32D-A688-E0DF1D30E1D2}"/>
              </a:ext>
            </a:extLst>
          </p:cNvPr>
          <p:cNvSpPr/>
          <p:nvPr/>
        </p:nvSpPr>
        <p:spPr>
          <a:xfrm>
            <a:off x="4680528" y="2227315"/>
            <a:ext cx="7258790" cy="65634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a:solidFill>
                  <a:srgbClr val="000000"/>
                </a:solidFill>
                <a:latin typeface="Times New Roman"/>
                <a:cs typeface="Times New Roman"/>
              </a:rPr>
              <a:t>Trường </a:t>
            </a:r>
            <a:r>
              <a:rPr lang="en-US" sz="1600" dirty="0" err="1">
                <a:solidFill>
                  <a:srgbClr val="000000"/>
                </a:solidFill>
                <a:latin typeface="Times New Roman"/>
                <a:cs typeface="Times New Roman"/>
              </a:rPr>
              <a:t>quan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sát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rô</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bốt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được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đến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rô</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bốt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không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buộc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phải</a:t>
            </a:r>
            <a:r>
              <a:rPr lang="en-US" sz="1600" dirty="0">
                <a:solidFill>
                  <a:srgbClr val="000000"/>
                </a:solidFill>
                <a:latin typeface="Times New Roman"/>
                <a:cs typeface="Times New Roman"/>
              </a:rPr>
              <a:t> di </a:t>
            </a:r>
            <a:r>
              <a:rPr lang="en-US" sz="1600" dirty="0" err="1">
                <a:solidFill>
                  <a:srgbClr val="000000"/>
                </a:solidFill>
                <a:latin typeface="Times New Roman"/>
                <a:cs typeface="Times New Roman"/>
              </a:rPr>
              <a:t>chuyển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về</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hướng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không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được</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5" name="Rectangle: Rounded Corners 4">
            <a:extLst>
              <a:ext uri="{FF2B5EF4-FFF2-40B4-BE49-F238E27FC236}">
                <a16:creationId xmlns:a16="http://schemas.microsoft.com/office/drawing/2014/main" id="{A1EF5795-4D7F-EA7B-037B-E6438001A5E8}"/>
              </a:ext>
            </a:extLst>
          </p:cNvPr>
          <p:cNvSpPr/>
          <p:nvPr/>
        </p:nvSpPr>
        <p:spPr>
          <a:xfrm>
            <a:off x="4680527" y="3009106"/>
            <a:ext cx="7258790" cy="903746"/>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a:solidFill>
                  <a:srgbClr val="000000"/>
                </a:solidFill>
                <a:latin typeface="Times New Roman"/>
                <a:cs typeface="Times New Roman"/>
              </a:rPr>
              <a:t>FGM </a:t>
            </a:r>
            <a:r>
              <a:rPr lang="en-US" sz="1600" err="1">
                <a:solidFill>
                  <a:srgbClr val="000000"/>
                </a:solidFill>
                <a:latin typeface="Times New Roman"/>
                <a:cs typeface="Times New Roman"/>
              </a:rPr>
              <a:t>điều</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khiển</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rô-bốt</a:t>
            </a:r>
            <a:r>
              <a:rPr lang="en-US" sz="1600" dirty="0">
                <a:solidFill>
                  <a:srgbClr val="000000"/>
                </a:solidFill>
                <a:latin typeface="Times New Roman"/>
                <a:cs typeface="Times New Roman"/>
              </a:rPr>
              <a:t> di </a:t>
            </a:r>
            <a:r>
              <a:rPr lang="en-US" sz="1600" err="1">
                <a:solidFill>
                  <a:srgbClr val="000000"/>
                </a:solidFill>
                <a:latin typeface="Times New Roman"/>
                <a:cs typeface="Times New Roman"/>
              </a:rPr>
              <a:t>chuyển</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về</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phía</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tâm</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điểm</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cực</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đại</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Và</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khoảng</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cách</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càng</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nhiều</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càng</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tốt</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Điều</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này</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dẫn</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đến</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quỹ</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đạo</a:t>
            </a:r>
            <a:r>
              <a:rPr lang="en-US" sz="1600" dirty="0">
                <a:solidFill>
                  <a:srgbClr val="000000"/>
                </a:solidFill>
                <a:latin typeface="Times New Roman"/>
                <a:cs typeface="Times New Roman"/>
              </a:rPr>
              <a:t> an </a:t>
            </a:r>
            <a:r>
              <a:rPr lang="en-US" sz="1600" err="1">
                <a:solidFill>
                  <a:srgbClr val="000000"/>
                </a:solidFill>
                <a:latin typeface="Times New Roman"/>
                <a:cs typeface="Times New Roman"/>
              </a:rPr>
              <a:t>toàn</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hơn</a:t>
            </a:r>
            <a:r>
              <a:rPr lang="en-US" sz="1600" dirty="0">
                <a:solidFill>
                  <a:srgbClr val="000000"/>
                </a:solidFill>
                <a:latin typeface="Times New Roman"/>
                <a:cs typeface="Times New Roman"/>
              </a:rPr>
              <a:t> so </a:t>
            </a:r>
            <a:r>
              <a:rPr lang="en-US" sz="1600" err="1">
                <a:solidFill>
                  <a:srgbClr val="000000"/>
                </a:solidFill>
                <a:latin typeface="Times New Roman"/>
                <a:cs typeface="Times New Roman"/>
              </a:rPr>
              <a:t>với</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phương</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pháp</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trước</a:t>
            </a:r>
            <a:r>
              <a:rPr lang="en-US" sz="1600" dirty="0">
                <a:solidFill>
                  <a:srgbClr val="000000"/>
                </a:solidFill>
                <a:latin typeface="Times New Roman"/>
                <a:cs typeface="Times New Roman"/>
              </a:rPr>
              <a:t> </a:t>
            </a:r>
            <a:r>
              <a:rPr lang="en-US" sz="1600" err="1">
                <a:solidFill>
                  <a:srgbClr val="000000"/>
                </a:solidFill>
                <a:latin typeface="Times New Roman"/>
                <a:cs typeface="Times New Roman"/>
              </a:rPr>
              <a:t>đây</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cxnSp>
        <p:nvCxnSpPr>
          <p:cNvPr id="7" name="Straight Arrow Connector 6">
            <a:extLst>
              <a:ext uri="{FF2B5EF4-FFF2-40B4-BE49-F238E27FC236}">
                <a16:creationId xmlns:a16="http://schemas.microsoft.com/office/drawing/2014/main" id="{E12DC356-617D-2391-6B99-2FA0916C667A}"/>
              </a:ext>
            </a:extLst>
          </p:cNvPr>
          <p:cNvCxnSpPr>
            <a:cxnSpLocks/>
          </p:cNvCxnSpPr>
          <p:nvPr/>
        </p:nvCxnSpPr>
        <p:spPr>
          <a:xfrm>
            <a:off x="3787754" y="2201034"/>
            <a:ext cx="904355" cy="12753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D65EBF32-E523-D60A-F4ED-44F0CF69A3EE}"/>
              </a:ext>
            </a:extLst>
          </p:cNvPr>
          <p:cNvCxnSpPr>
            <a:cxnSpLocks/>
          </p:cNvCxnSpPr>
          <p:nvPr/>
        </p:nvCxnSpPr>
        <p:spPr>
          <a:xfrm>
            <a:off x="3767963" y="2181242"/>
            <a:ext cx="894459" cy="4044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6B37AFE0-BC3D-C8DA-6D14-18C8FE097F97}"/>
              </a:ext>
            </a:extLst>
          </p:cNvPr>
          <p:cNvSpPr/>
          <p:nvPr/>
        </p:nvSpPr>
        <p:spPr>
          <a:xfrm>
            <a:off x="2572404" y="4403145"/>
            <a:ext cx="1239631" cy="1016823"/>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err="1">
                <a:solidFill>
                  <a:schemeClr val="tx1"/>
                </a:solidFill>
                <a:latin typeface="Times New Roman"/>
                <a:cs typeface="Times New Roman"/>
              </a:rPr>
              <a:t>Khuyết</a:t>
            </a:r>
            <a:r>
              <a:rPr lang="en-US" sz="2000" b="1" dirty="0">
                <a:solidFill>
                  <a:schemeClr val="tx1"/>
                </a:solidFill>
                <a:latin typeface="Times New Roman"/>
                <a:cs typeface="Times New Roman"/>
              </a:rPr>
              <a:t> </a:t>
            </a:r>
            <a:r>
              <a:rPr lang="en-US" sz="2000" b="1" dirty="0" err="1">
                <a:solidFill>
                  <a:schemeClr val="tx1"/>
                </a:solidFill>
                <a:latin typeface="Times New Roman"/>
                <a:cs typeface="Times New Roman"/>
              </a:rPr>
              <a:t>điểm</a:t>
            </a:r>
          </a:p>
        </p:txBody>
      </p:sp>
      <p:sp>
        <p:nvSpPr>
          <p:cNvPr id="19" name="Rectangle: Rounded Corners 18">
            <a:extLst>
              <a:ext uri="{FF2B5EF4-FFF2-40B4-BE49-F238E27FC236}">
                <a16:creationId xmlns:a16="http://schemas.microsoft.com/office/drawing/2014/main" id="{7A6532F8-5B38-E974-E215-C777650C1D9F}"/>
              </a:ext>
            </a:extLst>
          </p:cNvPr>
          <p:cNvSpPr/>
          <p:nvPr/>
        </p:nvSpPr>
        <p:spPr>
          <a:xfrm>
            <a:off x="4680529" y="4127366"/>
            <a:ext cx="7258790" cy="705826"/>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a:solidFill>
                  <a:srgbClr val="000000"/>
                </a:solidFill>
                <a:latin typeface="Times New Roman"/>
                <a:cs typeface="Times New Roman"/>
              </a:rPr>
              <a:t>Trong </a:t>
            </a:r>
            <a:r>
              <a:rPr lang="en-US" sz="1600" dirty="0" err="1">
                <a:solidFill>
                  <a:srgbClr val="000000"/>
                </a:solidFill>
                <a:latin typeface="Times New Roman"/>
                <a:cs typeface="Times New Roman"/>
              </a:rPr>
              <a:t>một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số</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trường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hợp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thì</a:t>
            </a:r>
            <a:r>
              <a:rPr lang="en-US" sz="1600" dirty="0">
                <a:solidFill>
                  <a:srgbClr val="000000"/>
                </a:solidFill>
                <a:latin typeface="Times New Roman"/>
                <a:cs typeface="Times New Roman"/>
              </a:rPr>
              <a:t> FGM </a:t>
            </a:r>
            <a:r>
              <a:rPr lang="en-US" sz="1600" dirty="0" err="1">
                <a:solidFill>
                  <a:srgbClr val="000000"/>
                </a:solidFill>
                <a:latin typeface="Times New Roman"/>
                <a:cs typeface="Times New Roman"/>
              </a:rPr>
              <a:t>lại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không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đáp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ứng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tốt</a:t>
            </a:r>
            <a:r>
              <a:rPr lang="en-US" sz="1600" dirty="0">
                <a:solidFill>
                  <a:srgbClr val="000000"/>
                </a:solidFill>
                <a:latin typeface="Times New Roman"/>
                <a:cs typeface="Times New Roman"/>
              </a:rPr>
              <a:t> ở </a:t>
            </a:r>
            <a:r>
              <a:rPr lang="en-US" sz="1600" dirty="0" err="1">
                <a:solidFill>
                  <a:srgbClr val="000000"/>
                </a:solidFill>
                <a:latin typeface="Times New Roman"/>
                <a:cs typeface="Times New Roman"/>
              </a:rPr>
              <a:t>khoản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về</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đích</a:t>
            </a:r>
            <a:r>
              <a:rPr lang="en-US" sz="1600" dirty="0">
                <a:solidFill>
                  <a:srgbClr val="000000"/>
                </a:solidFill>
                <a:latin typeface="Times New Roman"/>
                <a:cs typeface="Times New Roman"/>
              </a:rPr>
              <a:t> do </a:t>
            </a:r>
            <a:r>
              <a:rPr lang="en-US" sz="1600" dirty="0" err="1">
                <a:solidFill>
                  <a:srgbClr val="000000"/>
                </a:solidFill>
                <a:latin typeface="Times New Roman"/>
                <a:cs typeface="Times New Roman"/>
              </a:rPr>
              <a:t>luôn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chọn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trí</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trống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lớn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nhất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không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cần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biết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về</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đích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sớm</a:t>
            </a:r>
            <a:r>
              <a:rPr lang="en-US" sz="1600" dirty="0">
                <a:solidFill>
                  <a:srgbClr val="000000"/>
                </a:solidFill>
                <a:latin typeface="Times New Roman"/>
                <a:cs typeface="Times New Roman"/>
              </a:rPr>
              <a:t> hay </a:t>
            </a:r>
            <a:r>
              <a:rPr lang="en-US" sz="1600" dirty="0" err="1">
                <a:solidFill>
                  <a:srgbClr val="000000"/>
                </a:solidFill>
                <a:latin typeface="Times New Roman"/>
                <a:cs typeface="Times New Roman"/>
              </a:rPr>
              <a:t>không</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22" name="Rectangle: Rounded Corners 21">
            <a:extLst>
              <a:ext uri="{FF2B5EF4-FFF2-40B4-BE49-F238E27FC236}">
                <a16:creationId xmlns:a16="http://schemas.microsoft.com/office/drawing/2014/main" id="{3ECDF8F6-FB64-E711-D6E3-1B8EB79B7215}"/>
              </a:ext>
            </a:extLst>
          </p:cNvPr>
          <p:cNvSpPr/>
          <p:nvPr/>
        </p:nvSpPr>
        <p:spPr>
          <a:xfrm>
            <a:off x="4680528" y="4948743"/>
            <a:ext cx="7258790" cy="69592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err="1">
                <a:solidFill>
                  <a:srgbClr val="000000"/>
                </a:solidFill>
                <a:latin typeface="Times New Roman"/>
                <a:cs typeface="Times New Roman"/>
              </a:rPr>
              <a:t>Vì</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khoảng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lớn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nhất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râ</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gần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nhau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nên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đôi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một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số</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sai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sót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sẽ</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dẫn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đến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thay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đổi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thất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thường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trong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quỹ</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đạo</a:t>
            </a:r>
            <a:r>
              <a:rPr lang="en-US" sz="1600" dirty="0">
                <a:solidFill>
                  <a:srgbClr val="000000"/>
                </a:solidFill>
                <a:latin typeface="Times New Roman"/>
                <a:cs typeface="Times New Roman"/>
              </a:rPr>
              <a:t> di </a:t>
            </a:r>
            <a:r>
              <a:rPr lang="en-US" sz="1600" dirty="0" err="1">
                <a:solidFill>
                  <a:srgbClr val="000000"/>
                </a:solidFill>
                <a:latin typeface="Times New Roman"/>
                <a:cs typeface="Times New Roman"/>
              </a:rPr>
              <a:t>chuyển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robot </a:t>
            </a:r>
            <a:r>
              <a:rPr lang="en-US" sz="1600" dirty="0" err="1">
                <a:solidFill>
                  <a:srgbClr val="000000"/>
                </a:solidFill>
                <a:latin typeface="Times New Roman"/>
                <a:cs typeface="Times New Roman"/>
              </a:rPr>
              <a:t>gây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không</a:t>
            </a:r>
            <a:r>
              <a:rPr lang="en-US" sz="1600" dirty="0">
                <a:solidFill>
                  <a:srgbClr val="000000"/>
                </a:solidFill>
                <a:latin typeface="Times New Roman"/>
                <a:cs typeface="Times New Roman"/>
              </a:rPr>
              <a:t> an </a:t>
            </a:r>
            <a:r>
              <a:rPr lang="en-US" sz="1600" dirty="0" err="1">
                <a:solidFill>
                  <a:srgbClr val="000000"/>
                </a:solidFill>
                <a:latin typeface="Times New Roman"/>
                <a:cs typeface="Times New Roman"/>
              </a:rPr>
              <a:t>toàn</a:t>
            </a:r>
            <a:endParaRPr lang="en-US" dirty="0" err="1"/>
          </a:p>
        </p:txBody>
      </p:sp>
      <p:cxnSp>
        <p:nvCxnSpPr>
          <p:cNvPr id="26" name="Straight Arrow Connector 25">
            <a:extLst>
              <a:ext uri="{FF2B5EF4-FFF2-40B4-BE49-F238E27FC236}">
                <a16:creationId xmlns:a16="http://schemas.microsoft.com/office/drawing/2014/main" id="{005E30DF-B324-920C-5AED-D596EDC91711}"/>
              </a:ext>
            </a:extLst>
          </p:cNvPr>
          <p:cNvCxnSpPr>
            <a:cxnSpLocks/>
          </p:cNvCxnSpPr>
          <p:nvPr/>
        </p:nvCxnSpPr>
        <p:spPr>
          <a:xfrm flipV="1">
            <a:off x="3828648" y="4547311"/>
            <a:ext cx="893151" cy="3394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EF2BD167-F656-FE19-5FCE-5D8A49293946}"/>
              </a:ext>
            </a:extLst>
          </p:cNvPr>
          <p:cNvCxnSpPr>
            <a:cxnSpLocks/>
          </p:cNvCxnSpPr>
          <p:nvPr/>
        </p:nvCxnSpPr>
        <p:spPr>
          <a:xfrm>
            <a:off x="3767963" y="4882879"/>
            <a:ext cx="953835" cy="49352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38F1E103-B39E-B9B3-C7A9-4785412C3CC9}"/>
              </a:ext>
            </a:extLst>
          </p:cNvPr>
          <p:cNvCxnSpPr>
            <a:cxnSpLocks/>
          </p:cNvCxnSpPr>
          <p:nvPr/>
        </p:nvCxnSpPr>
        <p:spPr>
          <a:xfrm>
            <a:off x="2181094" y="6409498"/>
            <a:ext cx="771195" cy="96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69176C61-300E-2048-C860-6D853B6515E8}"/>
              </a:ext>
            </a:extLst>
          </p:cNvPr>
          <p:cNvSpPr txBox="1"/>
          <p:nvPr/>
        </p:nvSpPr>
        <p:spPr>
          <a:xfrm>
            <a:off x="3120182" y="6225667"/>
            <a:ext cx="90673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Vì</a:t>
            </a:r>
            <a:r>
              <a:rPr lang="en-US" dirty="0">
                <a:latin typeface="Times  New Roman"/>
              </a:rPr>
              <a:t> </a:t>
            </a:r>
            <a:r>
              <a:rPr lang="en-US" dirty="0" err="1">
                <a:latin typeface="Times  New Roman"/>
              </a:rPr>
              <a:t>vậy</a:t>
            </a:r>
            <a:r>
              <a:rPr lang="en-US" dirty="0">
                <a:latin typeface="Times  New Roman"/>
              </a:rPr>
              <a:t>, </a:t>
            </a:r>
            <a:r>
              <a:rPr lang="en-US" dirty="0" err="1">
                <a:latin typeface="Times  New Roman"/>
              </a:rPr>
              <a:t>chúng</a:t>
            </a:r>
            <a:r>
              <a:rPr lang="en-US" dirty="0">
                <a:latin typeface="Times  New Roman"/>
              </a:rPr>
              <a:t> </a:t>
            </a:r>
            <a:r>
              <a:rPr lang="en-US" dirty="0" err="1">
                <a:latin typeface="Times  New Roman"/>
              </a:rPr>
              <a:t>em</a:t>
            </a:r>
            <a:r>
              <a:rPr lang="en-US" dirty="0">
                <a:latin typeface="Times  New Roman"/>
              </a:rPr>
              <a:t> </a:t>
            </a:r>
            <a:r>
              <a:rPr lang="en-US" dirty="0" err="1">
                <a:latin typeface="Times  New Roman"/>
              </a:rPr>
              <a:t>sẽ</a:t>
            </a:r>
            <a:r>
              <a:rPr lang="en-US" dirty="0">
                <a:latin typeface="Times  New Roman"/>
              </a:rPr>
              <a:t> </a:t>
            </a:r>
            <a:r>
              <a:rPr lang="en-US" dirty="0" err="1">
                <a:latin typeface="Times  New Roman"/>
              </a:rPr>
              <a:t>đề</a:t>
            </a:r>
            <a:r>
              <a:rPr lang="en-US" dirty="0">
                <a:latin typeface="Times  New Roman"/>
              </a:rPr>
              <a:t> </a:t>
            </a:r>
            <a:r>
              <a:rPr lang="en-US" dirty="0" err="1">
                <a:latin typeface="Times  New Roman"/>
              </a:rPr>
              <a:t>nghị</a:t>
            </a:r>
            <a:r>
              <a:rPr lang="en-US" dirty="0">
                <a:latin typeface="Times  New Roman"/>
              </a:rPr>
              <a:t> </a:t>
            </a:r>
            <a:r>
              <a:rPr lang="en-US" dirty="0" err="1">
                <a:latin typeface="Times  New Roman"/>
              </a:rPr>
              <a:t>phương</a:t>
            </a:r>
            <a:r>
              <a:rPr lang="en-US" dirty="0">
                <a:latin typeface="Times  New Roman"/>
              </a:rPr>
              <a:t> </a:t>
            </a:r>
            <a:r>
              <a:rPr lang="en-US" dirty="0" err="1">
                <a:latin typeface="Times  New Roman"/>
              </a:rPr>
              <a:t>án</a:t>
            </a:r>
            <a:r>
              <a:rPr lang="en-US" dirty="0">
                <a:latin typeface="Times  New Roman"/>
              </a:rPr>
              <a:t> </a:t>
            </a:r>
            <a:r>
              <a:rPr lang="en-US" dirty="0" err="1">
                <a:latin typeface="Times  New Roman"/>
              </a:rPr>
              <a:t>cải</a:t>
            </a:r>
            <a:r>
              <a:rPr lang="en-US" dirty="0">
                <a:latin typeface="Times  New Roman"/>
              </a:rPr>
              <a:t> </a:t>
            </a:r>
            <a:r>
              <a:rPr lang="en-US" dirty="0" err="1">
                <a:latin typeface="Times  New Roman"/>
              </a:rPr>
              <a:t>tiến</a:t>
            </a:r>
            <a:r>
              <a:rPr lang="en-US" dirty="0">
                <a:latin typeface="Times  New Roman"/>
              </a:rPr>
              <a:t> </a:t>
            </a:r>
            <a:r>
              <a:rPr lang="en-US" dirty="0" err="1">
                <a:latin typeface="Times  New Roman"/>
              </a:rPr>
              <a:t>của</a:t>
            </a:r>
            <a:r>
              <a:rPr lang="en-US" dirty="0">
                <a:latin typeface="Times  New Roman"/>
              </a:rPr>
              <a:t> FGM </a:t>
            </a:r>
            <a:r>
              <a:rPr lang="en-US" dirty="0" err="1">
                <a:latin typeface="Times  New Roman"/>
              </a:rPr>
              <a:t>để</a:t>
            </a:r>
            <a:r>
              <a:rPr lang="en-US" dirty="0">
                <a:latin typeface="Times  New Roman"/>
              </a:rPr>
              <a:t> </a:t>
            </a:r>
            <a:r>
              <a:rPr lang="en-US" dirty="0" err="1">
                <a:latin typeface="Times  New Roman"/>
              </a:rPr>
              <a:t>giải</a:t>
            </a:r>
            <a:r>
              <a:rPr lang="en-US" dirty="0">
                <a:latin typeface="Times  New Roman"/>
              </a:rPr>
              <a:t> </a:t>
            </a:r>
            <a:r>
              <a:rPr lang="en-US" dirty="0" err="1">
                <a:latin typeface="Times  New Roman"/>
              </a:rPr>
              <a:t>quyết</a:t>
            </a:r>
            <a:r>
              <a:rPr lang="en-US" dirty="0">
                <a:latin typeface="Times  New Roman"/>
              </a:rPr>
              <a:t> </a:t>
            </a:r>
            <a:r>
              <a:rPr lang="en-US" dirty="0" err="1">
                <a:latin typeface="Times  New Roman"/>
              </a:rPr>
              <a:t>vấn</a:t>
            </a:r>
            <a:r>
              <a:rPr lang="en-US" dirty="0">
                <a:latin typeface="Times  New Roman"/>
              </a:rPr>
              <a:t> </a:t>
            </a:r>
            <a:r>
              <a:rPr lang="en-US" dirty="0" err="1">
                <a:latin typeface="Times  New Roman"/>
              </a:rPr>
              <a:t>đề</a:t>
            </a:r>
            <a:r>
              <a:rPr lang="en-US" dirty="0">
                <a:latin typeface="Times  New Roman"/>
              </a:rPr>
              <a:t> </a:t>
            </a:r>
            <a:r>
              <a:rPr lang="en-US" dirty="0" err="1">
                <a:latin typeface="Times  New Roman"/>
              </a:rPr>
              <a:t>trên</a:t>
            </a:r>
            <a:r>
              <a:rPr lang="en-US" dirty="0">
                <a:latin typeface="Times  New Roman"/>
              </a:rPr>
              <a:t>.</a:t>
            </a:r>
            <a:endParaRPr lang="en-US" dirty="0"/>
          </a:p>
        </p:txBody>
      </p:sp>
    </p:spTree>
    <p:extLst>
      <p:ext uri="{BB962C8B-B14F-4D97-AF65-F5344CB8AC3E}">
        <p14:creationId xmlns:p14="http://schemas.microsoft.com/office/powerpoint/2010/main" val="6893719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144194" y="-3058"/>
            <a:ext cx="929491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Hình </a:t>
            </a:r>
            <a:r>
              <a:rPr lang="en-US" dirty="0" err="1">
                <a:latin typeface="Times  New Roman"/>
              </a:rPr>
              <a:t>mô</a:t>
            </a:r>
            <a:r>
              <a:rPr lang="en-US" dirty="0">
                <a:latin typeface="Times  New Roman"/>
              </a:rPr>
              <a:t> </a:t>
            </a:r>
            <a:r>
              <a:rPr lang="en-US" dirty="0" err="1">
                <a:latin typeface="Times  New Roman"/>
              </a:rPr>
              <a:t>tả</a:t>
            </a:r>
            <a:r>
              <a:rPr lang="en-US" dirty="0">
                <a:latin typeface="Times  New Roman"/>
              </a:rPr>
              <a:t> </a:t>
            </a:r>
            <a:r>
              <a:rPr lang="en-US" dirty="0" err="1">
                <a:latin typeface="Times  New Roman"/>
              </a:rPr>
              <a:t>vấn</a:t>
            </a:r>
            <a:r>
              <a:rPr lang="en-US" dirty="0">
                <a:latin typeface="Times  New Roman"/>
              </a:rPr>
              <a:t> </a:t>
            </a:r>
            <a:r>
              <a:rPr lang="en-US" dirty="0" err="1">
                <a:latin typeface="Times  New Roman"/>
              </a:rPr>
              <a:t>đề</a:t>
            </a:r>
            <a:r>
              <a:rPr lang="en-US" dirty="0">
                <a:latin typeface="Times  New Roman"/>
              </a:rPr>
              <a:t> </a:t>
            </a:r>
            <a:r>
              <a:rPr lang="en-US" dirty="0" err="1">
                <a:latin typeface="Times  New Roman"/>
              </a:rPr>
              <a:t>về</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dài</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việc</a:t>
            </a:r>
            <a:r>
              <a:rPr lang="en-US" dirty="0">
                <a:latin typeface="Times  New Roman"/>
              </a:rPr>
              <a:t> di </a:t>
            </a:r>
            <a:r>
              <a:rPr lang="en-US" dirty="0" err="1">
                <a:latin typeface="Times  New Roman"/>
              </a:rPr>
              <a:t>chuyển</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đích</a:t>
            </a:r>
            <a:r>
              <a:rPr lang="en-US" dirty="0">
                <a:latin typeface="Times  New Roman"/>
              </a:rPr>
              <a:t> </a:t>
            </a:r>
            <a:endParaRPr lang="en-US" dirty="0"/>
          </a:p>
        </p:txBody>
      </p:sp>
      <p:sp>
        <p:nvSpPr>
          <p:cNvPr id="11" name="TextBox 10">
            <a:extLst>
              <a:ext uri="{FF2B5EF4-FFF2-40B4-BE49-F238E27FC236}">
                <a16:creationId xmlns:a16="http://schemas.microsoft.com/office/drawing/2014/main" id="{951DE3F0-81CB-F15C-0E09-59ACA99F2BBC}"/>
              </a:ext>
            </a:extLst>
          </p:cNvPr>
          <p:cNvSpPr txBox="1"/>
          <p:nvPr/>
        </p:nvSpPr>
        <p:spPr>
          <a:xfrm>
            <a:off x="3148151" y="3058796"/>
            <a:ext cx="940377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a:latin typeface="Times  New Roman"/>
              </a:rPr>
              <a:t>Hình </a:t>
            </a:r>
            <a:r>
              <a:rPr lang="en-US" err="1">
                <a:latin typeface="Times  New Roman"/>
              </a:rPr>
              <a:t>mô</a:t>
            </a:r>
            <a:r>
              <a:rPr lang="en-US">
                <a:latin typeface="Times  New Roman"/>
              </a:rPr>
              <a:t> </a:t>
            </a:r>
            <a:r>
              <a:rPr lang="en-US" err="1">
                <a:latin typeface="Times  New Roman"/>
              </a:rPr>
              <a:t>tả</a:t>
            </a:r>
            <a:r>
              <a:rPr lang="en-US">
                <a:latin typeface="Times  New Roman"/>
              </a:rPr>
              <a:t> </a:t>
            </a:r>
            <a:r>
              <a:rPr lang="en-US" err="1">
                <a:latin typeface="Times  New Roman"/>
              </a:rPr>
              <a:t>vấn</a:t>
            </a:r>
            <a:r>
              <a:rPr lang="en-US">
                <a:latin typeface="Times  New Roman"/>
              </a:rPr>
              <a:t> </a:t>
            </a:r>
            <a:r>
              <a:rPr lang="en-US" err="1">
                <a:latin typeface="Times  New Roman"/>
              </a:rPr>
              <a:t>đề</a:t>
            </a:r>
            <a:r>
              <a:rPr lang="en-US">
                <a:latin typeface="Times  New Roman"/>
              </a:rPr>
              <a:t> zigzag </a:t>
            </a:r>
            <a:r>
              <a:rPr lang="en-US" err="1">
                <a:latin typeface="Times  New Roman"/>
              </a:rPr>
              <a:t>của</a:t>
            </a:r>
            <a:r>
              <a:rPr lang="en-US">
                <a:latin typeface="Times  New Roman"/>
              </a:rPr>
              <a:t> FGM</a:t>
            </a:r>
          </a:p>
        </p:txBody>
      </p:sp>
      <p:pic>
        <p:nvPicPr>
          <p:cNvPr id="5" name="Picture 5" descr="Diagram&#10;&#10;Description automatically generated">
            <a:extLst>
              <a:ext uri="{FF2B5EF4-FFF2-40B4-BE49-F238E27FC236}">
                <a16:creationId xmlns:a16="http://schemas.microsoft.com/office/drawing/2014/main" id="{5A3F7EF4-4586-E35E-D1FB-84A3E12FFCB9}"/>
              </a:ext>
            </a:extLst>
          </p:cNvPr>
          <p:cNvPicPr>
            <a:picLocks noChangeAspect="1"/>
          </p:cNvPicPr>
          <p:nvPr/>
        </p:nvPicPr>
        <p:blipFill>
          <a:blip r:embed="rId3"/>
          <a:stretch>
            <a:fillRect/>
          </a:stretch>
        </p:blipFill>
        <p:spPr>
          <a:xfrm>
            <a:off x="4219699" y="481346"/>
            <a:ext cx="7127172" cy="2392085"/>
          </a:xfrm>
          <a:prstGeom prst="rect">
            <a:avLst/>
          </a:prstGeom>
        </p:spPr>
      </p:pic>
      <p:pic>
        <p:nvPicPr>
          <p:cNvPr id="6" name="Picture 6" descr="Diagram&#10;&#10;Description automatically generated">
            <a:extLst>
              <a:ext uri="{FF2B5EF4-FFF2-40B4-BE49-F238E27FC236}">
                <a16:creationId xmlns:a16="http://schemas.microsoft.com/office/drawing/2014/main" id="{9EA0A69F-8D76-2332-68B6-4AE5759620B4}"/>
              </a:ext>
            </a:extLst>
          </p:cNvPr>
          <p:cNvPicPr>
            <a:picLocks noChangeAspect="1"/>
          </p:cNvPicPr>
          <p:nvPr/>
        </p:nvPicPr>
        <p:blipFill>
          <a:blip r:embed="rId4"/>
          <a:stretch>
            <a:fillRect/>
          </a:stretch>
        </p:blipFill>
        <p:spPr>
          <a:xfrm>
            <a:off x="5555672" y="3424659"/>
            <a:ext cx="4465122" cy="3175437"/>
          </a:xfrm>
          <a:prstGeom prst="rect">
            <a:avLst/>
          </a:prstGeom>
        </p:spPr>
      </p:pic>
    </p:spTree>
    <p:extLst>
      <p:ext uri="{BB962C8B-B14F-4D97-AF65-F5344CB8AC3E}">
        <p14:creationId xmlns:p14="http://schemas.microsoft.com/office/powerpoint/2010/main" val="314728893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2817623" y="46423"/>
            <a:ext cx="929491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Ta </a:t>
            </a:r>
            <a:r>
              <a:rPr lang="en-US" dirty="0" err="1">
                <a:latin typeface="Times  New Roman"/>
              </a:rPr>
              <a:t>có</a:t>
            </a:r>
            <a:r>
              <a:rPr lang="en-US" dirty="0">
                <a:latin typeface="Times  New Roman"/>
              </a:rPr>
              <a:t> </a:t>
            </a:r>
            <a:r>
              <a:rPr lang="en-US" dirty="0" err="1">
                <a:latin typeface="Times  New Roman"/>
              </a:rPr>
              <a:t>thể</a:t>
            </a:r>
            <a:r>
              <a:rPr lang="en-US" dirty="0">
                <a:latin typeface="Times  New Roman"/>
              </a:rPr>
              <a:t> </a:t>
            </a:r>
            <a:r>
              <a:rPr lang="en-US" dirty="0" err="1">
                <a:latin typeface="Times  New Roman"/>
              </a:rPr>
              <a:t>dùng</a:t>
            </a:r>
            <a:r>
              <a:rPr lang="en-US" dirty="0">
                <a:latin typeface="Times  New Roman"/>
              </a:rPr>
              <a:t> </a:t>
            </a:r>
            <a:r>
              <a:rPr lang="en-US" dirty="0" err="1">
                <a:latin typeface="Times  New Roman"/>
              </a:rPr>
              <a:t>hàm</a:t>
            </a:r>
            <a:r>
              <a:rPr lang="en-US" dirty="0">
                <a:latin typeface="Times  New Roman"/>
              </a:rPr>
              <a:t> </a:t>
            </a:r>
            <a:r>
              <a:rPr lang="en-US" dirty="0" err="1">
                <a:latin typeface="Times  New Roman"/>
              </a:rPr>
              <a:t>tiện</a:t>
            </a:r>
            <a:r>
              <a:rPr lang="en-US" dirty="0">
                <a:latin typeface="Times  New Roman"/>
              </a:rPr>
              <a:t> </a:t>
            </a:r>
            <a:r>
              <a:rPr lang="en-US" dirty="0" err="1">
                <a:latin typeface="Times  New Roman"/>
              </a:rPr>
              <a:t>ích</a:t>
            </a:r>
            <a:r>
              <a:rPr lang="en-US" dirty="0">
                <a:latin typeface="Times  New Roman"/>
              </a:rPr>
              <a:t> </a:t>
            </a:r>
            <a:r>
              <a:rPr lang="en-US" dirty="0" err="1">
                <a:latin typeface="Times  New Roman"/>
              </a:rPr>
              <a:t>thay</a:t>
            </a:r>
            <a:r>
              <a:rPr lang="en-US" dirty="0">
                <a:latin typeface="Times  New Roman"/>
              </a:rPr>
              <a:t> </a:t>
            </a:r>
            <a:r>
              <a:rPr lang="en-US" dirty="0" err="1">
                <a:latin typeface="Times  New Roman"/>
              </a:rPr>
              <a:t>đổi</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Nó</a:t>
            </a:r>
            <a:r>
              <a:rPr lang="en-US" dirty="0">
                <a:latin typeface="Times  New Roman"/>
              </a:rPr>
              <a:t> bao </a:t>
            </a:r>
            <a:r>
              <a:rPr lang="en-US" dirty="0" err="1">
                <a:latin typeface="Times  New Roman"/>
              </a:rPr>
              <a:t>gồm</a:t>
            </a:r>
            <a:r>
              <a:rPr lang="en-US" dirty="0">
                <a:latin typeface="Times  New Roman"/>
              </a:rPr>
              <a:t> </a:t>
            </a:r>
            <a:r>
              <a:rPr lang="en-US" dirty="0" err="1">
                <a:latin typeface="Times  New Roman"/>
              </a:rPr>
              <a:t>hai</a:t>
            </a:r>
            <a:r>
              <a:rPr lang="en-US" dirty="0">
                <a:latin typeface="Times  New Roman"/>
              </a:rPr>
              <a:t> </a:t>
            </a:r>
            <a:r>
              <a:rPr lang="en-US" dirty="0" err="1">
                <a:latin typeface="Times  New Roman"/>
              </a:rPr>
              <a:t>biến</a:t>
            </a:r>
            <a:r>
              <a:rPr lang="en-US" dirty="0">
                <a:latin typeface="Times  New Roman"/>
              </a:rPr>
              <a:t>: </a:t>
            </a:r>
            <a:r>
              <a:rPr lang="en-US" dirty="0" err="1">
                <a:latin typeface="Times  New Roman"/>
              </a:rPr>
              <a:t>thứ</a:t>
            </a:r>
            <a:r>
              <a:rPr lang="en-US" dirty="0">
                <a:latin typeface="Times  New Roman"/>
              </a:rPr>
              <a:t> </a:t>
            </a:r>
            <a:r>
              <a:rPr lang="en-US" dirty="0" err="1">
                <a:latin typeface="Times  New Roman"/>
              </a:rPr>
              <a:t>nhất</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kích</a:t>
            </a:r>
            <a:r>
              <a:rPr lang="en-US" dirty="0">
                <a:latin typeface="Times  New Roman"/>
              </a:rPr>
              <a:t> </a:t>
            </a:r>
            <a:r>
              <a:rPr lang="en-US" dirty="0" err="1">
                <a:latin typeface="Times  New Roman"/>
              </a:rPr>
              <a:t>thước</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trống</a:t>
            </a:r>
            <a:r>
              <a:rPr lang="en-US" dirty="0">
                <a:latin typeface="Times  New Roman"/>
              </a:rPr>
              <a:t> </a:t>
            </a:r>
            <a:r>
              <a:rPr lang="en-US" dirty="0" err="1">
                <a:latin typeface="Times  New Roman"/>
              </a:rPr>
              <a:t>d</a:t>
            </a:r>
            <a:r>
              <a:rPr lang="en-US" baseline="-25000" dirty="0" err="1">
                <a:latin typeface="Times  New Roman"/>
              </a:rPr>
              <a:t>gap_n</a:t>
            </a:r>
            <a:r>
              <a:rPr lang="en-US" baseline="-25000" dirty="0">
                <a:latin typeface="Times  New Roman"/>
              </a:rPr>
              <a:t> </a:t>
            </a:r>
            <a:r>
              <a:rPr lang="en-US" dirty="0" err="1">
                <a:latin typeface="Times  New Roman"/>
              </a:rPr>
              <a:t>trong</a:t>
            </a:r>
            <a:r>
              <a:rPr lang="en-US" dirty="0">
                <a:latin typeface="Times  New Roman"/>
              </a:rPr>
              <a:t> </a:t>
            </a:r>
            <a:r>
              <a:rPr lang="en-US" dirty="0" err="1">
                <a:latin typeface="Times  New Roman"/>
              </a:rPr>
              <a:t>khi</a:t>
            </a:r>
            <a:r>
              <a:rPr lang="en-US" dirty="0">
                <a:latin typeface="Times  New Roman"/>
              </a:rPr>
              <a:t> </a:t>
            </a:r>
            <a:r>
              <a:rPr lang="en-US" dirty="0" err="1">
                <a:latin typeface="Times  New Roman"/>
              </a:rPr>
              <a:t>cái</a:t>
            </a:r>
            <a:r>
              <a:rPr lang="en-US" dirty="0">
                <a:latin typeface="Times  New Roman"/>
              </a:rPr>
              <a:t> </a:t>
            </a:r>
            <a:r>
              <a:rPr lang="en-US" dirty="0" err="1">
                <a:latin typeface="Times  New Roman"/>
              </a:rPr>
              <a:t>thứ</a:t>
            </a:r>
            <a:r>
              <a:rPr lang="en-US" dirty="0">
                <a:latin typeface="Times  New Roman"/>
              </a:rPr>
              <a:t> </a:t>
            </a:r>
            <a:r>
              <a:rPr lang="en-US" dirty="0" err="1">
                <a:latin typeface="Times  New Roman"/>
              </a:rPr>
              <a:t>hai</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giữa</a:t>
            </a:r>
            <a:r>
              <a:rPr lang="en-US" dirty="0">
                <a:latin typeface="Times  New Roman"/>
              </a:rPr>
              <a:t> </a:t>
            </a:r>
            <a:r>
              <a:rPr lang="en-US" dirty="0" err="1">
                <a:latin typeface="Times  New Roman"/>
              </a:rPr>
              <a:t>tâm</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trống</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điểm</a:t>
            </a:r>
            <a:r>
              <a:rPr lang="en-US" dirty="0">
                <a:latin typeface="Times  New Roman"/>
              </a:rPr>
              <a:t> </a:t>
            </a:r>
            <a:r>
              <a:rPr lang="en-US" dirty="0" err="1">
                <a:latin typeface="Times  New Roman"/>
              </a:rPr>
              <a:t>cầu</a:t>
            </a:r>
            <a:r>
              <a:rPr lang="en-US" dirty="0">
                <a:latin typeface="Times  New Roman"/>
              </a:rPr>
              <a:t> </a:t>
            </a:r>
            <a:r>
              <a:rPr lang="en-US" dirty="0" err="1">
                <a:latin typeface="Times  New Roman"/>
              </a:rPr>
              <a:t>môn</a:t>
            </a:r>
            <a:r>
              <a:rPr lang="en-US" dirty="0">
                <a:latin typeface="Times  New Roman"/>
              </a:rPr>
              <a:t> </a:t>
            </a:r>
            <a:r>
              <a:rPr lang="en-US" dirty="0" err="1">
                <a:latin typeface="Times  New Roman"/>
              </a:rPr>
              <a:t>φ</a:t>
            </a:r>
            <a:r>
              <a:rPr lang="en-US" baseline="-25000" dirty="0" err="1">
                <a:latin typeface="Times  New Roman"/>
              </a:rPr>
              <a:t>gap_n_to_goal</a:t>
            </a:r>
            <a:r>
              <a:rPr lang="en-US" dirty="0">
                <a:latin typeface="Times  New Roman"/>
              </a:rPr>
              <a:t>. </a:t>
            </a:r>
            <a:r>
              <a:rPr lang="en-US" dirty="0" err="1">
                <a:latin typeface="Times  New Roman"/>
              </a:rPr>
              <a:t>Bằng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này</a:t>
            </a:r>
            <a:r>
              <a:rPr lang="en-US" dirty="0">
                <a:latin typeface="Times  New Roman"/>
              </a:rPr>
              <a:t>, </a:t>
            </a:r>
            <a:r>
              <a:rPr lang="en-US" dirty="0" err="1">
                <a:latin typeface="Times  New Roman"/>
              </a:rPr>
              <a:t>việc</a:t>
            </a:r>
            <a:r>
              <a:rPr lang="en-US" dirty="0">
                <a:latin typeface="Times  New Roman"/>
              </a:rPr>
              <a:t> </a:t>
            </a:r>
            <a:r>
              <a:rPr lang="en-US" dirty="0" err="1">
                <a:latin typeface="Times  New Roman"/>
              </a:rPr>
              <a:t>lựa</a:t>
            </a:r>
            <a:r>
              <a:rPr lang="en-US" dirty="0">
                <a:latin typeface="Times  New Roman"/>
              </a:rPr>
              <a:t> </a:t>
            </a:r>
            <a:r>
              <a:rPr lang="en-US" dirty="0" err="1">
                <a:latin typeface="Times  New Roman"/>
              </a:rPr>
              <a:t>chọn</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không</a:t>
            </a:r>
            <a:r>
              <a:rPr lang="en-US" dirty="0">
                <a:latin typeface="Times  New Roman"/>
              </a:rPr>
              <a:t> </a:t>
            </a:r>
            <a:r>
              <a:rPr lang="en-US" dirty="0" err="1">
                <a:latin typeface="Times  New Roman"/>
              </a:rPr>
              <a:t>chỉ</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thực</a:t>
            </a:r>
            <a:r>
              <a:rPr lang="en-US" dirty="0">
                <a:latin typeface="Times  New Roman"/>
              </a:rPr>
              <a:t> </a:t>
            </a:r>
            <a:r>
              <a:rPr lang="en-US" dirty="0" err="1">
                <a:latin typeface="Times  New Roman"/>
              </a:rPr>
              <a:t>hiện</a:t>
            </a:r>
            <a:r>
              <a:rPr lang="en-US" dirty="0">
                <a:latin typeface="Times  New Roman"/>
              </a:rPr>
              <a:t> </a:t>
            </a:r>
            <a:r>
              <a:rPr lang="en-US" dirty="0" err="1">
                <a:latin typeface="Times  New Roman"/>
              </a:rPr>
              <a:t>bởi</a:t>
            </a:r>
            <a:r>
              <a:rPr lang="en-US" dirty="0">
                <a:latin typeface="Times  New Roman"/>
              </a:rPr>
              <a:t> </a:t>
            </a:r>
            <a:r>
              <a:rPr lang="en-US" dirty="0" err="1">
                <a:latin typeface="Times  New Roman"/>
              </a:rPr>
              <a:t>kích</a:t>
            </a:r>
            <a:r>
              <a:rPr lang="en-US" dirty="0">
                <a:latin typeface="Times  New Roman"/>
              </a:rPr>
              <a:t> </a:t>
            </a:r>
            <a:r>
              <a:rPr lang="en-US" dirty="0" err="1">
                <a:latin typeface="Times  New Roman"/>
              </a:rPr>
              <a:t>thước</a:t>
            </a:r>
            <a:r>
              <a:rPr lang="en-US" dirty="0">
                <a:latin typeface="Times  New Roman"/>
              </a:rPr>
              <a:t> </a:t>
            </a:r>
            <a:r>
              <a:rPr lang="en-US" dirty="0" err="1">
                <a:latin typeface="Times  New Roman"/>
              </a:rPr>
              <a:t>như</a:t>
            </a:r>
            <a:r>
              <a:rPr lang="en-US" dirty="0">
                <a:latin typeface="Times  New Roman"/>
              </a:rPr>
              <a:t> </a:t>
            </a:r>
            <a:r>
              <a:rPr lang="en-US" dirty="0" err="1">
                <a:latin typeface="Times  New Roman"/>
              </a:rPr>
              <a:t>trong</a:t>
            </a:r>
            <a:r>
              <a:rPr lang="en-US" dirty="0">
                <a:latin typeface="Times  New Roman"/>
              </a:rPr>
              <a:t> FGM </a:t>
            </a:r>
            <a:r>
              <a:rPr lang="en-US" dirty="0" err="1">
                <a:latin typeface="Times  New Roman"/>
              </a:rPr>
              <a:t>mà</a:t>
            </a:r>
            <a:r>
              <a:rPr lang="en-US" dirty="0">
                <a:latin typeface="Times  New Roman"/>
              </a:rPr>
              <a:t> </a:t>
            </a:r>
            <a:r>
              <a:rPr lang="en-US" dirty="0" err="1">
                <a:latin typeface="Times  New Roman"/>
              </a:rPr>
              <a:t>còn</a:t>
            </a:r>
            <a:r>
              <a:rPr lang="en-US" dirty="0">
                <a:latin typeface="Times  New Roman"/>
              </a:rPr>
              <a:t> </a:t>
            </a:r>
            <a:r>
              <a:rPr lang="en-US" dirty="0" err="1">
                <a:latin typeface="Times  New Roman"/>
              </a:rPr>
              <a:t>hướng</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tọa</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(10).</a:t>
            </a:r>
          </a:p>
        </p:txBody>
      </p:sp>
      <p:sp>
        <p:nvSpPr>
          <p:cNvPr id="11" name="TextBox 10">
            <a:extLst>
              <a:ext uri="{FF2B5EF4-FFF2-40B4-BE49-F238E27FC236}">
                <a16:creationId xmlns:a16="http://schemas.microsoft.com/office/drawing/2014/main" id="{951DE3F0-81CB-F15C-0E09-59ACA99F2BBC}"/>
              </a:ext>
            </a:extLst>
          </p:cNvPr>
          <p:cNvSpPr txBox="1"/>
          <p:nvPr/>
        </p:nvSpPr>
        <p:spPr>
          <a:xfrm>
            <a:off x="5513319" y="1930640"/>
            <a:ext cx="9403772"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d</a:t>
            </a:r>
            <a:r>
              <a:rPr lang="en-US" baseline="-25000" dirty="0" err="1">
                <a:latin typeface="Times  New Roman"/>
              </a:rPr>
              <a:t>gap_n</a:t>
            </a:r>
            <a:r>
              <a:rPr lang="en-US" dirty="0">
                <a:latin typeface="Times  New Roman"/>
              </a:rPr>
              <a:t>: </a:t>
            </a:r>
            <a:r>
              <a:rPr lang="en-US" dirty="0" err="1">
                <a:latin typeface="Times  New Roman"/>
              </a:rPr>
              <a:t>Kích</a:t>
            </a:r>
            <a:r>
              <a:rPr lang="en-US" dirty="0">
                <a:latin typeface="Times  New Roman"/>
              </a:rPr>
              <a:t> </a:t>
            </a:r>
            <a:r>
              <a:rPr lang="en-US" dirty="0" err="1">
                <a:latin typeface="Times  New Roman"/>
              </a:rPr>
              <a:t>thước</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thứ</a:t>
            </a:r>
            <a:r>
              <a:rPr lang="en-US" dirty="0">
                <a:latin typeface="Times  New Roman"/>
              </a:rPr>
              <a:t> n. </a:t>
            </a:r>
          </a:p>
          <a:p>
            <a:pPr algn="just"/>
            <a:r>
              <a:rPr lang="en-US" dirty="0">
                <a:latin typeface="Times  New Roman"/>
              </a:rPr>
              <a:t>k</a:t>
            </a:r>
            <a:r>
              <a:rPr lang="en-US" baseline="-25000" dirty="0">
                <a:latin typeface="Times  New Roman"/>
              </a:rPr>
              <a:t>1</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trọng</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cho</a:t>
            </a:r>
            <a:endParaRPr lang="en-US" dirty="0">
              <a:latin typeface="Times  New Roman"/>
            </a:endParaRPr>
          </a:p>
          <a:p>
            <a:pPr algn="just"/>
            <a:r>
              <a:rPr lang="en-US" dirty="0" err="1">
                <a:latin typeface="Times  New Roman"/>
              </a:rPr>
              <a:t>kích</a:t>
            </a:r>
            <a:r>
              <a:rPr lang="en-US" dirty="0">
                <a:latin typeface="Times  New Roman"/>
              </a:rPr>
              <a:t> </a:t>
            </a:r>
            <a:r>
              <a:rPr lang="en-US" dirty="0" err="1">
                <a:latin typeface="Times  New Roman"/>
              </a:rPr>
              <a:t>thước</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p>
          <a:p>
            <a:pPr algn="just"/>
            <a:r>
              <a:rPr lang="en-US" dirty="0" err="1">
                <a:latin typeface="Times  New Roman"/>
              </a:rPr>
              <a:t>Φ</a:t>
            </a:r>
            <a:r>
              <a:rPr lang="en-US" baseline="-25000" dirty="0" err="1">
                <a:latin typeface="Times  New Roman"/>
              </a:rPr>
              <a:t>gap_n_to_goal</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giữa</a:t>
            </a:r>
            <a:r>
              <a:rPr lang="en-US" dirty="0">
                <a:latin typeface="Times  New Roman"/>
              </a:rPr>
              <a:t> </a:t>
            </a:r>
            <a:r>
              <a:rPr lang="en-US" dirty="0" err="1">
                <a:latin typeface="Times  New Roman"/>
              </a:rPr>
              <a:t>tâm</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thứ</a:t>
            </a:r>
            <a:r>
              <a:rPr lang="en-US" dirty="0">
                <a:latin typeface="Times  New Roman"/>
              </a:rPr>
              <a:t> n </a:t>
            </a:r>
            <a:r>
              <a:rPr lang="en-US" dirty="0" err="1">
                <a:latin typeface="Times  New Roman"/>
              </a:rPr>
              <a:t>và</a:t>
            </a:r>
            <a:r>
              <a:rPr lang="en-US" dirty="0">
                <a:latin typeface="Times  New Roman"/>
              </a:rPr>
              <a:t> goal. </a:t>
            </a:r>
          </a:p>
          <a:p>
            <a:pPr algn="just"/>
            <a:r>
              <a:rPr lang="en-US" dirty="0">
                <a:latin typeface="Times  New Roman"/>
              </a:rPr>
              <a:t>k</a:t>
            </a:r>
            <a:r>
              <a:rPr lang="en-US" baseline="-25000" dirty="0">
                <a:latin typeface="Times  New Roman"/>
              </a:rPr>
              <a:t>2</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trọng</a:t>
            </a:r>
            <a:r>
              <a:rPr lang="en-US" dirty="0">
                <a:latin typeface="Times  New Roman"/>
              </a:rPr>
              <a:t> </a:t>
            </a:r>
            <a:r>
              <a:rPr lang="en-US" dirty="0" err="1">
                <a:latin typeface="Times  New Roman"/>
              </a:rPr>
              <a:t>lượng</a:t>
            </a:r>
            <a:r>
              <a:rPr lang="en-US" dirty="0">
                <a:latin typeface="Times  New Roman"/>
              </a:rPr>
              <a:t> </a:t>
            </a:r>
            <a:r>
              <a:rPr lang="en-US" dirty="0" err="1">
                <a:latin typeface="Times  New Roman"/>
              </a:rPr>
              <a:t>cho</a:t>
            </a:r>
            <a:r>
              <a:rPr lang="en-US" dirty="0">
                <a:latin typeface="Times  New Roman"/>
              </a:rPr>
              <a:t> </a:t>
            </a:r>
            <a:r>
              <a:rPr lang="en-US" dirty="0" err="1">
                <a:latin typeface="Times  New Roman"/>
              </a:rPr>
              <a:t>góc</a:t>
            </a:r>
            <a:r>
              <a:rPr lang="en-US" dirty="0">
                <a:latin typeface="Times  New Roman"/>
              </a:rPr>
              <a:t>.</a:t>
            </a:r>
          </a:p>
        </p:txBody>
      </p:sp>
      <p:pic>
        <p:nvPicPr>
          <p:cNvPr id="5" name="Picture 5" descr="A picture containing chart&#10;&#10;Description automatically generated">
            <a:extLst>
              <a:ext uri="{FF2B5EF4-FFF2-40B4-BE49-F238E27FC236}">
                <a16:creationId xmlns:a16="http://schemas.microsoft.com/office/drawing/2014/main" id="{2031C77B-5A21-DA69-E964-EEA8E64BF944}"/>
              </a:ext>
            </a:extLst>
          </p:cNvPr>
          <p:cNvPicPr>
            <a:picLocks noChangeAspect="1"/>
          </p:cNvPicPr>
          <p:nvPr/>
        </p:nvPicPr>
        <p:blipFill>
          <a:blip r:embed="rId3"/>
          <a:stretch>
            <a:fillRect/>
          </a:stretch>
        </p:blipFill>
        <p:spPr>
          <a:xfrm>
            <a:off x="5100452" y="1246794"/>
            <a:ext cx="4603667" cy="613788"/>
          </a:xfrm>
          <a:prstGeom prst="rect">
            <a:avLst/>
          </a:prstGeom>
        </p:spPr>
      </p:pic>
      <p:sp>
        <p:nvSpPr>
          <p:cNvPr id="6" name="TextBox 5">
            <a:extLst>
              <a:ext uri="{FF2B5EF4-FFF2-40B4-BE49-F238E27FC236}">
                <a16:creationId xmlns:a16="http://schemas.microsoft.com/office/drawing/2014/main" id="{58E40E35-018D-FCF9-3FBD-975CD55D024C}"/>
              </a:ext>
            </a:extLst>
          </p:cNvPr>
          <p:cNvSpPr txBox="1"/>
          <p:nvPr/>
        </p:nvSpPr>
        <p:spPr>
          <a:xfrm>
            <a:off x="2817622" y="3430890"/>
            <a:ext cx="193221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a:latin typeface="Times  New Roman"/>
              </a:rPr>
              <a:t>Hình </a:t>
            </a:r>
            <a:r>
              <a:rPr lang="en-US" err="1">
                <a:latin typeface="Times  New Roman"/>
              </a:rPr>
              <a:t>biểu</a:t>
            </a:r>
            <a:r>
              <a:rPr lang="en-US">
                <a:latin typeface="Times  New Roman"/>
              </a:rPr>
              <a:t> </a:t>
            </a:r>
            <a:r>
              <a:rPr lang="en-US" err="1">
                <a:latin typeface="Times  New Roman"/>
              </a:rPr>
              <a:t>diễn</a:t>
            </a:r>
            <a:r>
              <a:rPr lang="en-US">
                <a:latin typeface="Times  New Roman"/>
              </a:rPr>
              <a:t> </a:t>
            </a:r>
            <a:r>
              <a:rPr lang="en-US" err="1">
                <a:latin typeface="Times  New Roman"/>
              </a:rPr>
              <a:t>các</a:t>
            </a:r>
            <a:r>
              <a:rPr lang="en-US">
                <a:latin typeface="Times  New Roman"/>
              </a:rPr>
              <a:t> </a:t>
            </a:r>
            <a:r>
              <a:rPr lang="en-US" err="1">
                <a:latin typeface="Times  New Roman"/>
              </a:rPr>
              <a:t>góc</a:t>
            </a:r>
            <a:r>
              <a:rPr lang="en-US">
                <a:latin typeface="Times  New Roman"/>
              </a:rPr>
              <a:t> </a:t>
            </a:r>
            <a:r>
              <a:rPr lang="en-US" err="1">
                <a:latin typeface="Times  New Roman"/>
              </a:rPr>
              <a:t>được</a:t>
            </a:r>
            <a:r>
              <a:rPr lang="en-US">
                <a:latin typeface="Times  New Roman"/>
              </a:rPr>
              <a:t> bao </a:t>
            </a:r>
            <a:r>
              <a:rPr lang="en-US" err="1">
                <a:latin typeface="Times  New Roman"/>
              </a:rPr>
              <a:t>gồm</a:t>
            </a:r>
            <a:r>
              <a:rPr lang="en-US">
                <a:latin typeface="Times  New Roman"/>
              </a:rPr>
              <a:t> </a:t>
            </a:r>
            <a:r>
              <a:rPr lang="en-US" err="1">
                <a:latin typeface="Times  New Roman"/>
              </a:rPr>
              <a:t>trong</a:t>
            </a:r>
            <a:r>
              <a:rPr lang="en-US">
                <a:latin typeface="Times  New Roman"/>
              </a:rPr>
              <a:t> </a:t>
            </a:r>
            <a:r>
              <a:rPr lang="en-US" err="1">
                <a:latin typeface="Times  New Roman"/>
              </a:rPr>
              <a:t>tham</a:t>
            </a:r>
            <a:r>
              <a:rPr lang="en-US">
                <a:latin typeface="Times  New Roman"/>
              </a:rPr>
              <a:t> </a:t>
            </a:r>
            <a:r>
              <a:rPr lang="en-US" err="1">
                <a:latin typeface="Times  New Roman"/>
              </a:rPr>
              <a:t>số</a:t>
            </a:r>
            <a:r>
              <a:rPr lang="en-US">
                <a:latin typeface="Times  New Roman"/>
              </a:rPr>
              <a:t> </a:t>
            </a:r>
            <a:r>
              <a:rPr lang="en-US" err="1">
                <a:latin typeface="Times  New Roman"/>
              </a:rPr>
              <a:t>thứ</a:t>
            </a:r>
            <a:r>
              <a:rPr lang="en-US">
                <a:latin typeface="Times  New Roman"/>
              </a:rPr>
              <a:t> </a:t>
            </a:r>
            <a:r>
              <a:rPr lang="en-US" err="1">
                <a:latin typeface="Times  New Roman"/>
              </a:rPr>
              <a:t>hai</a:t>
            </a:r>
            <a:r>
              <a:rPr lang="en-US">
                <a:latin typeface="Times  New Roman"/>
              </a:rPr>
              <a:t> </a:t>
            </a:r>
            <a:r>
              <a:rPr lang="en-US" err="1">
                <a:latin typeface="Times  New Roman"/>
              </a:rPr>
              <a:t>của</a:t>
            </a:r>
            <a:r>
              <a:rPr lang="en-US">
                <a:latin typeface="Times  New Roman"/>
              </a:rPr>
              <a:t> </a:t>
            </a:r>
            <a:r>
              <a:rPr lang="en-US" err="1">
                <a:latin typeface="Times  New Roman"/>
              </a:rPr>
              <a:t>hàm</a:t>
            </a:r>
            <a:r>
              <a:rPr lang="en-US">
                <a:latin typeface="Times  New Roman"/>
              </a:rPr>
              <a:t> </a:t>
            </a:r>
            <a:r>
              <a:rPr lang="en-US" err="1">
                <a:latin typeface="Times  New Roman"/>
              </a:rPr>
              <a:t>tiện</a:t>
            </a:r>
            <a:r>
              <a:rPr lang="en-US">
                <a:latin typeface="Times  New Roman"/>
              </a:rPr>
              <a:t> </a:t>
            </a:r>
            <a:r>
              <a:rPr lang="en-US" err="1">
                <a:latin typeface="Times  New Roman"/>
              </a:rPr>
              <a:t>ích</a:t>
            </a:r>
          </a:p>
        </p:txBody>
      </p:sp>
      <p:pic>
        <p:nvPicPr>
          <p:cNvPr id="7" name="Picture 8" descr="Chart, radar chart&#10;&#10;Description automatically generated">
            <a:extLst>
              <a:ext uri="{FF2B5EF4-FFF2-40B4-BE49-F238E27FC236}">
                <a16:creationId xmlns:a16="http://schemas.microsoft.com/office/drawing/2014/main" id="{4574526D-C0AF-8BAA-F6B7-D34CD5A55B47}"/>
              </a:ext>
            </a:extLst>
          </p:cNvPr>
          <p:cNvPicPr>
            <a:picLocks noChangeAspect="1"/>
          </p:cNvPicPr>
          <p:nvPr/>
        </p:nvPicPr>
        <p:blipFill>
          <a:blip r:embed="rId4"/>
          <a:stretch>
            <a:fillRect/>
          </a:stretch>
        </p:blipFill>
        <p:spPr>
          <a:xfrm>
            <a:off x="5100453" y="3425099"/>
            <a:ext cx="3445823" cy="3382373"/>
          </a:xfrm>
          <a:prstGeom prst="rect">
            <a:avLst/>
          </a:prstGeom>
        </p:spPr>
      </p:pic>
    </p:spTree>
    <p:extLst>
      <p:ext uri="{BB962C8B-B14F-4D97-AF65-F5344CB8AC3E}">
        <p14:creationId xmlns:p14="http://schemas.microsoft.com/office/powerpoint/2010/main" val="44726628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2936376" y="768838"/>
            <a:ext cx="9294915"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Việc</a:t>
            </a:r>
            <a:r>
              <a:rPr lang="en-US" dirty="0">
                <a:latin typeface="Times  New Roman"/>
              </a:rPr>
              <a:t> </a:t>
            </a:r>
            <a:r>
              <a:rPr lang="en-US" dirty="0" err="1">
                <a:latin typeface="Times  New Roman"/>
              </a:rPr>
              <a:t>tính</a:t>
            </a:r>
            <a:r>
              <a:rPr lang="en-US" dirty="0">
                <a:latin typeface="Times  New Roman"/>
              </a:rPr>
              <a:t> </a:t>
            </a:r>
            <a:r>
              <a:rPr lang="en-US" dirty="0" err="1">
                <a:latin typeface="Times  New Roman"/>
              </a:rPr>
              <a:t>toán</a:t>
            </a:r>
            <a:r>
              <a:rPr lang="en-US" dirty="0">
                <a:latin typeface="Times  New Roman"/>
              </a:rPr>
              <a:t> </a:t>
            </a:r>
            <a:r>
              <a:rPr lang="en-US" dirty="0" err="1">
                <a:latin typeface="Times  New Roman"/>
              </a:rPr>
              <a:t>Φ</a:t>
            </a:r>
            <a:r>
              <a:rPr lang="en-US" baseline="-25000" dirty="0" err="1">
                <a:latin typeface="Times  New Roman"/>
              </a:rPr>
              <a:t>gap_n_to_goal</a:t>
            </a:r>
            <a:r>
              <a:rPr lang="en-US" baseline="-25000" dirty="0">
                <a:latin typeface="Times  New Roman"/>
              </a:rPr>
              <a:t> </a:t>
            </a:r>
            <a:r>
              <a:rPr lang="en-US" dirty="0" err="1">
                <a:latin typeface="Times  New Roman"/>
              </a:rPr>
              <a:t>dẫn</a:t>
            </a:r>
            <a:r>
              <a:rPr lang="en-US" dirty="0">
                <a:latin typeface="Times  New Roman"/>
              </a:rPr>
              <a:t> </a:t>
            </a:r>
            <a:r>
              <a:rPr lang="en-US" dirty="0" err="1">
                <a:latin typeface="Times  New Roman"/>
              </a:rPr>
              <a:t>đền</a:t>
            </a:r>
            <a:r>
              <a:rPr lang="en-US" dirty="0">
                <a:latin typeface="Times  New Roman"/>
              </a:rPr>
              <a:t> </a:t>
            </a:r>
            <a:r>
              <a:rPr lang="en-US" dirty="0" err="1">
                <a:latin typeface="Times  New Roman"/>
              </a:rPr>
              <a:t>việc</a:t>
            </a:r>
            <a:r>
              <a:rPr lang="en-US" dirty="0">
                <a:latin typeface="Times  New Roman"/>
              </a:rPr>
              <a:t> </a:t>
            </a:r>
            <a:r>
              <a:rPr lang="en-US" dirty="0" err="1">
                <a:latin typeface="Times  New Roman"/>
              </a:rPr>
              <a:t>việc</a:t>
            </a:r>
            <a:r>
              <a:rPr lang="en-US" dirty="0">
                <a:latin typeface="Times  New Roman"/>
              </a:rPr>
              <a:t> </a:t>
            </a:r>
            <a:r>
              <a:rPr lang="en-US" dirty="0" err="1">
                <a:latin typeface="Times  New Roman"/>
              </a:rPr>
              <a:t>lựa</a:t>
            </a:r>
            <a:r>
              <a:rPr lang="en-US" dirty="0">
                <a:latin typeface="Times  New Roman"/>
              </a:rPr>
              <a:t> </a:t>
            </a:r>
            <a:r>
              <a:rPr lang="en-US" dirty="0" err="1">
                <a:latin typeface="Times  New Roman"/>
              </a:rPr>
              <a:t>chọn</a:t>
            </a:r>
            <a:r>
              <a:rPr lang="en-US" dirty="0">
                <a:latin typeface="Times  New Roman"/>
              </a:rPr>
              <a:t> </a:t>
            </a:r>
            <a:r>
              <a:rPr lang="en-US" dirty="0" err="1">
                <a:latin typeface="Times  New Roman"/>
              </a:rPr>
              <a:t>khe</a:t>
            </a:r>
            <a:r>
              <a:rPr lang="en-US" dirty="0">
                <a:latin typeface="Times  New Roman"/>
              </a:rPr>
              <a:t> </a:t>
            </a:r>
            <a:r>
              <a:rPr lang="en-US" dirty="0" err="1">
                <a:latin typeface="Times  New Roman"/>
              </a:rPr>
              <a:t>hở</a:t>
            </a:r>
            <a:r>
              <a:rPr lang="en-US" dirty="0">
                <a:latin typeface="Times  New Roman"/>
              </a:rPr>
              <a:t> </a:t>
            </a:r>
            <a:r>
              <a:rPr lang="en-US" dirty="0" err="1">
                <a:latin typeface="Times  New Roman"/>
              </a:rPr>
              <a:t>để</a:t>
            </a:r>
            <a:r>
              <a:rPr lang="en-US" dirty="0">
                <a:latin typeface="Times  New Roman"/>
              </a:rPr>
              <a:t> </a:t>
            </a:r>
            <a:r>
              <a:rPr lang="en-US" dirty="0" err="1">
                <a:latin typeface="Times  New Roman"/>
              </a:rPr>
              <a:t>chui</a:t>
            </a:r>
            <a:r>
              <a:rPr lang="en-US" dirty="0">
                <a:latin typeface="Times  New Roman"/>
              </a:rPr>
              <a:t> qua </a:t>
            </a:r>
            <a:r>
              <a:rPr lang="en-US" dirty="0" err="1">
                <a:latin typeface="Times  New Roman"/>
              </a:rPr>
              <a:t>trong</a:t>
            </a:r>
            <a:r>
              <a:rPr lang="en-US" dirty="0">
                <a:latin typeface="Times  New Roman"/>
              </a:rPr>
              <a:t> FGM </a:t>
            </a:r>
            <a:r>
              <a:rPr lang="en-US" dirty="0" err="1">
                <a:latin typeface="Times  New Roman"/>
              </a:rPr>
              <a:t>truyền</a:t>
            </a:r>
            <a:r>
              <a:rPr lang="en-US" dirty="0">
                <a:latin typeface="Times  New Roman"/>
              </a:rPr>
              <a:t> </a:t>
            </a:r>
            <a:r>
              <a:rPr lang="en-US" dirty="0" err="1">
                <a:latin typeface="Times  New Roman"/>
              </a:rPr>
              <a:t>thống</a:t>
            </a:r>
            <a:r>
              <a:rPr lang="en-US" dirty="0">
                <a:latin typeface="Times  New Roman"/>
              </a:rPr>
              <a:t> </a:t>
            </a:r>
            <a:r>
              <a:rPr lang="en-US" dirty="0" err="1">
                <a:latin typeface="Times  New Roman"/>
              </a:rPr>
              <a:t>chỉ</a:t>
            </a:r>
            <a:r>
              <a:rPr lang="en-US" dirty="0">
                <a:latin typeface="Times  New Roman"/>
              </a:rPr>
              <a:t> </a:t>
            </a:r>
            <a:r>
              <a:rPr lang="en-US" dirty="0" err="1">
                <a:latin typeface="Times  New Roman"/>
              </a:rPr>
              <a:t>phụ</a:t>
            </a:r>
            <a:r>
              <a:rPr lang="en-US" dirty="0">
                <a:latin typeface="Times  New Roman"/>
              </a:rPr>
              <a:t> </a:t>
            </a:r>
            <a:r>
              <a:rPr lang="en-US" dirty="0" err="1">
                <a:latin typeface="Times  New Roman"/>
              </a:rPr>
              <a:t>thuộc</a:t>
            </a:r>
            <a:r>
              <a:rPr lang="en-US" dirty="0">
                <a:latin typeface="Times  New Roman"/>
              </a:rPr>
              <a:t> </a:t>
            </a:r>
            <a:r>
              <a:rPr lang="en-US" dirty="0" err="1">
                <a:latin typeface="Times  New Roman"/>
              </a:rPr>
              <a:t>vô</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lớn</a:t>
            </a:r>
            <a:r>
              <a:rPr lang="en-US" dirty="0">
                <a:latin typeface="Times  New Roman"/>
              </a:rPr>
              <a:t> </a:t>
            </a:r>
            <a:r>
              <a:rPr lang="en-US" dirty="0" err="1">
                <a:latin typeface="Times  New Roman"/>
              </a:rPr>
              <a:t>khe</a:t>
            </a:r>
            <a:r>
              <a:rPr lang="en-US" dirty="0">
                <a:latin typeface="Times  New Roman"/>
              </a:rPr>
              <a:t> </a:t>
            </a:r>
            <a:r>
              <a:rPr lang="en-US" dirty="0" err="1">
                <a:latin typeface="Times  New Roman"/>
              </a:rPr>
              <a:t>hở</a:t>
            </a:r>
            <a:r>
              <a:rPr lang="en-US" dirty="0">
                <a:latin typeface="Times  New Roman"/>
              </a:rPr>
              <a:t> </a:t>
            </a:r>
            <a:r>
              <a:rPr lang="en-US" dirty="0" err="1">
                <a:latin typeface="Times  New Roman"/>
              </a:rPr>
              <a:t>nhưng</a:t>
            </a:r>
            <a:r>
              <a:rPr lang="en-US" dirty="0">
                <a:latin typeface="Times  New Roman"/>
              </a:rPr>
              <a:t> </a:t>
            </a:r>
            <a:r>
              <a:rPr lang="en-US" dirty="0" err="1">
                <a:latin typeface="Times  New Roman"/>
              </a:rPr>
              <a:t>bây</a:t>
            </a:r>
            <a:r>
              <a:rPr lang="en-US" dirty="0">
                <a:latin typeface="Times  New Roman"/>
              </a:rPr>
              <a:t> </a:t>
            </a:r>
            <a:r>
              <a:rPr lang="en-US" dirty="0" err="1">
                <a:latin typeface="Times  New Roman"/>
              </a:rPr>
              <a:t>giờ</a:t>
            </a:r>
            <a:r>
              <a:rPr lang="en-US" dirty="0">
                <a:latin typeface="Times  New Roman"/>
              </a:rPr>
              <a:t> qua FGM_I </a:t>
            </a:r>
            <a:r>
              <a:rPr lang="en-US" dirty="0" err="1">
                <a:latin typeface="Times  New Roman"/>
              </a:rPr>
              <a:t>nó</a:t>
            </a:r>
            <a:r>
              <a:rPr lang="en-US" dirty="0">
                <a:latin typeface="Times  New Roman"/>
              </a:rPr>
              <a:t> </a:t>
            </a:r>
            <a:r>
              <a:rPr lang="en-US" dirty="0" err="1">
                <a:latin typeface="Times  New Roman"/>
              </a:rPr>
              <a:t>còn</a:t>
            </a:r>
            <a:r>
              <a:rPr lang="en-US" dirty="0">
                <a:latin typeface="Times  New Roman"/>
              </a:rPr>
              <a:t> </a:t>
            </a:r>
            <a:r>
              <a:rPr lang="en-US" dirty="0" err="1">
                <a:latin typeface="Times  New Roman"/>
              </a:rPr>
              <a:t>phụ</a:t>
            </a:r>
            <a:r>
              <a:rPr lang="en-US" dirty="0">
                <a:latin typeface="Times  New Roman"/>
              </a:rPr>
              <a:t> </a:t>
            </a:r>
            <a:r>
              <a:rPr lang="en-US" dirty="0" err="1">
                <a:latin typeface="Times  New Roman"/>
              </a:rPr>
              <a:t>thuộc</a:t>
            </a:r>
            <a:r>
              <a:rPr lang="en-US" dirty="0">
                <a:latin typeface="Times  New Roman"/>
              </a:rPr>
              <a:t> </a:t>
            </a:r>
            <a:r>
              <a:rPr lang="en-US" dirty="0" err="1">
                <a:latin typeface="Times  New Roman"/>
              </a:rPr>
              <a:t>vào</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giữa</a:t>
            </a:r>
            <a:r>
              <a:rPr lang="en-US" dirty="0">
                <a:latin typeface="Times  New Roman"/>
              </a:rPr>
              <a:t> </a:t>
            </a:r>
            <a:r>
              <a:rPr lang="en-US" dirty="0" err="1">
                <a:latin typeface="Times  New Roman"/>
              </a:rPr>
              <a:t>trung</a:t>
            </a:r>
            <a:r>
              <a:rPr lang="en-US" dirty="0">
                <a:latin typeface="Times  New Roman"/>
              </a:rPr>
              <a:t> </a:t>
            </a:r>
            <a:r>
              <a:rPr lang="en-US" dirty="0" err="1">
                <a:latin typeface="Times  New Roman"/>
              </a:rPr>
              <a:t>tâm</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điểm</a:t>
            </a:r>
            <a:r>
              <a:rPr lang="en-US" dirty="0">
                <a:latin typeface="Times  New Roman"/>
              </a:rPr>
              <a:t> </a:t>
            </a:r>
            <a:r>
              <a:rPr lang="en-US" dirty="0" err="1">
                <a:latin typeface="Times  New Roman"/>
              </a:rPr>
              <a:t>đích</a:t>
            </a:r>
            <a:r>
              <a:rPr lang="en-US" dirty="0">
                <a:latin typeface="Times  New Roman"/>
              </a:rPr>
              <a:t>. </a:t>
            </a:r>
            <a:r>
              <a:rPr lang="en-US" dirty="0" err="1">
                <a:latin typeface="Times  New Roman"/>
              </a:rPr>
              <a:t>Điểu</a:t>
            </a:r>
            <a:r>
              <a:rPr lang="en-US" dirty="0">
                <a:latin typeface="Times  New Roman"/>
              </a:rPr>
              <a:t> </a:t>
            </a:r>
            <a:r>
              <a:rPr lang="en-US" dirty="0" err="1">
                <a:latin typeface="Times  New Roman"/>
              </a:rPr>
              <a:t>này</a:t>
            </a:r>
            <a:r>
              <a:rPr lang="en-US" dirty="0">
                <a:latin typeface="Times  New Roman"/>
              </a:rPr>
              <a:t> </a:t>
            </a:r>
            <a:r>
              <a:rPr lang="en-US" dirty="0" err="1">
                <a:latin typeface="Times  New Roman"/>
              </a:rPr>
              <a:t>làm</a:t>
            </a:r>
            <a:r>
              <a:rPr lang="en-US" dirty="0">
                <a:latin typeface="Times  New Roman"/>
              </a:rPr>
              <a:t> </a:t>
            </a:r>
            <a:r>
              <a:rPr lang="en-US" dirty="0" err="1">
                <a:latin typeface="Times  New Roman"/>
              </a:rPr>
              <a:t>cho</a:t>
            </a:r>
            <a:r>
              <a:rPr lang="en-US" dirty="0">
                <a:latin typeface="Times  New Roman"/>
              </a:rPr>
              <a:t> </a:t>
            </a:r>
            <a:r>
              <a:rPr lang="en-US" dirty="0" err="1">
                <a:latin typeface="Times  New Roman"/>
              </a:rPr>
              <a:t>việc</a:t>
            </a:r>
            <a:r>
              <a:rPr lang="en-US" dirty="0">
                <a:latin typeface="Times  New Roman"/>
              </a:rPr>
              <a:t> </a:t>
            </a:r>
            <a:r>
              <a:rPr lang="en-US" dirty="0" err="1">
                <a:latin typeface="Times  New Roman"/>
              </a:rPr>
              <a:t>lựa</a:t>
            </a:r>
            <a:r>
              <a:rPr lang="en-US" dirty="0">
                <a:latin typeface="Times  New Roman"/>
              </a:rPr>
              <a:t> </a:t>
            </a:r>
            <a:r>
              <a:rPr lang="en-US" dirty="0" err="1">
                <a:latin typeface="Times  New Roman"/>
              </a:rPr>
              <a:t>chọn</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để</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đích</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ưu</a:t>
            </a:r>
            <a:r>
              <a:rPr lang="en-US" dirty="0">
                <a:latin typeface="Times  New Roman"/>
              </a:rPr>
              <a:t> </a:t>
            </a:r>
            <a:r>
              <a:rPr lang="en-US" dirty="0" err="1">
                <a:latin typeface="Times  New Roman"/>
              </a:rPr>
              <a:t>tiên</a:t>
            </a:r>
            <a:r>
              <a:rPr lang="en-US" dirty="0">
                <a:latin typeface="Times  New Roman"/>
              </a:rPr>
              <a:t> </a:t>
            </a:r>
            <a:r>
              <a:rPr lang="en-US" dirty="0" err="1">
                <a:latin typeface="Times  New Roman"/>
              </a:rPr>
              <a:t>hơn</a:t>
            </a:r>
            <a:r>
              <a:rPr lang="en-US" dirty="0">
                <a:latin typeface="Times  New Roman"/>
              </a:rPr>
              <a:t> =&gt; </a:t>
            </a:r>
            <a:r>
              <a:rPr lang="en-US" dirty="0" err="1">
                <a:latin typeface="Times  New Roman"/>
              </a:rPr>
              <a:t>giải</a:t>
            </a:r>
            <a:r>
              <a:rPr lang="en-US" dirty="0">
                <a:latin typeface="Times  New Roman"/>
              </a:rPr>
              <a:t> </a:t>
            </a:r>
            <a:r>
              <a:rPr lang="en-US" dirty="0" err="1">
                <a:latin typeface="Times  New Roman"/>
              </a:rPr>
              <a:t>quyết</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vấn</a:t>
            </a:r>
            <a:r>
              <a:rPr lang="en-US" dirty="0">
                <a:latin typeface="Times  New Roman"/>
              </a:rPr>
              <a:t> </a:t>
            </a:r>
            <a:r>
              <a:rPr lang="en-US" dirty="0" err="1">
                <a:latin typeface="Times  New Roman"/>
              </a:rPr>
              <a:t>đề</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dài</a:t>
            </a:r>
            <a:r>
              <a:rPr lang="en-US" dirty="0">
                <a:latin typeface="Times  New Roman"/>
              </a:rPr>
              <a:t> </a:t>
            </a:r>
            <a:r>
              <a:rPr lang="en-US" dirty="0" err="1">
                <a:latin typeface="Times  New Roman"/>
              </a:rPr>
              <a:t>quãng</a:t>
            </a:r>
            <a:r>
              <a:rPr lang="en-US" dirty="0">
                <a:latin typeface="Times  New Roman"/>
              </a:rPr>
              <a:t> </a:t>
            </a:r>
            <a:r>
              <a:rPr lang="en-US" dirty="0" err="1">
                <a:latin typeface="Times  New Roman"/>
              </a:rPr>
              <a:t>đường</a:t>
            </a:r>
            <a:r>
              <a:rPr lang="en-US" dirty="0">
                <a:latin typeface="Times  New Roman"/>
              </a:rPr>
              <a:t>.</a:t>
            </a:r>
          </a:p>
          <a:p>
            <a:pPr algn="just"/>
            <a:r>
              <a:rPr lang="en-US" dirty="0" err="1">
                <a:latin typeface="Times  New Roman"/>
              </a:rPr>
              <a:t>Và</a:t>
            </a:r>
            <a:r>
              <a:rPr lang="en-US" dirty="0">
                <a:latin typeface="Times  New Roman"/>
              </a:rPr>
              <a:t> </a:t>
            </a:r>
            <a:r>
              <a:rPr lang="en-US" dirty="0" err="1">
                <a:latin typeface="Times  New Roman"/>
              </a:rPr>
              <a:t>ngoài</a:t>
            </a:r>
            <a:r>
              <a:rPr lang="en-US" dirty="0">
                <a:latin typeface="Times  New Roman"/>
              </a:rPr>
              <a:t> </a:t>
            </a:r>
            <a:r>
              <a:rPr lang="en-US" dirty="0" err="1">
                <a:latin typeface="Times  New Roman"/>
              </a:rPr>
              <a:t>ra</a:t>
            </a:r>
            <a:r>
              <a:rPr lang="en-US" dirty="0">
                <a:latin typeface="Times  New Roman"/>
              </a:rPr>
              <a:t> </a:t>
            </a:r>
            <a:r>
              <a:rPr lang="en-US" dirty="0" err="1">
                <a:latin typeface="Times  New Roman"/>
              </a:rPr>
              <a:t>nếu</a:t>
            </a:r>
            <a:r>
              <a:rPr lang="en-US" dirty="0">
                <a:latin typeface="Times  New Roman"/>
              </a:rPr>
              <a:t> ta </a:t>
            </a:r>
            <a:r>
              <a:rPr lang="en-US" dirty="0" err="1">
                <a:latin typeface="Times  New Roman"/>
              </a:rPr>
              <a:t>muốn</a:t>
            </a:r>
            <a:r>
              <a:rPr lang="en-US" dirty="0">
                <a:latin typeface="Times  New Roman"/>
              </a:rPr>
              <a:t> </a:t>
            </a:r>
            <a:r>
              <a:rPr lang="en-US" dirty="0" err="1">
                <a:latin typeface="Times  New Roman"/>
              </a:rPr>
              <a:t>tăng</a:t>
            </a:r>
            <a:r>
              <a:rPr lang="en-US" dirty="0">
                <a:latin typeface="Times  New Roman"/>
              </a:rPr>
              <a:t> </a:t>
            </a:r>
            <a:r>
              <a:rPr lang="en-US" dirty="0" err="1">
                <a:latin typeface="Times  New Roman"/>
              </a:rPr>
              <a:t>độ</a:t>
            </a:r>
            <a:r>
              <a:rPr lang="en-US" dirty="0">
                <a:latin typeface="Times  New Roman"/>
              </a:rPr>
              <a:t> an </a:t>
            </a:r>
            <a:r>
              <a:rPr lang="en-US" dirty="0" err="1">
                <a:latin typeface="Times  New Roman"/>
              </a:rPr>
              <a:t>toàn</a:t>
            </a:r>
            <a:r>
              <a:rPr lang="en-US" dirty="0">
                <a:latin typeface="Times  New Roman"/>
              </a:rPr>
              <a:t> </a:t>
            </a:r>
            <a:r>
              <a:rPr lang="en-US" dirty="0" err="1">
                <a:latin typeface="Times  New Roman"/>
              </a:rPr>
              <a:t>cho</a:t>
            </a:r>
            <a:r>
              <a:rPr lang="en-US" dirty="0">
                <a:latin typeface="Times  New Roman"/>
              </a:rPr>
              <a:t> </a:t>
            </a:r>
            <a:r>
              <a:rPr lang="en-US" dirty="0" err="1">
                <a:latin typeface="Times  New Roman"/>
              </a:rPr>
              <a:t>quá</a:t>
            </a:r>
            <a:r>
              <a:rPr lang="en-US" dirty="0">
                <a:latin typeface="Times  New Roman"/>
              </a:rPr>
              <a:t> </a:t>
            </a:r>
            <a:r>
              <a:rPr lang="en-US" dirty="0" err="1">
                <a:latin typeface="Times  New Roman"/>
              </a:rPr>
              <a:t>trình</a:t>
            </a:r>
            <a:r>
              <a:rPr lang="en-US" dirty="0">
                <a:latin typeface="Times  New Roman"/>
              </a:rPr>
              <a:t> </a:t>
            </a:r>
            <a:r>
              <a:rPr lang="en-US" dirty="0" err="1">
                <a:latin typeface="Times  New Roman"/>
              </a:rPr>
              <a:t>thì</a:t>
            </a:r>
            <a:r>
              <a:rPr lang="en-US" dirty="0">
                <a:latin typeface="Times  New Roman"/>
              </a:rPr>
              <a:t> ta </a:t>
            </a:r>
            <a:r>
              <a:rPr lang="en-US" dirty="0" err="1">
                <a:latin typeface="Times  New Roman"/>
              </a:rPr>
              <a:t>có</a:t>
            </a:r>
            <a:r>
              <a:rPr lang="en-US" dirty="0">
                <a:latin typeface="Times  New Roman"/>
              </a:rPr>
              <a:t> </a:t>
            </a:r>
            <a:r>
              <a:rPr lang="en-US" dirty="0" err="1">
                <a:latin typeface="Times  New Roman"/>
              </a:rPr>
              <a:t>thể</a:t>
            </a:r>
            <a:r>
              <a:rPr lang="en-US" dirty="0">
                <a:latin typeface="Times  New Roman"/>
              </a:rPr>
              <a:t> </a:t>
            </a:r>
            <a:r>
              <a:rPr lang="en-US" dirty="0" err="1">
                <a:latin typeface="Times  New Roman"/>
              </a:rPr>
              <a:t>tăng</a:t>
            </a:r>
            <a:r>
              <a:rPr lang="en-US" dirty="0">
                <a:latin typeface="Times  New Roman"/>
              </a:rPr>
              <a:t> k</a:t>
            </a:r>
            <a:r>
              <a:rPr lang="en-US" baseline="-25000" dirty="0">
                <a:latin typeface="Times  New Roman"/>
              </a:rPr>
              <a:t>1</a:t>
            </a:r>
            <a:r>
              <a:rPr lang="en-US" dirty="0">
                <a:latin typeface="Times  New Roman"/>
              </a:rPr>
              <a:t> </a:t>
            </a:r>
            <a:r>
              <a:rPr lang="en-US" dirty="0" err="1">
                <a:latin typeface="Times  New Roman"/>
              </a:rPr>
              <a:t>hoặc</a:t>
            </a:r>
            <a:r>
              <a:rPr lang="en-US" dirty="0">
                <a:latin typeface="Times  New Roman"/>
              </a:rPr>
              <a:t> </a:t>
            </a:r>
            <a:r>
              <a:rPr lang="en-US" dirty="0" err="1">
                <a:latin typeface="Times  New Roman"/>
              </a:rPr>
              <a:t>giảm</a:t>
            </a:r>
            <a:r>
              <a:rPr lang="en-US" dirty="0">
                <a:latin typeface="Times  New Roman"/>
              </a:rPr>
              <a:t> k</a:t>
            </a:r>
            <a:r>
              <a:rPr lang="en-US" baseline="-25000" dirty="0">
                <a:latin typeface="Times  New Roman"/>
              </a:rPr>
              <a:t>2</a:t>
            </a:r>
            <a:r>
              <a:rPr lang="en-US" dirty="0">
                <a:latin typeface="Times  New Roman"/>
              </a:rPr>
              <a:t> </a:t>
            </a:r>
            <a:r>
              <a:rPr lang="en-US" dirty="0" err="1">
                <a:latin typeface="Times  New Roman"/>
              </a:rPr>
              <a:t>còn</a:t>
            </a:r>
            <a:r>
              <a:rPr lang="en-US" dirty="0">
                <a:latin typeface="Times  New Roman"/>
              </a:rPr>
              <a:t> </a:t>
            </a:r>
            <a:r>
              <a:rPr lang="en-US" dirty="0" err="1">
                <a:latin typeface="Times  New Roman"/>
              </a:rPr>
              <a:t>nếu</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dài</a:t>
            </a:r>
            <a:r>
              <a:rPr lang="en-US" dirty="0">
                <a:latin typeface="Times  New Roman"/>
              </a:rPr>
              <a:t> </a:t>
            </a:r>
            <a:r>
              <a:rPr lang="en-US" dirty="0" err="1">
                <a:latin typeface="Times  New Roman"/>
              </a:rPr>
              <a:t>quãng</a:t>
            </a:r>
            <a:r>
              <a:rPr lang="en-US" dirty="0">
                <a:latin typeface="Times  New Roman"/>
              </a:rPr>
              <a:t> </a:t>
            </a:r>
            <a:r>
              <a:rPr lang="en-US" dirty="0" err="1">
                <a:latin typeface="Times  New Roman"/>
              </a:rPr>
              <a:t>đường</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ưu</a:t>
            </a:r>
            <a:r>
              <a:rPr lang="en-US" dirty="0">
                <a:latin typeface="Times  New Roman"/>
              </a:rPr>
              <a:t> </a:t>
            </a:r>
            <a:r>
              <a:rPr lang="en-US" dirty="0" err="1">
                <a:latin typeface="Times  New Roman"/>
              </a:rPr>
              <a:t>tiên</a:t>
            </a:r>
            <a:r>
              <a:rPr lang="en-US" dirty="0">
                <a:latin typeface="Times  New Roman"/>
              </a:rPr>
              <a:t> </a:t>
            </a:r>
            <a:r>
              <a:rPr lang="en-US" dirty="0" err="1">
                <a:latin typeface="Times  New Roman"/>
              </a:rPr>
              <a:t>hơn</a:t>
            </a:r>
            <a:r>
              <a:rPr lang="en-US" dirty="0">
                <a:latin typeface="Times  New Roman"/>
              </a:rPr>
              <a:t> </a:t>
            </a:r>
            <a:r>
              <a:rPr lang="en-US" dirty="0" err="1">
                <a:latin typeface="Times  New Roman"/>
              </a:rPr>
              <a:t>thì</a:t>
            </a:r>
            <a:r>
              <a:rPr lang="en-US" dirty="0">
                <a:latin typeface="Times  New Roman"/>
              </a:rPr>
              <a:t> </a:t>
            </a:r>
            <a:r>
              <a:rPr lang="en-US" dirty="0" err="1">
                <a:latin typeface="Times  New Roman"/>
              </a:rPr>
              <a:t>đảo</a:t>
            </a:r>
            <a:r>
              <a:rPr lang="en-US" dirty="0">
                <a:latin typeface="Times  New Roman"/>
              </a:rPr>
              <a:t> </a:t>
            </a:r>
            <a:r>
              <a:rPr lang="en-US" dirty="0" err="1">
                <a:latin typeface="Times  New Roman"/>
              </a:rPr>
              <a:t>ngược</a:t>
            </a:r>
            <a:r>
              <a:rPr lang="en-US" dirty="0">
                <a:latin typeface="Times  New Roman"/>
              </a:rPr>
              <a:t> </a:t>
            </a:r>
            <a:r>
              <a:rPr lang="en-US" dirty="0" err="1">
                <a:latin typeface="Times  New Roman"/>
              </a:rPr>
              <a:t>lại</a:t>
            </a:r>
            <a:r>
              <a:rPr lang="en-US" dirty="0">
                <a:latin typeface="Times  New Roman"/>
              </a:rPr>
              <a:t> </a:t>
            </a:r>
            <a:r>
              <a:rPr lang="en-US" dirty="0" err="1">
                <a:latin typeface="Times  New Roman"/>
              </a:rPr>
              <a:t>quá</a:t>
            </a:r>
            <a:r>
              <a:rPr lang="en-US" dirty="0">
                <a:latin typeface="Times  New Roman"/>
              </a:rPr>
              <a:t> </a:t>
            </a:r>
            <a:r>
              <a:rPr lang="en-US" dirty="0" err="1">
                <a:latin typeface="Times  New Roman"/>
              </a:rPr>
              <a:t>trình</a:t>
            </a:r>
            <a:r>
              <a:rPr lang="en-US" dirty="0">
                <a:latin typeface="Times  New Roman"/>
              </a:rPr>
              <a:t> </a:t>
            </a:r>
            <a:r>
              <a:rPr lang="en-US" dirty="0" err="1">
                <a:latin typeface="Times  New Roman"/>
              </a:rPr>
              <a:t>trên</a:t>
            </a:r>
            <a:endParaRPr lang="en-US" dirty="0">
              <a:latin typeface="Times  New Roman"/>
            </a:endParaRPr>
          </a:p>
        </p:txBody>
      </p:sp>
      <p:sp>
        <p:nvSpPr>
          <p:cNvPr id="11" name="TextBox 10">
            <a:extLst>
              <a:ext uri="{FF2B5EF4-FFF2-40B4-BE49-F238E27FC236}">
                <a16:creationId xmlns:a16="http://schemas.microsoft.com/office/drawing/2014/main" id="{951DE3F0-81CB-F15C-0E09-59ACA99F2BBC}"/>
              </a:ext>
            </a:extLst>
          </p:cNvPr>
          <p:cNvSpPr txBox="1"/>
          <p:nvPr/>
        </p:nvSpPr>
        <p:spPr>
          <a:xfrm>
            <a:off x="2831475" y="2732225"/>
            <a:ext cx="940377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Hình</a:t>
            </a:r>
            <a:r>
              <a:rPr lang="en-US" dirty="0">
                <a:latin typeface="Times  New Roman"/>
              </a:rPr>
              <a:t> </a:t>
            </a:r>
            <a:r>
              <a:rPr lang="en-US" dirty="0" err="1">
                <a:latin typeface="Times  New Roman"/>
              </a:rPr>
              <a:t>ví</a:t>
            </a:r>
            <a:r>
              <a:rPr lang="en-US" dirty="0">
                <a:latin typeface="Times  New Roman"/>
              </a:rPr>
              <a:t> </a:t>
            </a:r>
            <a:r>
              <a:rPr lang="en-US" dirty="0" err="1">
                <a:latin typeface="Times  New Roman"/>
              </a:rPr>
              <a:t>dụ</a:t>
            </a:r>
            <a:r>
              <a:rPr lang="en-US" dirty="0">
                <a:latin typeface="Times  New Roman"/>
              </a:rPr>
              <a:t> </a:t>
            </a:r>
            <a:r>
              <a:rPr lang="en-US" dirty="0" err="1">
                <a:latin typeface="Times  New Roman"/>
              </a:rPr>
              <a:t>ảnh</a:t>
            </a:r>
            <a:r>
              <a:rPr lang="en-US" dirty="0">
                <a:latin typeface="Times  New Roman"/>
              </a:rPr>
              <a:t> </a:t>
            </a:r>
            <a:r>
              <a:rPr lang="en-US" dirty="0" err="1">
                <a:latin typeface="Times  New Roman"/>
              </a:rPr>
              <a:t>hưởng</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lên</a:t>
            </a:r>
            <a:r>
              <a:rPr lang="en-US" dirty="0">
                <a:latin typeface="Times  New Roman"/>
              </a:rPr>
              <a:t> </a:t>
            </a:r>
            <a:r>
              <a:rPr lang="en-US" dirty="0" err="1">
                <a:latin typeface="Times  New Roman"/>
              </a:rPr>
              <a:t>quỹ</a:t>
            </a:r>
            <a:r>
              <a:rPr lang="en-US" dirty="0">
                <a:latin typeface="Times  New Roman"/>
              </a:rPr>
              <a:t> </a:t>
            </a:r>
            <a:r>
              <a:rPr lang="en-US" dirty="0" err="1">
                <a:latin typeface="Times  New Roman"/>
              </a:rPr>
              <a:t>đạo</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hiệu</a:t>
            </a:r>
            <a:r>
              <a:rPr lang="en-US" dirty="0">
                <a:latin typeface="Times  New Roman"/>
              </a:rPr>
              <a:t> </a:t>
            </a:r>
            <a:r>
              <a:rPr lang="en-US" dirty="0" err="1">
                <a:latin typeface="Times  New Roman"/>
              </a:rPr>
              <a:t>quả</a:t>
            </a:r>
            <a:r>
              <a:rPr lang="en-US" dirty="0">
                <a:latin typeface="Times  New Roman"/>
              </a:rPr>
              <a:t> 1: k</a:t>
            </a:r>
            <a:r>
              <a:rPr lang="en-US" baseline="-25000" dirty="0">
                <a:latin typeface="Times  New Roman"/>
              </a:rPr>
              <a:t>1</a:t>
            </a:r>
            <a:r>
              <a:rPr lang="en-US" dirty="0">
                <a:latin typeface="Times  New Roman"/>
              </a:rPr>
              <a:t>=0,2, k</a:t>
            </a:r>
            <a:r>
              <a:rPr lang="en-US" baseline="-25000" dirty="0">
                <a:latin typeface="Times  New Roman"/>
              </a:rPr>
              <a:t>2</a:t>
            </a:r>
            <a:r>
              <a:rPr lang="en-US" dirty="0">
                <a:latin typeface="Times  New Roman"/>
              </a:rPr>
              <a:t>=0,8.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2: k</a:t>
            </a:r>
            <a:r>
              <a:rPr lang="en-US" baseline="-25000" dirty="0">
                <a:latin typeface="Times  New Roman"/>
              </a:rPr>
              <a:t>1</a:t>
            </a:r>
            <a:r>
              <a:rPr lang="en-US" dirty="0">
                <a:latin typeface="Times  New Roman"/>
              </a:rPr>
              <a:t>=0,6, k</a:t>
            </a:r>
            <a:r>
              <a:rPr lang="en-US" baseline="-25000" dirty="0">
                <a:latin typeface="Times  New Roman"/>
              </a:rPr>
              <a:t>2</a:t>
            </a:r>
            <a:r>
              <a:rPr lang="en-US" dirty="0">
                <a:latin typeface="Times  New Roman"/>
              </a:rPr>
              <a:t>=0,4.</a:t>
            </a:r>
          </a:p>
        </p:txBody>
      </p:sp>
      <p:pic>
        <p:nvPicPr>
          <p:cNvPr id="5" name="Picture 5" descr="Text&#10;&#10;Description automatically generated">
            <a:extLst>
              <a:ext uri="{FF2B5EF4-FFF2-40B4-BE49-F238E27FC236}">
                <a16:creationId xmlns:a16="http://schemas.microsoft.com/office/drawing/2014/main" id="{6CDDD25C-8521-78BC-2FF5-99331CCBF4D5}"/>
              </a:ext>
            </a:extLst>
          </p:cNvPr>
          <p:cNvPicPr>
            <a:picLocks noChangeAspect="1"/>
          </p:cNvPicPr>
          <p:nvPr/>
        </p:nvPicPr>
        <p:blipFill>
          <a:blip r:embed="rId3"/>
          <a:stretch>
            <a:fillRect/>
          </a:stretch>
        </p:blipFill>
        <p:spPr>
          <a:xfrm>
            <a:off x="3616036" y="89781"/>
            <a:ext cx="4237511" cy="592335"/>
          </a:xfrm>
          <a:prstGeom prst="rect">
            <a:avLst/>
          </a:prstGeom>
        </p:spPr>
      </p:pic>
      <p:pic>
        <p:nvPicPr>
          <p:cNvPr id="6" name="Picture 6" descr="Chart, line chart&#10;&#10;Description automatically generated">
            <a:extLst>
              <a:ext uri="{FF2B5EF4-FFF2-40B4-BE49-F238E27FC236}">
                <a16:creationId xmlns:a16="http://schemas.microsoft.com/office/drawing/2014/main" id="{FC501503-8065-041D-C33D-3850A0DBD6E1}"/>
              </a:ext>
            </a:extLst>
          </p:cNvPr>
          <p:cNvPicPr>
            <a:picLocks noChangeAspect="1"/>
          </p:cNvPicPr>
          <p:nvPr/>
        </p:nvPicPr>
        <p:blipFill>
          <a:blip r:embed="rId4"/>
          <a:stretch>
            <a:fillRect/>
          </a:stretch>
        </p:blipFill>
        <p:spPr>
          <a:xfrm>
            <a:off x="3616035" y="3433653"/>
            <a:ext cx="4316680" cy="3256407"/>
          </a:xfrm>
          <a:prstGeom prst="rect">
            <a:avLst/>
          </a:prstGeom>
        </p:spPr>
      </p:pic>
    </p:spTree>
    <p:extLst>
      <p:ext uri="{BB962C8B-B14F-4D97-AF65-F5344CB8AC3E}">
        <p14:creationId xmlns:p14="http://schemas.microsoft.com/office/powerpoint/2010/main" val="14772717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tĩnh</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2817623" y="46423"/>
            <a:ext cx="929491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cs typeface="Calibri"/>
              </a:rPr>
              <a:t>Để</a:t>
            </a:r>
            <a:r>
              <a:rPr lang="en-US" dirty="0">
                <a:latin typeface="Times  New Roman"/>
                <a:cs typeface="Calibri"/>
              </a:rPr>
              <a:t> </a:t>
            </a:r>
            <a:r>
              <a:rPr lang="en-US" dirty="0" err="1">
                <a:latin typeface="Times  New Roman"/>
                <a:cs typeface="Calibri"/>
              </a:rPr>
              <a:t>giải</a:t>
            </a:r>
            <a:r>
              <a:rPr lang="en-US" dirty="0">
                <a:latin typeface="Times  New Roman"/>
                <a:cs typeface="Calibri"/>
              </a:rPr>
              <a:t> </a:t>
            </a:r>
            <a:r>
              <a:rPr lang="en-US" dirty="0" err="1">
                <a:latin typeface="Times  New Roman"/>
                <a:cs typeface="Calibri"/>
              </a:rPr>
              <a:t>quyết</a:t>
            </a:r>
            <a:r>
              <a:rPr lang="en-US" dirty="0">
                <a:latin typeface="Times  New Roman"/>
                <a:cs typeface="Calibri"/>
              </a:rPr>
              <a:t> </a:t>
            </a:r>
            <a:r>
              <a:rPr lang="en-US" dirty="0" err="1">
                <a:latin typeface="Times  New Roman"/>
                <a:cs typeface="Calibri"/>
              </a:rPr>
              <a:t>vấn</a:t>
            </a:r>
            <a:r>
              <a:rPr lang="en-US" dirty="0">
                <a:latin typeface="Times  New Roman"/>
                <a:cs typeface="Calibri"/>
              </a:rPr>
              <a:t> </a:t>
            </a:r>
            <a:r>
              <a:rPr lang="en-US" dirty="0" err="1">
                <a:latin typeface="Times  New Roman"/>
                <a:cs typeface="Calibri"/>
              </a:rPr>
              <a:t>đề</a:t>
            </a:r>
            <a:r>
              <a:rPr lang="en-US" dirty="0">
                <a:latin typeface="Times  New Roman"/>
                <a:cs typeface="Calibri"/>
              </a:rPr>
              <a:t> zigzag </a:t>
            </a:r>
            <a:r>
              <a:rPr lang="en-US" dirty="0" err="1">
                <a:latin typeface="Times  New Roman"/>
                <a:cs typeface="Calibri"/>
              </a:rPr>
              <a:t>của</a:t>
            </a:r>
            <a:r>
              <a:rPr lang="en-US" dirty="0">
                <a:latin typeface="Times  New Roman"/>
                <a:cs typeface="Calibri"/>
              </a:rPr>
              <a:t> FMG </a:t>
            </a:r>
            <a:r>
              <a:rPr lang="en-US" dirty="0" err="1">
                <a:latin typeface="Times  New Roman"/>
                <a:cs typeface="Calibri"/>
              </a:rPr>
              <a:t>thì</a:t>
            </a:r>
            <a:r>
              <a:rPr lang="en-US" dirty="0">
                <a:latin typeface="Times  New Roman"/>
                <a:cs typeface="Calibri"/>
              </a:rPr>
              <a:t> ta </a:t>
            </a:r>
            <a:r>
              <a:rPr lang="en-US" dirty="0" err="1">
                <a:latin typeface="Times  New Roman"/>
                <a:cs typeface="Calibri"/>
              </a:rPr>
              <a:t>cần</a:t>
            </a:r>
            <a:r>
              <a:rPr lang="en-US" dirty="0">
                <a:latin typeface="Times  New Roman"/>
                <a:cs typeface="Calibri"/>
              </a:rPr>
              <a:t> </a:t>
            </a:r>
            <a:r>
              <a:rPr lang="en-US" dirty="0" err="1">
                <a:latin typeface="Times  New Roman"/>
                <a:cs typeface="Calibri"/>
              </a:rPr>
              <a:t>tìm</a:t>
            </a:r>
            <a:r>
              <a:rPr lang="en-US" dirty="0">
                <a:latin typeface="Times  New Roman"/>
                <a:cs typeface="Calibri"/>
              </a:rPr>
              <a:t> </a:t>
            </a:r>
            <a:r>
              <a:rPr lang="en-US" dirty="0" err="1">
                <a:latin typeface="Times  New Roman"/>
                <a:cs typeface="Calibri"/>
              </a:rPr>
              <a:t>giá</a:t>
            </a:r>
            <a:r>
              <a:rPr lang="en-US" dirty="0">
                <a:latin typeface="Times  New Roman"/>
                <a:cs typeface="Calibri"/>
              </a:rPr>
              <a:t> </a:t>
            </a:r>
            <a:r>
              <a:rPr lang="en-US" dirty="0" err="1">
                <a:latin typeface="Times  New Roman"/>
                <a:cs typeface="Calibri"/>
              </a:rPr>
              <a:t>trị</a:t>
            </a:r>
            <a:r>
              <a:rPr lang="en-US" dirty="0">
                <a:latin typeface="Times  New Roman"/>
                <a:cs typeface="Calibri"/>
              </a:rPr>
              <a:t> </a:t>
            </a:r>
            <a:r>
              <a:rPr lang="en-US" dirty="0" err="1">
                <a:latin typeface="Times  New Roman"/>
                <a:cs typeface="Calibri"/>
              </a:rPr>
              <a:t>hữu</a:t>
            </a:r>
            <a:r>
              <a:rPr lang="en-US" dirty="0">
                <a:latin typeface="Times  New Roman"/>
                <a:cs typeface="Calibri"/>
              </a:rPr>
              <a:t> </a:t>
            </a:r>
            <a:r>
              <a:rPr lang="en-US" dirty="0" err="1">
                <a:latin typeface="Times  New Roman"/>
                <a:cs typeface="Calibri"/>
              </a:rPr>
              <a:t>dụng</a:t>
            </a:r>
            <a:r>
              <a:rPr lang="en-US" dirty="0">
                <a:latin typeface="Times  New Roman"/>
                <a:cs typeface="Calibri"/>
              </a:rPr>
              <a:t> </a:t>
            </a:r>
            <a:r>
              <a:rPr lang="en-US" dirty="0" err="1">
                <a:latin typeface="Times  New Roman"/>
                <a:cs typeface="Calibri"/>
              </a:rPr>
              <a:t>của</a:t>
            </a:r>
            <a:r>
              <a:rPr lang="en-US" dirty="0">
                <a:latin typeface="Times  New Roman"/>
                <a:cs typeface="Calibri"/>
              </a:rPr>
              <a:t> </a:t>
            </a:r>
            <a:r>
              <a:rPr lang="en-US" dirty="0" err="1">
                <a:latin typeface="Times  New Roman"/>
                <a:cs typeface="Calibri"/>
              </a:rPr>
              <a:t>khe</a:t>
            </a:r>
            <a:r>
              <a:rPr lang="en-US" dirty="0">
                <a:latin typeface="Times  New Roman"/>
                <a:cs typeface="Calibri"/>
              </a:rPr>
              <a:t> </a:t>
            </a:r>
            <a:r>
              <a:rPr lang="en-US" dirty="0" err="1">
                <a:latin typeface="Times  New Roman"/>
                <a:cs typeface="Calibri"/>
              </a:rPr>
              <a:t>hở</a:t>
            </a:r>
            <a:r>
              <a:rPr lang="en-US" dirty="0">
                <a:latin typeface="Times  New Roman"/>
                <a:cs typeface="Calibri"/>
              </a:rPr>
              <a:t> </a:t>
            </a:r>
            <a:r>
              <a:rPr lang="en-US" dirty="0" err="1">
                <a:latin typeface="Times  New Roman"/>
                <a:cs typeface="Calibri"/>
              </a:rPr>
              <a:t>được</a:t>
            </a:r>
            <a:r>
              <a:rPr lang="en-US" dirty="0">
                <a:latin typeface="Times  New Roman"/>
                <a:cs typeface="Calibri"/>
              </a:rPr>
              <a:t> </a:t>
            </a:r>
            <a:r>
              <a:rPr lang="en-US" dirty="0" err="1">
                <a:latin typeface="Times  New Roman"/>
                <a:cs typeface="Calibri"/>
              </a:rPr>
              <a:t>chọn</a:t>
            </a:r>
            <a:r>
              <a:rPr lang="en-US" dirty="0">
                <a:latin typeface="Times  New Roman"/>
                <a:cs typeface="Calibri"/>
              </a:rPr>
              <a:t> </a:t>
            </a:r>
            <a:r>
              <a:rPr lang="en-US" dirty="0" err="1">
                <a:latin typeface="Times  New Roman"/>
                <a:cs typeface="Calibri"/>
              </a:rPr>
              <a:t>là</a:t>
            </a:r>
            <a:r>
              <a:rPr lang="en-US" dirty="0">
                <a:latin typeface="Times  New Roman"/>
                <a:cs typeface="Calibri"/>
              </a:rPr>
              <a:t> </a:t>
            </a:r>
            <a:r>
              <a:rPr lang="en-US" dirty="0" err="1">
                <a:latin typeface="Times  New Roman"/>
                <a:cs typeface="Calibri"/>
              </a:rPr>
              <a:t>giá</a:t>
            </a:r>
            <a:r>
              <a:rPr lang="en-US" dirty="0">
                <a:latin typeface="Times  New Roman"/>
                <a:cs typeface="Calibri"/>
              </a:rPr>
              <a:t> </a:t>
            </a:r>
            <a:r>
              <a:rPr lang="en-US" dirty="0" err="1">
                <a:latin typeface="Times  New Roman"/>
                <a:cs typeface="Calibri"/>
              </a:rPr>
              <a:t>trị</a:t>
            </a:r>
            <a:r>
              <a:rPr lang="en-US" dirty="0">
                <a:latin typeface="Times  New Roman"/>
                <a:cs typeface="Calibri"/>
              </a:rPr>
              <a:t> </a:t>
            </a:r>
            <a:r>
              <a:rPr lang="en-US" dirty="0" err="1">
                <a:latin typeface="Times  New Roman"/>
                <a:cs typeface="Calibri"/>
              </a:rPr>
              <a:t>tốt</a:t>
            </a:r>
            <a:r>
              <a:rPr lang="en-US" dirty="0">
                <a:latin typeface="Times  New Roman"/>
                <a:cs typeface="Calibri"/>
              </a:rPr>
              <a:t> </a:t>
            </a:r>
            <a:r>
              <a:rPr lang="en-US" dirty="0" err="1">
                <a:latin typeface="Times  New Roman"/>
                <a:cs typeface="Calibri"/>
              </a:rPr>
              <a:t>nhất</a:t>
            </a:r>
            <a:r>
              <a:rPr lang="en-US" dirty="0">
                <a:latin typeface="Times  New Roman"/>
                <a:cs typeface="Calibri"/>
              </a:rPr>
              <a:t> </a:t>
            </a:r>
            <a:r>
              <a:rPr lang="en-US" dirty="0" err="1">
                <a:latin typeface="Times  New Roman"/>
                <a:cs typeface="Calibri"/>
              </a:rPr>
              <a:t>có</a:t>
            </a:r>
            <a:r>
              <a:rPr lang="en-US" dirty="0">
                <a:latin typeface="Times  New Roman"/>
                <a:cs typeface="Calibri"/>
              </a:rPr>
              <a:t> </a:t>
            </a:r>
            <a:r>
              <a:rPr lang="en-US" dirty="0" err="1">
                <a:latin typeface="Times  New Roman"/>
                <a:cs typeface="Calibri"/>
              </a:rPr>
              <a:t>nghĩa</a:t>
            </a:r>
            <a:r>
              <a:rPr lang="en-US" dirty="0">
                <a:latin typeface="Times  New Roman"/>
                <a:cs typeface="Calibri"/>
              </a:rPr>
              <a:t> </a:t>
            </a:r>
            <a:r>
              <a:rPr lang="en-US" dirty="0" err="1">
                <a:latin typeface="Times  New Roman"/>
                <a:cs typeface="Calibri"/>
              </a:rPr>
              <a:t>là</a:t>
            </a:r>
            <a:r>
              <a:rPr lang="en-US" dirty="0">
                <a:latin typeface="Times  New Roman"/>
                <a:cs typeface="Calibri"/>
              </a:rPr>
              <a:t> </a:t>
            </a:r>
            <a:r>
              <a:rPr lang="en-US" dirty="0" err="1">
                <a:latin typeface="Times  New Roman"/>
                <a:cs typeface="Calibri"/>
              </a:rPr>
              <a:t>nó</a:t>
            </a:r>
            <a:r>
              <a:rPr lang="en-US" dirty="0">
                <a:latin typeface="Times  New Roman"/>
                <a:cs typeface="Calibri"/>
              </a:rPr>
              <a:t> </a:t>
            </a:r>
            <a:r>
              <a:rPr lang="en-US" dirty="0" err="1">
                <a:latin typeface="Times  New Roman"/>
                <a:cs typeface="Calibri"/>
              </a:rPr>
              <a:t>có</a:t>
            </a:r>
            <a:r>
              <a:rPr lang="en-US" dirty="0">
                <a:latin typeface="Times  New Roman"/>
                <a:cs typeface="Calibri"/>
              </a:rPr>
              <a:t> </a:t>
            </a:r>
            <a:r>
              <a:rPr lang="en-US" dirty="0" err="1">
                <a:latin typeface="Times  New Roman"/>
                <a:cs typeface="Calibri"/>
              </a:rPr>
              <a:t>giá</a:t>
            </a:r>
            <a:r>
              <a:rPr lang="en-US" dirty="0">
                <a:latin typeface="Times  New Roman"/>
                <a:cs typeface="Calibri"/>
              </a:rPr>
              <a:t> </a:t>
            </a:r>
            <a:r>
              <a:rPr lang="en-US" dirty="0" err="1">
                <a:latin typeface="Times  New Roman"/>
                <a:cs typeface="Calibri"/>
              </a:rPr>
              <a:t>trị</a:t>
            </a:r>
            <a:r>
              <a:rPr lang="en-US" dirty="0">
                <a:latin typeface="Times  New Roman"/>
                <a:cs typeface="Calibri"/>
              </a:rPr>
              <a:t> </a:t>
            </a:r>
            <a:r>
              <a:rPr lang="en-US" dirty="0" err="1">
                <a:latin typeface="Times  New Roman"/>
                <a:cs typeface="Calibri"/>
              </a:rPr>
              <a:t>lớn</a:t>
            </a:r>
            <a:r>
              <a:rPr lang="en-US" dirty="0">
                <a:latin typeface="Times  New Roman"/>
                <a:cs typeface="Calibri"/>
              </a:rPr>
              <a:t> </a:t>
            </a:r>
            <a:r>
              <a:rPr lang="en-US" dirty="0" err="1">
                <a:latin typeface="Times  New Roman"/>
                <a:cs typeface="Calibri"/>
              </a:rPr>
              <a:t>nhất</a:t>
            </a:r>
            <a:r>
              <a:rPr lang="en-US" dirty="0">
                <a:latin typeface="Times  New Roman"/>
                <a:cs typeface="Calibri"/>
              </a:rPr>
              <a:t>, U</a:t>
            </a:r>
            <a:r>
              <a:rPr lang="en-US" baseline="-25000" dirty="0">
                <a:latin typeface="Times  New Roman"/>
                <a:cs typeface="Calibri"/>
              </a:rPr>
              <a:t>max</a:t>
            </a:r>
            <a:r>
              <a:rPr lang="en-US" dirty="0">
                <a:latin typeface="Times  New Roman"/>
                <a:cs typeface="Calibri"/>
              </a:rPr>
              <a:t> </a:t>
            </a:r>
            <a:r>
              <a:rPr lang="en-US" dirty="0" err="1">
                <a:latin typeface="Times  New Roman"/>
                <a:cs typeface="Calibri"/>
              </a:rPr>
              <a:t>sau</a:t>
            </a:r>
            <a:r>
              <a:rPr lang="en-US" dirty="0">
                <a:latin typeface="Times  New Roman"/>
                <a:cs typeface="Calibri"/>
              </a:rPr>
              <a:t> </a:t>
            </a:r>
            <a:r>
              <a:rPr lang="en-US" dirty="0" err="1">
                <a:latin typeface="Times  New Roman"/>
                <a:cs typeface="Calibri"/>
              </a:rPr>
              <a:t>đó</a:t>
            </a:r>
            <a:r>
              <a:rPr lang="en-US" dirty="0">
                <a:latin typeface="Times  New Roman"/>
                <a:cs typeface="Calibri"/>
              </a:rPr>
              <a:t> </a:t>
            </a:r>
            <a:r>
              <a:rPr lang="en-US" dirty="0" err="1">
                <a:latin typeface="Times  New Roman"/>
                <a:cs typeface="Calibri"/>
              </a:rPr>
              <a:t>tính</a:t>
            </a:r>
            <a:r>
              <a:rPr lang="en-US" dirty="0">
                <a:latin typeface="Times  New Roman"/>
                <a:cs typeface="Calibri"/>
              </a:rPr>
              <a:t> </a:t>
            </a:r>
            <a:r>
              <a:rPr lang="en-US" dirty="0" err="1">
                <a:latin typeface="Times  New Roman"/>
                <a:cs typeface="Calibri"/>
              </a:rPr>
              <a:t>khoảng</a:t>
            </a:r>
            <a:r>
              <a:rPr lang="en-US" dirty="0">
                <a:latin typeface="Times  New Roman"/>
                <a:cs typeface="Calibri"/>
              </a:rPr>
              <a:t> </a:t>
            </a:r>
            <a:r>
              <a:rPr lang="en-US" dirty="0" err="1">
                <a:latin typeface="Times  New Roman"/>
                <a:cs typeface="Calibri"/>
              </a:rPr>
              <a:t>cách</a:t>
            </a:r>
            <a:r>
              <a:rPr lang="en-US" dirty="0">
                <a:latin typeface="Times  New Roman"/>
                <a:cs typeface="Calibri"/>
              </a:rPr>
              <a:t> </a:t>
            </a:r>
            <a:r>
              <a:rPr lang="en-US" dirty="0" err="1">
                <a:latin typeface="Times  New Roman"/>
                <a:cs typeface="Calibri"/>
              </a:rPr>
              <a:t>tối</a:t>
            </a:r>
            <a:r>
              <a:rPr lang="en-US" dirty="0">
                <a:latin typeface="Times  New Roman"/>
                <a:cs typeface="Calibri"/>
              </a:rPr>
              <a:t> </a:t>
            </a:r>
            <a:r>
              <a:rPr lang="en-US" dirty="0" err="1">
                <a:latin typeface="Times  New Roman"/>
                <a:cs typeface="Calibri"/>
              </a:rPr>
              <a:t>đa</a:t>
            </a:r>
            <a:r>
              <a:rPr lang="en-US" dirty="0">
                <a:latin typeface="Times  New Roman"/>
                <a:cs typeface="Calibri"/>
              </a:rPr>
              <a:t> </a:t>
            </a:r>
            <a:r>
              <a:rPr lang="en-US" dirty="0" err="1">
                <a:latin typeface="Times  New Roman"/>
                <a:cs typeface="Calibri"/>
              </a:rPr>
              <a:t>là</a:t>
            </a:r>
            <a:r>
              <a:rPr lang="en-US" dirty="0">
                <a:latin typeface="Times  New Roman"/>
                <a:cs typeface="Calibri"/>
              </a:rPr>
              <a:t> </a:t>
            </a:r>
            <a:r>
              <a:rPr lang="en-US" dirty="0" err="1">
                <a:latin typeface="Times  New Roman"/>
                <a:cs typeface="Calibri"/>
              </a:rPr>
              <a:t>hằng</a:t>
            </a:r>
            <a:r>
              <a:rPr lang="en-US" dirty="0">
                <a:latin typeface="Times  New Roman"/>
                <a:cs typeface="Calibri"/>
              </a:rPr>
              <a:t> </a:t>
            </a:r>
            <a:r>
              <a:rPr lang="en-US" dirty="0" err="1">
                <a:latin typeface="Times  New Roman"/>
                <a:cs typeface="Calibri"/>
              </a:rPr>
              <a:t>số</a:t>
            </a:r>
            <a:r>
              <a:rPr lang="en-US" dirty="0">
                <a:latin typeface="Times  New Roman"/>
                <a:cs typeface="Calibri"/>
              </a:rPr>
              <a:t> </a:t>
            </a:r>
            <a:r>
              <a:rPr lang="en-US" dirty="0" err="1">
                <a:latin typeface="Times  New Roman"/>
                <a:cs typeface="Calibri"/>
              </a:rPr>
              <a:t>R</a:t>
            </a:r>
            <a:r>
              <a:rPr lang="en-US" baseline="-25000" dirty="0" err="1">
                <a:latin typeface="Times  New Roman"/>
                <a:cs typeface="Calibri"/>
              </a:rPr>
              <a:t>max</a:t>
            </a:r>
            <a:r>
              <a:rPr lang="en-US" dirty="0">
                <a:latin typeface="Times  New Roman"/>
                <a:cs typeface="Calibri"/>
              </a:rPr>
              <a:t>. </a:t>
            </a:r>
          </a:p>
          <a:p>
            <a:pPr algn="just"/>
            <a:r>
              <a:rPr lang="en-US" dirty="0" err="1">
                <a:latin typeface="Times  New Roman"/>
                <a:cs typeface="Calibri"/>
              </a:rPr>
              <a:t>Đối</a:t>
            </a:r>
            <a:r>
              <a:rPr lang="en-US" dirty="0">
                <a:latin typeface="Times  New Roman"/>
                <a:cs typeface="Calibri"/>
              </a:rPr>
              <a:t> </a:t>
            </a:r>
            <a:r>
              <a:rPr lang="en-US" dirty="0" err="1">
                <a:latin typeface="Times  New Roman"/>
                <a:cs typeface="Calibri"/>
              </a:rPr>
              <a:t>với</a:t>
            </a:r>
            <a:r>
              <a:rPr lang="en-US" dirty="0">
                <a:latin typeface="Times  New Roman"/>
                <a:cs typeface="Calibri"/>
              </a:rPr>
              <a:t> </a:t>
            </a:r>
            <a:r>
              <a:rPr lang="en-US" dirty="0" err="1">
                <a:latin typeface="Times  New Roman"/>
                <a:cs typeface="Calibri"/>
              </a:rPr>
              <a:t>phép</a:t>
            </a:r>
            <a:r>
              <a:rPr lang="en-US" dirty="0">
                <a:latin typeface="Times  New Roman"/>
                <a:cs typeface="Calibri"/>
              </a:rPr>
              <a:t> </a:t>
            </a:r>
            <a:r>
              <a:rPr lang="en-US" dirty="0" err="1">
                <a:latin typeface="Times  New Roman"/>
                <a:cs typeface="Calibri"/>
              </a:rPr>
              <a:t>tính</a:t>
            </a:r>
            <a:r>
              <a:rPr lang="en-US" dirty="0">
                <a:latin typeface="Times  New Roman"/>
                <a:cs typeface="Calibri"/>
              </a:rPr>
              <a:t> </a:t>
            </a:r>
            <a:r>
              <a:rPr lang="en-US" dirty="0" err="1">
                <a:latin typeface="Times  New Roman"/>
                <a:cs typeface="Calibri"/>
              </a:rPr>
              <a:t>khoảng</a:t>
            </a:r>
            <a:r>
              <a:rPr lang="en-US" dirty="0">
                <a:latin typeface="Times  New Roman"/>
                <a:cs typeface="Calibri"/>
              </a:rPr>
              <a:t> </a:t>
            </a:r>
            <a:r>
              <a:rPr lang="en-US" dirty="0" err="1">
                <a:latin typeface="Times  New Roman"/>
                <a:cs typeface="Calibri"/>
              </a:rPr>
              <a:t>cách</a:t>
            </a:r>
            <a:r>
              <a:rPr lang="en-US" dirty="0">
                <a:latin typeface="Times  New Roman"/>
                <a:cs typeface="Calibri"/>
              </a:rPr>
              <a:t> </a:t>
            </a:r>
            <a:r>
              <a:rPr lang="en-US" dirty="0" err="1">
                <a:latin typeface="Times  New Roman"/>
                <a:cs typeface="Calibri"/>
              </a:rPr>
              <a:t>tiếp</a:t>
            </a:r>
            <a:r>
              <a:rPr lang="en-US" dirty="0">
                <a:latin typeface="Times  New Roman"/>
                <a:cs typeface="Calibri"/>
              </a:rPr>
              <a:t> </a:t>
            </a:r>
            <a:r>
              <a:rPr lang="en-US" dirty="0" err="1">
                <a:latin typeface="Times  New Roman"/>
                <a:cs typeface="Calibri"/>
              </a:rPr>
              <a:t>theo</a:t>
            </a:r>
            <a:r>
              <a:rPr lang="en-US" dirty="0">
                <a:latin typeface="Times  New Roman"/>
                <a:cs typeface="Calibri"/>
              </a:rPr>
              <a:t>, </a:t>
            </a:r>
            <a:r>
              <a:rPr lang="en-US" dirty="0" err="1">
                <a:latin typeface="Times  New Roman"/>
                <a:cs typeface="Calibri"/>
              </a:rPr>
              <a:t>giá</a:t>
            </a:r>
            <a:r>
              <a:rPr lang="en-US" dirty="0">
                <a:latin typeface="Times  New Roman"/>
                <a:cs typeface="Calibri"/>
              </a:rPr>
              <a:t> </a:t>
            </a:r>
            <a:r>
              <a:rPr lang="en-US" dirty="0" err="1">
                <a:latin typeface="Times  New Roman"/>
                <a:cs typeface="Calibri"/>
              </a:rPr>
              <a:t>trị</a:t>
            </a:r>
            <a:r>
              <a:rPr lang="en-US" dirty="0">
                <a:latin typeface="Times  New Roman"/>
                <a:cs typeface="Calibri"/>
              </a:rPr>
              <a:t> </a:t>
            </a:r>
            <a:r>
              <a:rPr lang="en-US" dirty="0" err="1">
                <a:latin typeface="Times  New Roman"/>
                <a:cs typeface="Calibri"/>
              </a:rPr>
              <a:t>tiện</a:t>
            </a:r>
            <a:r>
              <a:rPr lang="en-US" dirty="0">
                <a:latin typeface="Times  New Roman"/>
                <a:cs typeface="Calibri"/>
              </a:rPr>
              <a:t> </a:t>
            </a:r>
            <a:r>
              <a:rPr lang="en-US" dirty="0" err="1">
                <a:latin typeface="Times  New Roman"/>
                <a:cs typeface="Calibri"/>
              </a:rPr>
              <a:t>ích</a:t>
            </a:r>
            <a:r>
              <a:rPr lang="en-US" dirty="0">
                <a:latin typeface="Times  New Roman"/>
                <a:cs typeface="Calibri"/>
              </a:rPr>
              <a:t> </a:t>
            </a:r>
            <a:r>
              <a:rPr lang="en-US" dirty="0" err="1">
                <a:latin typeface="Times  New Roman"/>
                <a:cs typeface="Calibri"/>
              </a:rPr>
              <a:t>của</a:t>
            </a:r>
            <a:r>
              <a:rPr lang="en-US" dirty="0">
                <a:latin typeface="Times  New Roman"/>
                <a:cs typeface="Calibri"/>
              </a:rPr>
              <a:t> </a:t>
            </a:r>
            <a:r>
              <a:rPr lang="en-US" dirty="0" err="1">
                <a:latin typeface="Times  New Roman"/>
                <a:cs typeface="Calibri"/>
              </a:rPr>
              <a:t>khoảng</a:t>
            </a:r>
            <a:r>
              <a:rPr lang="en-US" dirty="0">
                <a:latin typeface="Times  New Roman"/>
                <a:cs typeface="Calibri"/>
              </a:rPr>
              <a:t> </a:t>
            </a:r>
            <a:r>
              <a:rPr lang="en-US" dirty="0" err="1">
                <a:latin typeface="Times  New Roman"/>
                <a:cs typeface="Calibri"/>
              </a:rPr>
              <a:t>cách</a:t>
            </a:r>
            <a:r>
              <a:rPr lang="en-US" dirty="0">
                <a:latin typeface="Times  New Roman"/>
                <a:cs typeface="Calibri"/>
              </a:rPr>
              <a:t> </a:t>
            </a:r>
            <a:r>
              <a:rPr lang="en-US" dirty="0" err="1">
                <a:latin typeface="Times  New Roman"/>
                <a:cs typeface="Calibri"/>
              </a:rPr>
              <a:t>phải</a:t>
            </a:r>
            <a:r>
              <a:rPr lang="en-US" dirty="0">
                <a:latin typeface="Times  New Roman"/>
                <a:cs typeface="Calibri"/>
              </a:rPr>
              <a:t> </a:t>
            </a:r>
            <a:r>
              <a:rPr lang="en-US" dirty="0" err="1">
                <a:latin typeface="Times  New Roman"/>
                <a:cs typeface="Calibri"/>
              </a:rPr>
              <a:t>lớn</a:t>
            </a:r>
            <a:r>
              <a:rPr lang="en-US" dirty="0">
                <a:latin typeface="Times  New Roman"/>
                <a:cs typeface="Calibri"/>
              </a:rPr>
              <a:t> </a:t>
            </a:r>
            <a:r>
              <a:rPr lang="en-US" dirty="0" err="1">
                <a:latin typeface="Times  New Roman"/>
                <a:cs typeface="Calibri"/>
              </a:rPr>
              <a:t>hơn</a:t>
            </a:r>
            <a:r>
              <a:rPr lang="en-US" dirty="0">
                <a:latin typeface="Times  New Roman"/>
                <a:cs typeface="Calibri"/>
              </a:rPr>
              <a:t> </a:t>
            </a:r>
            <a:r>
              <a:rPr lang="en-US" dirty="0" err="1">
                <a:latin typeface="Times  New Roman"/>
                <a:cs typeface="Calibri"/>
              </a:rPr>
              <a:t>Rmax</a:t>
            </a:r>
            <a:r>
              <a:rPr lang="en-US" dirty="0">
                <a:latin typeface="Times  New Roman"/>
                <a:cs typeface="Calibri"/>
              </a:rPr>
              <a:t> </a:t>
            </a:r>
            <a:r>
              <a:rPr lang="en-US" dirty="0" err="1">
                <a:latin typeface="Times  New Roman"/>
                <a:cs typeface="Calibri"/>
              </a:rPr>
              <a:t>tối</a:t>
            </a:r>
            <a:r>
              <a:rPr lang="en-US" dirty="0">
                <a:latin typeface="Times  New Roman"/>
                <a:cs typeface="Calibri"/>
              </a:rPr>
              <a:t> </a:t>
            </a:r>
            <a:r>
              <a:rPr lang="en-US" dirty="0" err="1">
                <a:latin typeface="Times  New Roman"/>
                <a:cs typeface="Calibri"/>
              </a:rPr>
              <a:t>đa</a:t>
            </a:r>
            <a:r>
              <a:rPr lang="en-US" dirty="0">
                <a:latin typeface="Times  New Roman"/>
                <a:cs typeface="Calibri"/>
              </a:rPr>
              <a:t> </a:t>
            </a:r>
            <a:r>
              <a:rPr lang="en-US" dirty="0" err="1">
                <a:latin typeface="Times  New Roman"/>
                <a:cs typeface="Calibri"/>
              </a:rPr>
              <a:t>được</a:t>
            </a:r>
            <a:r>
              <a:rPr lang="en-US" dirty="0">
                <a:latin typeface="Times  New Roman"/>
                <a:cs typeface="Calibri"/>
              </a:rPr>
              <a:t> </a:t>
            </a:r>
            <a:r>
              <a:rPr lang="en-US" dirty="0" err="1">
                <a:latin typeface="Times  New Roman"/>
                <a:cs typeface="Calibri"/>
              </a:rPr>
              <a:t>tính</a:t>
            </a:r>
            <a:r>
              <a:rPr lang="en-US" dirty="0">
                <a:latin typeface="Times  New Roman"/>
                <a:cs typeface="Calibri"/>
              </a:rPr>
              <a:t> </a:t>
            </a:r>
            <a:r>
              <a:rPr lang="en-US" dirty="0" err="1">
                <a:latin typeface="Times  New Roman"/>
                <a:cs typeface="Calibri"/>
              </a:rPr>
              <a:t>cho</a:t>
            </a:r>
            <a:r>
              <a:rPr lang="en-US" dirty="0">
                <a:latin typeface="Times  New Roman"/>
                <a:cs typeface="Calibri"/>
              </a:rPr>
              <a:t> </a:t>
            </a:r>
            <a:r>
              <a:rPr lang="en-US" dirty="0" err="1">
                <a:latin typeface="Times  New Roman"/>
                <a:cs typeface="Calibri"/>
              </a:rPr>
              <a:t>quyết</a:t>
            </a:r>
            <a:r>
              <a:rPr lang="en-US" dirty="0">
                <a:latin typeface="Times  New Roman"/>
                <a:cs typeface="Calibri"/>
              </a:rPr>
              <a:t> </a:t>
            </a:r>
            <a:r>
              <a:rPr lang="en-US" dirty="0" err="1">
                <a:latin typeface="Times  New Roman"/>
                <a:cs typeface="Calibri"/>
              </a:rPr>
              <a:t>định</a:t>
            </a:r>
            <a:r>
              <a:rPr lang="en-US" dirty="0">
                <a:latin typeface="Times  New Roman"/>
                <a:cs typeface="Calibri"/>
              </a:rPr>
              <a:t> </a:t>
            </a:r>
            <a:r>
              <a:rPr lang="en-US" dirty="0" err="1">
                <a:latin typeface="Times  New Roman"/>
                <a:cs typeface="Calibri"/>
              </a:rPr>
              <a:t>thay</a:t>
            </a:r>
            <a:r>
              <a:rPr lang="en-US" dirty="0">
                <a:latin typeface="Times  New Roman"/>
                <a:cs typeface="Calibri"/>
              </a:rPr>
              <a:t> </a:t>
            </a:r>
            <a:r>
              <a:rPr lang="en-US" dirty="0" err="1">
                <a:latin typeface="Times  New Roman"/>
                <a:cs typeface="Calibri"/>
              </a:rPr>
              <a:t>đổi</a:t>
            </a:r>
            <a:r>
              <a:rPr lang="en-US" dirty="0">
                <a:latin typeface="Times  New Roman"/>
                <a:cs typeface="Calibri"/>
              </a:rPr>
              <a:t> </a:t>
            </a:r>
            <a:r>
              <a:rPr lang="en-US" dirty="0" err="1">
                <a:latin typeface="Times  New Roman"/>
                <a:cs typeface="Calibri"/>
              </a:rPr>
              <a:t>khoảng</a:t>
            </a:r>
            <a:r>
              <a:rPr lang="en-US" dirty="0">
                <a:latin typeface="Times  New Roman"/>
                <a:cs typeface="Calibri"/>
              </a:rPr>
              <a:t> </a:t>
            </a:r>
            <a:r>
              <a:rPr lang="en-US" dirty="0" err="1">
                <a:latin typeface="Times  New Roman"/>
                <a:cs typeface="Calibri"/>
              </a:rPr>
              <a:t>cách</a:t>
            </a:r>
            <a:r>
              <a:rPr lang="en-US" dirty="0">
                <a:latin typeface="Times  New Roman"/>
                <a:cs typeface="Calibri"/>
              </a:rPr>
              <a:t>. </a:t>
            </a:r>
            <a:r>
              <a:rPr lang="en-US" dirty="0" err="1">
                <a:latin typeface="Times  New Roman"/>
                <a:cs typeface="Calibri"/>
              </a:rPr>
              <a:t>Điều</a:t>
            </a:r>
            <a:r>
              <a:rPr lang="en-US" dirty="0">
                <a:latin typeface="Times  New Roman"/>
                <a:cs typeface="Calibri"/>
              </a:rPr>
              <a:t> </a:t>
            </a:r>
            <a:r>
              <a:rPr lang="en-US" dirty="0" err="1">
                <a:latin typeface="Times  New Roman"/>
                <a:cs typeface="Calibri"/>
              </a:rPr>
              <a:t>này</a:t>
            </a:r>
            <a:r>
              <a:rPr lang="en-US" dirty="0">
                <a:latin typeface="Times  New Roman"/>
                <a:cs typeface="Calibri"/>
              </a:rPr>
              <a:t> </a:t>
            </a:r>
            <a:r>
              <a:rPr lang="en-US" dirty="0" err="1">
                <a:latin typeface="Times  New Roman"/>
                <a:cs typeface="Calibri"/>
              </a:rPr>
              <a:t>mang</a:t>
            </a:r>
            <a:r>
              <a:rPr lang="en-US" dirty="0">
                <a:latin typeface="Times  New Roman"/>
                <a:cs typeface="Calibri"/>
              </a:rPr>
              <a:t> </a:t>
            </a:r>
            <a:r>
              <a:rPr lang="en-US" dirty="0" err="1">
                <a:latin typeface="Times  New Roman"/>
                <a:cs typeface="Calibri"/>
              </a:rPr>
              <a:t>sự</a:t>
            </a:r>
            <a:r>
              <a:rPr lang="en-US" dirty="0">
                <a:latin typeface="Times  New Roman"/>
                <a:cs typeface="Calibri"/>
              </a:rPr>
              <a:t> </a:t>
            </a:r>
            <a:r>
              <a:rPr lang="en-US" dirty="0" err="1">
                <a:latin typeface="Times  New Roman"/>
                <a:cs typeface="Calibri"/>
              </a:rPr>
              <a:t>cân</a:t>
            </a:r>
            <a:r>
              <a:rPr lang="en-US" dirty="0">
                <a:latin typeface="Times  New Roman"/>
                <a:cs typeface="Calibri"/>
              </a:rPr>
              <a:t> </a:t>
            </a:r>
            <a:r>
              <a:rPr lang="en-US" dirty="0" err="1">
                <a:latin typeface="Times  New Roman"/>
                <a:cs typeface="Calibri"/>
              </a:rPr>
              <a:t>nhắc</a:t>
            </a:r>
            <a:r>
              <a:rPr lang="en-US" dirty="0">
                <a:latin typeface="Times  New Roman"/>
                <a:cs typeface="Calibri"/>
              </a:rPr>
              <a:t> </a:t>
            </a:r>
            <a:r>
              <a:rPr lang="en-US" dirty="0" err="1">
                <a:latin typeface="Times  New Roman"/>
                <a:cs typeface="Calibri"/>
              </a:rPr>
              <a:t>thay</a:t>
            </a:r>
            <a:r>
              <a:rPr lang="en-US" dirty="0">
                <a:latin typeface="Times  New Roman"/>
                <a:cs typeface="Calibri"/>
              </a:rPr>
              <a:t> </a:t>
            </a:r>
            <a:r>
              <a:rPr lang="en-US" dirty="0" err="1">
                <a:latin typeface="Times  New Roman"/>
                <a:cs typeface="Calibri"/>
              </a:rPr>
              <a:t>đổi</a:t>
            </a:r>
            <a:r>
              <a:rPr lang="en-US" dirty="0">
                <a:latin typeface="Times  New Roman"/>
                <a:cs typeface="Calibri"/>
              </a:rPr>
              <a:t> </a:t>
            </a:r>
            <a:r>
              <a:rPr lang="en-US" dirty="0" err="1">
                <a:latin typeface="Times  New Roman"/>
                <a:cs typeface="Calibri"/>
              </a:rPr>
              <a:t>khoảng</a:t>
            </a:r>
            <a:r>
              <a:rPr lang="en-US" dirty="0">
                <a:latin typeface="Times  New Roman"/>
                <a:cs typeface="Calibri"/>
              </a:rPr>
              <a:t> </a:t>
            </a:r>
            <a:r>
              <a:rPr lang="en-US" dirty="0" err="1">
                <a:latin typeface="Times  New Roman"/>
                <a:cs typeface="Calibri"/>
              </a:rPr>
              <a:t>cách</a:t>
            </a:r>
            <a:r>
              <a:rPr lang="en-US" dirty="0">
                <a:latin typeface="Times  New Roman"/>
                <a:cs typeface="Calibri"/>
              </a:rPr>
              <a:t> </a:t>
            </a:r>
            <a:r>
              <a:rPr lang="en-US" dirty="0" err="1">
                <a:latin typeface="Times  New Roman"/>
                <a:cs typeface="Calibri"/>
              </a:rPr>
              <a:t>đã</a:t>
            </a:r>
            <a:r>
              <a:rPr lang="en-US" dirty="0">
                <a:latin typeface="Times  New Roman"/>
                <a:cs typeface="Calibri"/>
              </a:rPr>
              <a:t> </a:t>
            </a:r>
            <a:r>
              <a:rPr lang="en-US" dirty="0" err="1">
                <a:latin typeface="Times  New Roman"/>
                <a:cs typeface="Calibri"/>
              </a:rPr>
              <a:t>chọn</a:t>
            </a:r>
            <a:r>
              <a:rPr lang="en-US" dirty="0">
                <a:latin typeface="Times  New Roman"/>
                <a:cs typeface="Calibri"/>
              </a:rPr>
              <a:t>.</a:t>
            </a:r>
            <a:endParaRPr lang="en-US" dirty="0"/>
          </a:p>
        </p:txBody>
      </p:sp>
      <p:sp>
        <p:nvSpPr>
          <p:cNvPr id="11" name="TextBox 10">
            <a:extLst>
              <a:ext uri="{FF2B5EF4-FFF2-40B4-BE49-F238E27FC236}">
                <a16:creationId xmlns:a16="http://schemas.microsoft.com/office/drawing/2014/main" id="{951DE3F0-81CB-F15C-0E09-59ACA99F2BBC}"/>
              </a:ext>
            </a:extLst>
          </p:cNvPr>
          <p:cNvSpPr txBox="1"/>
          <p:nvPr/>
        </p:nvSpPr>
        <p:spPr>
          <a:xfrm>
            <a:off x="2821579" y="3009316"/>
            <a:ext cx="9403772"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err="1">
                <a:latin typeface="Times  New Roman"/>
              </a:rPr>
              <a:t>R</a:t>
            </a:r>
            <a:r>
              <a:rPr lang="en-US" baseline="-25000" dirty="0" err="1">
                <a:latin typeface="Times  New Roman"/>
              </a:rPr>
              <a:t>max</a:t>
            </a:r>
            <a:r>
              <a:rPr lang="en-US" dirty="0">
                <a:latin typeface="Times  New Roman"/>
              </a:rPr>
              <a:t>: </a:t>
            </a:r>
            <a:r>
              <a:rPr lang="en-US" dirty="0" err="1">
                <a:latin typeface="Times  New Roman"/>
              </a:rPr>
              <a:t>Phần</a:t>
            </a:r>
            <a:r>
              <a:rPr lang="en-US" dirty="0">
                <a:latin typeface="Times  New Roman"/>
              </a:rPr>
              <a:t> </a:t>
            </a:r>
            <a:r>
              <a:rPr lang="en-US" dirty="0" err="1">
                <a:latin typeface="Times  New Roman"/>
              </a:rPr>
              <a:t>thưởng</a:t>
            </a:r>
            <a:r>
              <a:rPr lang="en-US" dirty="0">
                <a:latin typeface="Times  New Roman"/>
              </a:rPr>
              <a:t> </a:t>
            </a:r>
            <a:r>
              <a:rPr lang="en-US" dirty="0" err="1">
                <a:latin typeface="Times  New Roman"/>
              </a:rPr>
              <a:t>tối</a:t>
            </a:r>
            <a:r>
              <a:rPr lang="en-US" dirty="0">
                <a:latin typeface="Times  New Roman"/>
              </a:rPr>
              <a:t> </a:t>
            </a:r>
            <a:r>
              <a:rPr lang="en-US" dirty="0" err="1">
                <a:latin typeface="Times  New Roman"/>
              </a:rPr>
              <a:t>đa</a:t>
            </a:r>
            <a:r>
              <a:rPr lang="en-US" dirty="0">
                <a:latin typeface="Times  New Roman"/>
              </a:rPr>
              <a:t>. </a:t>
            </a:r>
          </a:p>
          <a:p>
            <a:pPr algn="just"/>
            <a:r>
              <a:rPr lang="en-US" dirty="0">
                <a:latin typeface="Times  New Roman"/>
              </a:rPr>
              <a:t>U</a:t>
            </a:r>
            <a:r>
              <a:rPr lang="en-US" baseline="-25000" dirty="0">
                <a:latin typeface="Times  New Roman"/>
              </a:rPr>
              <a:t>max</a:t>
            </a:r>
            <a:r>
              <a:rPr lang="en-US" dirty="0">
                <a:latin typeface="Times  New Roman"/>
              </a:rPr>
              <a:t>: Giá </a:t>
            </a:r>
            <a:r>
              <a:rPr lang="en-US" dirty="0" err="1">
                <a:latin typeface="Times  New Roman"/>
              </a:rPr>
              <a:t>trị</a:t>
            </a:r>
            <a:r>
              <a:rPr lang="en-US" dirty="0">
                <a:latin typeface="Times  New Roman"/>
              </a:rPr>
              <a:t> </a:t>
            </a:r>
            <a:r>
              <a:rPr lang="en-US" dirty="0" err="1">
                <a:latin typeface="Times  New Roman"/>
              </a:rPr>
              <a:t>tiện</a:t>
            </a:r>
            <a:r>
              <a:rPr lang="en-US" dirty="0">
                <a:latin typeface="Times  New Roman"/>
              </a:rPr>
              <a:t> </a:t>
            </a:r>
            <a:r>
              <a:rPr lang="en-US" dirty="0" err="1">
                <a:latin typeface="Times  New Roman"/>
              </a:rPr>
              <a:t>ích</a:t>
            </a:r>
            <a:r>
              <a:rPr lang="en-US" dirty="0">
                <a:latin typeface="Times  New Roman"/>
              </a:rPr>
              <a:t> </a:t>
            </a:r>
            <a:r>
              <a:rPr lang="en-US" dirty="0" err="1">
                <a:latin typeface="Times  New Roman"/>
              </a:rPr>
              <a:t>cho</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tốt</a:t>
            </a:r>
            <a:r>
              <a:rPr lang="en-US" dirty="0">
                <a:latin typeface="Times  New Roman"/>
              </a:rPr>
              <a:t> </a:t>
            </a:r>
            <a:r>
              <a:rPr lang="en-US" dirty="0" err="1">
                <a:latin typeface="Times  New Roman"/>
              </a:rPr>
              <a:t>nhất</a:t>
            </a:r>
            <a:r>
              <a:rPr lang="en-US" dirty="0">
                <a:latin typeface="Times  New Roman"/>
              </a:rPr>
              <a:t>. </a:t>
            </a:r>
          </a:p>
          <a:p>
            <a:pPr algn="just"/>
            <a:r>
              <a:rPr lang="en-US" dirty="0">
                <a:latin typeface="Times  New Roman"/>
              </a:rPr>
              <a:t>R: Hằng </a:t>
            </a:r>
            <a:r>
              <a:rPr lang="en-US" dirty="0" err="1">
                <a:latin typeface="Times  New Roman"/>
              </a:rPr>
              <a:t>số</a:t>
            </a:r>
            <a:r>
              <a:rPr lang="en-US" dirty="0">
                <a:latin typeface="Times  New Roman"/>
              </a:rPr>
              <a:t> </a:t>
            </a:r>
            <a:r>
              <a:rPr lang="en-US" dirty="0" err="1">
                <a:latin typeface="Times  New Roman"/>
              </a:rPr>
              <a:t>phần</a:t>
            </a:r>
            <a:r>
              <a:rPr lang="en-US" dirty="0">
                <a:latin typeface="Times  New Roman"/>
              </a:rPr>
              <a:t> </a:t>
            </a:r>
            <a:r>
              <a:rPr lang="en-US" dirty="0" err="1">
                <a:latin typeface="Times  New Roman"/>
              </a:rPr>
              <a:t>thưởng</a:t>
            </a:r>
            <a:r>
              <a:rPr lang="en-US" dirty="0">
                <a:latin typeface="Times  New Roman"/>
              </a:rPr>
              <a:t>.</a:t>
            </a:r>
          </a:p>
          <a:p>
            <a:pPr algn="just"/>
            <a:r>
              <a:rPr lang="en-US" dirty="0">
                <a:latin typeface="Times  New Roman"/>
              </a:rPr>
              <a:t>Hằng </a:t>
            </a:r>
            <a:r>
              <a:rPr lang="en-US" dirty="0" err="1">
                <a:latin typeface="Times  New Roman"/>
              </a:rPr>
              <a:t>số</a:t>
            </a:r>
            <a:r>
              <a:rPr lang="en-US" dirty="0">
                <a:latin typeface="Times  New Roman"/>
              </a:rPr>
              <a:t> R </a:t>
            </a:r>
            <a:r>
              <a:rPr lang="en-US" dirty="0" err="1">
                <a:latin typeface="Times  New Roman"/>
              </a:rPr>
              <a:t>ảnh</a:t>
            </a:r>
            <a:r>
              <a:rPr lang="en-US" dirty="0">
                <a:latin typeface="Times  New Roman"/>
              </a:rPr>
              <a:t> </a:t>
            </a:r>
            <a:r>
              <a:rPr lang="en-US" dirty="0" err="1">
                <a:latin typeface="Times  New Roman"/>
              </a:rPr>
              <a:t>hưởng</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cường</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chuyển</a:t>
            </a:r>
            <a:r>
              <a:rPr lang="en-US" dirty="0">
                <a:latin typeface="Times  New Roman"/>
              </a:rPr>
              <a:t> </a:t>
            </a:r>
            <a:r>
              <a:rPr lang="en-US" dirty="0" err="1">
                <a:latin typeface="Times  New Roman"/>
              </a:rPr>
              <a:t>động</a:t>
            </a:r>
            <a:r>
              <a:rPr lang="en-US" dirty="0">
                <a:latin typeface="Times  New Roman"/>
              </a:rPr>
              <a:t> zigzag. </a:t>
            </a:r>
            <a:r>
              <a:rPr lang="en-US" dirty="0" err="1">
                <a:latin typeface="Times  New Roman"/>
              </a:rPr>
              <a:t>Nếu</a:t>
            </a:r>
            <a:r>
              <a:rPr lang="en-US" dirty="0">
                <a:latin typeface="Times  New Roman"/>
              </a:rPr>
              <a:t> </a:t>
            </a:r>
            <a:r>
              <a:rPr lang="en-US" dirty="0" err="1">
                <a:latin typeface="Times  New Roman"/>
              </a:rPr>
              <a:t>nó</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chọn</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lớn</a:t>
            </a:r>
            <a:r>
              <a:rPr lang="en-US" dirty="0">
                <a:latin typeface="Times  New Roman"/>
              </a:rPr>
              <a:t>, robot </a:t>
            </a:r>
            <a:r>
              <a:rPr lang="en-US" dirty="0" err="1">
                <a:latin typeface="Times  New Roman"/>
              </a:rPr>
              <a:t>có</a:t>
            </a:r>
            <a:r>
              <a:rPr lang="en-US" dirty="0">
                <a:latin typeface="Times  New Roman"/>
              </a:rPr>
              <a:t> </a:t>
            </a:r>
            <a:r>
              <a:rPr lang="en-US" dirty="0" err="1">
                <a:latin typeface="Times  New Roman"/>
              </a:rPr>
              <a:t>thể</a:t>
            </a:r>
            <a:r>
              <a:rPr lang="en-US" dirty="0">
                <a:latin typeface="Times  New Roman"/>
              </a:rPr>
              <a:t> </a:t>
            </a:r>
            <a:r>
              <a:rPr lang="en-US" dirty="0" err="1">
                <a:latin typeface="Times  New Roman"/>
              </a:rPr>
              <a:t>mất</a:t>
            </a:r>
            <a:r>
              <a:rPr lang="en-US" dirty="0">
                <a:latin typeface="Times  New Roman"/>
              </a:rPr>
              <a:t> </a:t>
            </a:r>
            <a:r>
              <a:rPr lang="en-US" dirty="0" err="1">
                <a:latin typeface="Times  New Roman"/>
              </a:rPr>
              <a:t>khả</a:t>
            </a:r>
            <a:r>
              <a:rPr lang="en-US" dirty="0">
                <a:latin typeface="Times  New Roman"/>
              </a:rPr>
              <a:t> </a:t>
            </a:r>
            <a:r>
              <a:rPr lang="en-US" dirty="0" err="1">
                <a:latin typeface="Times  New Roman"/>
              </a:rPr>
              <a:t>năng</a:t>
            </a:r>
            <a:r>
              <a:rPr lang="en-US" dirty="0">
                <a:latin typeface="Times  New Roman"/>
              </a:rPr>
              <a:t> </a:t>
            </a:r>
            <a:r>
              <a:rPr lang="en-US" dirty="0" err="1">
                <a:latin typeface="Times  New Roman"/>
              </a:rPr>
              <a:t>thay</a:t>
            </a:r>
            <a:r>
              <a:rPr lang="en-US" dirty="0">
                <a:latin typeface="Times  New Roman"/>
              </a:rPr>
              <a:t> </a:t>
            </a:r>
            <a:r>
              <a:rPr lang="en-US" dirty="0" err="1">
                <a:latin typeface="Times  New Roman"/>
              </a:rPr>
              <a:t>đổi</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Nếu</a:t>
            </a:r>
            <a:r>
              <a:rPr lang="en-US" dirty="0">
                <a:latin typeface="Times  New Roman"/>
              </a:rPr>
              <a:t> </a:t>
            </a:r>
            <a:r>
              <a:rPr lang="en-US" dirty="0" err="1">
                <a:latin typeface="Times  New Roman"/>
              </a:rPr>
              <a:t>hằng</a:t>
            </a:r>
            <a:r>
              <a:rPr lang="en-US" dirty="0">
                <a:latin typeface="Times  New Roman"/>
              </a:rPr>
              <a:t> </a:t>
            </a:r>
            <a:r>
              <a:rPr lang="en-US" dirty="0" err="1">
                <a:latin typeface="Times  New Roman"/>
              </a:rPr>
              <a:t>số</a:t>
            </a:r>
            <a:r>
              <a:rPr lang="en-US" dirty="0">
                <a:latin typeface="Times  New Roman"/>
              </a:rPr>
              <a:t> R </a:t>
            </a:r>
            <a:r>
              <a:rPr lang="en-US" dirty="0" err="1">
                <a:latin typeface="Times  New Roman"/>
              </a:rPr>
              <a:t>được</a:t>
            </a:r>
            <a:r>
              <a:rPr lang="en-US" dirty="0">
                <a:latin typeface="Times  New Roman"/>
              </a:rPr>
              <a:t> </a:t>
            </a:r>
            <a:r>
              <a:rPr lang="en-US" dirty="0" err="1">
                <a:latin typeface="Times  New Roman"/>
              </a:rPr>
              <a:t>chọn</a:t>
            </a:r>
            <a:r>
              <a:rPr lang="en-US" dirty="0">
                <a:latin typeface="Times  New Roman"/>
              </a:rPr>
              <a:t> </a:t>
            </a:r>
            <a:r>
              <a:rPr lang="en-US" dirty="0" err="1">
                <a:latin typeface="Times  New Roman"/>
              </a:rPr>
              <a:t>là</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nhỏ</a:t>
            </a:r>
            <a:r>
              <a:rPr lang="en-US" dirty="0">
                <a:latin typeface="Times  New Roman"/>
              </a:rPr>
              <a:t>, </a:t>
            </a:r>
            <a:r>
              <a:rPr lang="en-US" dirty="0" err="1">
                <a:latin typeface="Times  New Roman"/>
              </a:rPr>
              <a:t>vấn</a:t>
            </a:r>
            <a:r>
              <a:rPr lang="en-US" dirty="0">
                <a:latin typeface="Times  New Roman"/>
              </a:rPr>
              <a:t> </a:t>
            </a:r>
            <a:r>
              <a:rPr lang="en-US" dirty="0" err="1">
                <a:latin typeface="Times  New Roman"/>
              </a:rPr>
              <a:t>đề</a:t>
            </a:r>
            <a:r>
              <a:rPr lang="en-US" dirty="0">
                <a:latin typeface="Times  New Roman"/>
              </a:rPr>
              <a:t> zigzag </a:t>
            </a:r>
            <a:r>
              <a:rPr lang="en-US" dirty="0" err="1">
                <a:latin typeface="Times  New Roman"/>
              </a:rPr>
              <a:t>có</a:t>
            </a:r>
            <a:r>
              <a:rPr lang="en-US" dirty="0">
                <a:latin typeface="Times  New Roman"/>
              </a:rPr>
              <a:t> </a:t>
            </a:r>
            <a:r>
              <a:rPr lang="en-US" dirty="0" err="1">
                <a:latin typeface="Times  New Roman"/>
              </a:rPr>
              <a:t>thể</a:t>
            </a:r>
            <a:r>
              <a:rPr lang="en-US" dirty="0">
                <a:latin typeface="Times  New Roman"/>
              </a:rPr>
              <a:t> </a:t>
            </a:r>
            <a:r>
              <a:rPr lang="en-US" dirty="0" err="1">
                <a:latin typeface="Times  New Roman"/>
              </a:rPr>
              <a:t>tiếp</a:t>
            </a:r>
            <a:r>
              <a:rPr lang="en-US" dirty="0">
                <a:latin typeface="Times  New Roman"/>
              </a:rPr>
              <a:t> </a:t>
            </a:r>
            <a:r>
              <a:rPr lang="en-US" dirty="0" err="1">
                <a:latin typeface="Times  New Roman"/>
              </a:rPr>
              <a:t>tục</a:t>
            </a:r>
            <a:r>
              <a:rPr lang="en-US" dirty="0">
                <a:latin typeface="Times  New Roman"/>
              </a:rPr>
              <a:t>. Do </a:t>
            </a:r>
            <a:r>
              <a:rPr lang="en-US" dirty="0" err="1">
                <a:latin typeface="Times  New Roman"/>
              </a:rPr>
              <a:t>đó</a:t>
            </a:r>
            <a:r>
              <a:rPr lang="en-US" dirty="0">
                <a:latin typeface="Times  New Roman"/>
              </a:rPr>
              <a:t>, </a:t>
            </a:r>
            <a:r>
              <a:rPr lang="en-US" dirty="0" err="1">
                <a:latin typeface="Times  New Roman"/>
              </a:rPr>
              <a:t>hằng</a:t>
            </a:r>
            <a:r>
              <a:rPr lang="en-US" dirty="0">
                <a:latin typeface="Times  New Roman"/>
              </a:rPr>
              <a:t> </a:t>
            </a:r>
            <a:r>
              <a:rPr lang="en-US" dirty="0" err="1">
                <a:latin typeface="Times  New Roman"/>
              </a:rPr>
              <a:t>số</a:t>
            </a:r>
            <a:r>
              <a:rPr lang="en-US" dirty="0">
                <a:latin typeface="Times  New Roman"/>
              </a:rPr>
              <a:t> R </a:t>
            </a:r>
            <a:r>
              <a:rPr lang="en-US" dirty="0" err="1">
                <a:latin typeface="Times  New Roman"/>
              </a:rPr>
              <a:t>được</a:t>
            </a:r>
            <a:r>
              <a:rPr lang="en-US" dirty="0">
                <a:latin typeface="Times  New Roman"/>
              </a:rPr>
              <a:t> </a:t>
            </a:r>
            <a:r>
              <a:rPr lang="en-US" dirty="0" err="1">
                <a:latin typeface="Times  New Roman"/>
              </a:rPr>
              <a:t>chọn</a:t>
            </a:r>
            <a:r>
              <a:rPr lang="en-US" dirty="0">
                <a:latin typeface="Times  New Roman"/>
              </a:rPr>
              <a:t> </a:t>
            </a:r>
            <a:r>
              <a:rPr lang="en-US" dirty="0" err="1">
                <a:latin typeface="Times  New Roman"/>
              </a:rPr>
              <a:t>là</a:t>
            </a:r>
            <a:r>
              <a:rPr lang="en-US" dirty="0">
                <a:latin typeface="Times  New Roman"/>
              </a:rPr>
              <a:t> 0,1 </a:t>
            </a:r>
            <a:r>
              <a:rPr lang="en-US" dirty="0" err="1">
                <a:latin typeface="Times  New Roman"/>
              </a:rPr>
              <a:t>tùy</a:t>
            </a:r>
            <a:r>
              <a:rPr lang="en-US" dirty="0">
                <a:latin typeface="Times  New Roman"/>
              </a:rPr>
              <a:t> </a:t>
            </a:r>
            <a:r>
              <a:rPr lang="en-US" dirty="0" err="1">
                <a:latin typeface="Times  New Roman"/>
              </a:rPr>
              <a:t>thuộc</a:t>
            </a:r>
            <a:r>
              <a:rPr lang="en-US" dirty="0">
                <a:latin typeface="Times  New Roman"/>
              </a:rPr>
              <a:t> </a:t>
            </a:r>
            <a:r>
              <a:rPr lang="en-US" dirty="0" err="1">
                <a:latin typeface="Times  New Roman"/>
              </a:rPr>
              <a:t>vào</a:t>
            </a:r>
            <a:r>
              <a:rPr lang="en-US" dirty="0">
                <a:latin typeface="Times  New Roman"/>
              </a:rPr>
              <a:t> </a:t>
            </a:r>
            <a:r>
              <a:rPr lang="en-US" dirty="0" err="1">
                <a:latin typeface="Times  New Roman"/>
              </a:rPr>
              <a:t>kết</a:t>
            </a:r>
            <a:r>
              <a:rPr lang="en-US" dirty="0">
                <a:latin typeface="Times  New Roman"/>
              </a:rPr>
              <a:t> </a:t>
            </a:r>
            <a:r>
              <a:rPr lang="en-US" dirty="0" err="1">
                <a:latin typeface="Times  New Roman"/>
              </a:rPr>
              <a:t>quả</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thử</a:t>
            </a:r>
            <a:r>
              <a:rPr lang="en-US" dirty="0">
                <a:latin typeface="Times  New Roman"/>
              </a:rPr>
              <a:t> </a:t>
            </a:r>
            <a:r>
              <a:rPr lang="en-US" dirty="0" err="1">
                <a:latin typeface="Times  New Roman"/>
              </a:rPr>
              <a:t>nghiệm</a:t>
            </a:r>
            <a:r>
              <a:rPr lang="en-US" dirty="0">
                <a:latin typeface="Times  New Roman"/>
              </a:rPr>
              <a:t>. </a:t>
            </a:r>
            <a:r>
              <a:rPr lang="en-US" dirty="0" err="1">
                <a:latin typeface="Times  New Roman"/>
              </a:rPr>
              <a:t>Có</a:t>
            </a:r>
            <a:r>
              <a:rPr lang="en-US" dirty="0">
                <a:latin typeface="Times  New Roman"/>
              </a:rPr>
              <a:t> </a:t>
            </a:r>
            <a:r>
              <a:rPr lang="en-US" dirty="0" err="1">
                <a:latin typeface="Times  New Roman"/>
              </a:rPr>
              <a:t>thể</a:t>
            </a:r>
            <a:r>
              <a:rPr lang="en-US" dirty="0">
                <a:latin typeface="Times  New Roman"/>
              </a:rPr>
              <a:t> </a:t>
            </a:r>
            <a:r>
              <a:rPr lang="en-US" dirty="0" err="1">
                <a:latin typeface="Times  New Roman"/>
              </a:rPr>
              <a:t>nhận</a:t>
            </a:r>
            <a:r>
              <a:rPr lang="en-US" dirty="0">
                <a:latin typeface="Times  New Roman"/>
              </a:rPr>
              <a:t> </a:t>
            </a:r>
            <a:r>
              <a:rPr lang="en-US" dirty="0" err="1">
                <a:latin typeface="Times  New Roman"/>
              </a:rPr>
              <a:t>thấy</a:t>
            </a:r>
            <a:r>
              <a:rPr lang="en-US" dirty="0">
                <a:latin typeface="Times  New Roman"/>
              </a:rPr>
              <a:t> </a:t>
            </a:r>
            <a:r>
              <a:rPr lang="en-US" dirty="0" err="1">
                <a:latin typeface="Times  New Roman"/>
              </a:rPr>
              <a:t>rằng</a:t>
            </a:r>
            <a:r>
              <a:rPr lang="en-US" dirty="0">
                <a:latin typeface="Times  New Roman"/>
              </a:rPr>
              <a:t> </a:t>
            </a:r>
            <a:r>
              <a:rPr lang="en-US" dirty="0" err="1">
                <a:latin typeface="Times  New Roman"/>
              </a:rPr>
              <a:t>sau</a:t>
            </a:r>
            <a:r>
              <a:rPr lang="en-US" dirty="0">
                <a:latin typeface="Times  New Roman"/>
              </a:rPr>
              <a:t> </a:t>
            </a:r>
            <a:r>
              <a:rPr lang="en-US" dirty="0" err="1">
                <a:latin typeface="Times  New Roman"/>
              </a:rPr>
              <a:t>khi</a:t>
            </a:r>
            <a:r>
              <a:rPr lang="en-US" dirty="0">
                <a:latin typeface="Times  New Roman"/>
              </a:rPr>
              <a:t> </a:t>
            </a:r>
            <a:r>
              <a:rPr lang="en-US" dirty="0" err="1">
                <a:latin typeface="Times  New Roman"/>
              </a:rPr>
              <a:t>thêm</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không</a:t>
            </a:r>
            <a:r>
              <a:rPr lang="en-US" dirty="0">
                <a:latin typeface="Times  New Roman"/>
              </a:rPr>
              <a:t> </a:t>
            </a:r>
            <a:r>
              <a:rPr lang="en-US" dirty="0" err="1">
                <a:latin typeface="Times  New Roman"/>
              </a:rPr>
              <a:t>đổi</a:t>
            </a:r>
            <a:r>
              <a:rPr lang="en-US" dirty="0">
                <a:latin typeface="Times  New Roman"/>
              </a:rPr>
              <a:t>, </a:t>
            </a:r>
            <a:r>
              <a:rPr lang="en-US" dirty="0" err="1">
                <a:latin typeface="Times  New Roman"/>
              </a:rPr>
              <a:t>trong</a:t>
            </a:r>
            <a:r>
              <a:rPr lang="en-US" dirty="0">
                <a:latin typeface="Times  New Roman"/>
              </a:rPr>
              <a:t> FGM-I, </a:t>
            </a:r>
            <a:r>
              <a:rPr lang="en-US" dirty="0" err="1">
                <a:latin typeface="Times  New Roman"/>
              </a:rPr>
              <a:t>góc</a:t>
            </a:r>
            <a:r>
              <a:rPr lang="en-US" dirty="0">
                <a:latin typeface="Times  New Roman"/>
              </a:rPr>
              <a:t> </a:t>
            </a:r>
            <a:r>
              <a:rPr lang="en-US" dirty="0" err="1">
                <a:latin typeface="Times  New Roman"/>
              </a:rPr>
              <a:t>nghiêng</a:t>
            </a:r>
            <a:r>
              <a:rPr lang="en-US" dirty="0">
                <a:latin typeface="Times  New Roman"/>
              </a:rPr>
              <a:t> </a:t>
            </a:r>
            <a:r>
              <a:rPr lang="en-US" dirty="0" err="1">
                <a:latin typeface="Times  New Roman"/>
              </a:rPr>
              <a:t>cuối</a:t>
            </a:r>
            <a:r>
              <a:rPr lang="en-US" dirty="0">
                <a:latin typeface="Times  New Roman"/>
              </a:rPr>
              <a:t> </a:t>
            </a:r>
            <a:r>
              <a:rPr lang="en-US" dirty="0" err="1">
                <a:latin typeface="Times  New Roman"/>
              </a:rPr>
              <a:t>cùng</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hướng</a:t>
            </a:r>
            <a:r>
              <a:rPr lang="en-US" dirty="0">
                <a:latin typeface="Times  New Roman"/>
              </a:rPr>
              <a:t> </a:t>
            </a:r>
            <a:r>
              <a:rPr lang="en-US" dirty="0" err="1">
                <a:latin typeface="Times  New Roman"/>
              </a:rPr>
              <a:t>của</a:t>
            </a:r>
            <a:r>
              <a:rPr lang="en-US" dirty="0">
                <a:latin typeface="Times  New Roman"/>
              </a:rPr>
              <a:t> robot </a:t>
            </a:r>
            <a:r>
              <a:rPr lang="en-US" dirty="0" err="1">
                <a:latin typeface="Times  New Roman"/>
              </a:rPr>
              <a:t>ổn</a:t>
            </a:r>
            <a:r>
              <a:rPr lang="en-US" dirty="0">
                <a:latin typeface="Times  New Roman"/>
              </a:rPr>
              <a:t> </a:t>
            </a:r>
            <a:r>
              <a:rPr lang="en-US" dirty="0" err="1">
                <a:latin typeface="Times  New Roman"/>
              </a:rPr>
              <a:t>định</a:t>
            </a:r>
            <a:r>
              <a:rPr lang="en-US" dirty="0">
                <a:latin typeface="Times  New Roman"/>
              </a:rPr>
              <a:t> </a:t>
            </a:r>
            <a:r>
              <a:rPr lang="en-US" dirty="0" err="1">
                <a:latin typeface="Times  New Roman"/>
              </a:rPr>
              <a:t>hơn</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quỹ</a:t>
            </a:r>
            <a:r>
              <a:rPr lang="en-US" dirty="0">
                <a:latin typeface="Times  New Roman"/>
              </a:rPr>
              <a:t> </a:t>
            </a:r>
            <a:r>
              <a:rPr lang="en-US" dirty="0" err="1">
                <a:latin typeface="Times  New Roman"/>
              </a:rPr>
              <a:t>đạo</a:t>
            </a:r>
            <a:r>
              <a:rPr lang="en-US" dirty="0">
                <a:latin typeface="Times  New Roman"/>
              </a:rPr>
              <a:t> </a:t>
            </a:r>
            <a:r>
              <a:rPr lang="en-US" dirty="0" err="1">
                <a:latin typeface="Times  New Roman"/>
              </a:rPr>
              <a:t>mượt</a:t>
            </a:r>
            <a:r>
              <a:rPr lang="en-US" dirty="0">
                <a:latin typeface="Times  New Roman"/>
              </a:rPr>
              <a:t> </a:t>
            </a:r>
            <a:r>
              <a:rPr lang="en-US" dirty="0" err="1">
                <a:latin typeface="Times  New Roman"/>
              </a:rPr>
              <a:t>mà</a:t>
            </a:r>
            <a:r>
              <a:rPr lang="en-US" dirty="0">
                <a:latin typeface="Times  New Roman"/>
              </a:rPr>
              <a:t> </a:t>
            </a:r>
            <a:r>
              <a:rPr lang="en-US" dirty="0" err="1">
                <a:latin typeface="Times  New Roman"/>
              </a:rPr>
              <a:t>hơn</a:t>
            </a:r>
            <a:r>
              <a:rPr lang="en-US" dirty="0">
                <a:latin typeface="Times  New Roman"/>
              </a:rPr>
              <a:t> so </a:t>
            </a:r>
            <a:r>
              <a:rPr lang="en-US" dirty="0" err="1">
                <a:latin typeface="Times  New Roman"/>
              </a:rPr>
              <a:t>với</a:t>
            </a:r>
            <a:r>
              <a:rPr lang="en-US" dirty="0">
                <a:latin typeface="Times  New Roman"/>
              </a:rPr>
              <a:t> FGM ban </a:t>
            </a:r>
            <a:r>
              <a:rPr lang="en-US" dirty="0" err="1">
                <a:latin typeface="Times  New Roman"/>
              </a:rPr>
              <a:t>đầu</a:t>
            </a:r>
            <a:r>
              <a:rPr lang="en-US" dirty="0">
                <a:latin typeface="Times  New Roman"/>
              </a:rPr>
              <a:t>.</a:t>
            </a:r>
          </a:p>
        </p:txBody>
      </p:sp>
      <p:pic>
        <p:nvPicPr>
          <p:cNvPr id="5" name="Picture 5" descr="A picture containing logo&#10;&#10;Description automatically generated">
            <a:extLst>
              <a:ext uri="{FF2B5EF4-FFF2-40B4-BE49-F238E27FC236}">
                <a16:creationId xmlns:a16="http://schemas.microsoft.com/office/drawing/2014/main" id="{DEF45E31-85D6-6ABB-D321-B23BADFB2F27}"/>
              </a:ext>
            </a:extLst>
          </p:cNvPr>
          <p:cNvPicPr>
            <a:picLocks noChangeAspect="1"/>
          </p:cNvPicPr>
          <p:nvPr/>
        </p:nvPicPr>
        <p:blipFill>
          <a:blip r:embed="rId3"/>
          <a:stretch>
            <a:fillRect/>
          </a:stretch>
        </p:blipFill>
        <p:spPr>
          <a:xfrm>
            <a:off x="3805052" y="1966727"/>
            <a:ext cx="2286000" cy="628650"/>
          </a:xfrm>
          <a:prstGeom prst="rect">
            <a:avLst/>
          </a:prstGeom>
        </p:spPr>
      </p:pic>
    </p:spTree>
    <p:extLst>
      <p:ext uri="{BB962C8B-B14F-4D97-AF65-F5344CB8AC3E}">
        <p14:creationId xmlns:p14="http://schemas.microsoft.com/office/powerpoint/2010/main" val="39274360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7CD2F605-77BD-4D9C-BC95-97EB75D69D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26" name="Freeform 6">
              <a:extLst>
                <a:ext uri="{FF2B5EF4-FFF2-40B4-BE49-F238E27FC236}">
                  <a16:creationId xmlns:a16="http://schemas.microsoft.com/office/drawing/2014/main" id="{40259AB5-8B5C-4CD4-AE10-7A177BB73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7" name="Freeform 7">
              <a:extLst>
                <a:ext uri="{FF2B5EF4-FFF2-40B4-BE49-F238E27FC236}">
                  <a16:creationId xmlns:a16="http://schemas.microsoft.com/office/drawing/2014/main" id="{DB110D97-363A-40D5-98E8-D367DFCFB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8" name="Freeform 9">
              <a:extLst>
                <a:ext uri="{FF2B5EF4-FFF2-40B4-BE49-F238E27FC236}">
                  <a16:creationId xmlns:a16="http://schemas.microsoft.com/office/drawing/2014/main" id="{30DC9DB4-96D0-47E9-A6E5-1590DED84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9" name="Freeform 10">
              <a:extLst>
                <a:ext uri="{FF2B5EF4-FFF2-40B4-BE49-F238E27FC236}">
                  <a16:creationId xmlns:a16="http://schemas.microsoft.com/office/drawing/2014/main" id="{8CA317D7-424B-4887-BEDF-18EF7915C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30" name="Freeform 11">
              <a:extLst>
                <a:ext uri="{FF2B5EF4-FFF2-40B4-BE49-F238E27FC236}">
                  <a16:creationId xmlns:a16="http://schemas.microsoft.com/office/drawing/2014/main" id="{ACF40F67-B16B-4E7F-A595-0EF370063D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31" name="Freeform 12">
              <a:extLst>
                <a:ext uri="{FF2B5EF4-FFF2-40B4-BE49-F238E27FC236}">
                  <a16:creationId xmlns:a16="http://schemas.microsoft.com/office/drawing/2014/main" id="{EB2264F1-4BB6-4403-A681-A463AA730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33" name="Rectangle 32">
            <a:extLst>
              <a:ext uri="{FF2B5EF4-FFF2-40B4-BE49-F238E27FC236}">
                <a16:creationId xmlns:a16="http://schemas.microsoft.com/office/drawing/2014/main" id="{A8ACD999-13D5-4625-8971-08C2DE018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Mua Flycam mini giá rẻ P8 Pro với camera kép 4K Wifi FPV 4 mặt - Drone ...">
            <a:extLst>
              <a:ext uri="{FF2B5EF4-FFF2-40B4-BE49-F238E27FC236}">
                <a16:creationId xmlns:a16="http://schemas.microsoft.com/office/drawing/2014/main" id="{6E8A64F5-387A-11BB-D156-E566B72ABDAF}"/>
              </a:ext>
            </a:extLst>
          </p:cNvPr>
          <p:cNvPicPr>
            <a:picLocks noChangeAspect="1"/>
          </p:cNvPicPr>
          <p:nvPr/>
        </p:nvPicPr>
        <p:blipFill rotWithShape="1">
          <a:blip r:embed="rId3"/>
          <a:srcRect l="2822" r="2822"/>
          <a:stretch/>
        </p:blipFill>
        <p:spPr>
          <a:xfrm>
            <a:off x="20" y="10"/>
            <a:ext cx="6470908" cy="6857990"/>
          </a:xfrm>
          <a:custGeom>
            <a:avLst/>
            <a:gdLst/>
            <a:ahLst/>
            <a:cxnLst/>
            <a:rect l="l" t="t" r="r" b="b"/>
            <a:pathLst>
              <a:path w="6470928" h="6858000">
                <a:moveTo>
                  <a:pt x="0" y="0"/>
                </a:moveTo>
                <a:lnTo>
                  <a:pt x="5180733" y="0"/>
                </a:lnTo>
                <a:lnTo>
                  <a:pt x="4548412" y="2502760"/>
                </a:lnTo>
                <a:lnTo>
                  <a:pt x="4562355" y="2506282"/>
                </a:lnTo>
                <a:lnTo>
                  <a:pt x="4548102" y="2512589"/>
                </a:lnTo>
                <a:lnTo>
                  <a:pt x="6470928" y="6858000"/>
                </a:lnTo>
                <a:lnTo>
                  <a:pt x="0" y="6858000"/>
                </a:lnTo>
                <a:close/>
              </a:path>
            </a:pathLst>
          </a:custGeom>
        </p:spPr>
      </p:pic>
      <p:pic>
        <p:nvPicPr>
          <p:cNvPr id="3" name="Picture 3" descr="Chó robot &quot;chuẩn Mỹ&quot; được bán với giá gần 2 tỷ đồng | Báo Dân trí">
            <a:extLst>
              <a:ext uri="{FF2B5EF4-FFF2-40B4-BE49-F238E27FC236}">
                <a16:creationId xmlns:a16="http://schemas.microsoft.com/office/drawing/2014/main" id="{898FBD83-4599-B08E-F599-05E32C4581A6}"/>
              </a:ext>
            </a:extLst>
          </p:cNvPr>
          <p:cNvPicPr>
            <a:picLocks noChangeAspect="1"/>
          </p:cNvPicPr>
          <p:nvPr/>
        </p:nvPicPr>
        <p:blipFill rotWithShape="1">
          <a:blip r:embed="rId4"/>
          <a:srcRect l="20732" r="20732"/>
          <a:stretch/>
        </p:blipFill>
        <p:spPr>
          <a:xfrm>
            <a:off x="4545660" y="10"/>
            <a:ext cx="7646340" cy="6857990"/>
          </a:xfrm>
          <a:custGeom>
            <a:avLst/>
            <a:gdLst/>
            <a:ahLst/>
            <a:cxnLst/>
            <a:rect l="l" t="t" r="r" b="b"/>
            <a:pathLst>
              <a:path w="7646340" h="6858000">
                <a:moveTo>
                  <a:pt x="635077" y="0"/>
                </a:moveTo>
                <a:lnTo>
                  <a:pt x="7646340" y="0"/>
                </a:lnTo>
                <a:lnTo>
                  <a:pt x="7646340" y="6858000"/>
                </a:lnTo>
                <a:lnTo>
                  <a:pt x="1925271" y="6858000"/>
                </a:lnTo>
                <a:lnTo>
                  <a:pt x="2445" y="2512588"/>
                </a:lnTo>
                <a:lnTo>
                  <a:pt x="0" y="2513671"/>
                </a:lnTo>
                <a:close/>
              </a:path>
            </a:pathLst>
          </a:custGeom>
        </p:spPr>
      </p:pic>
      <p:sp>
        <p:nvSpPr>
          <p:cNvPr id="35" name="Freeform 8">
            <a:extLst>
              <a:ext uri="{FF2B5EF4-FFF2-40B4-BE49-F238E27FC236}">
                <a16:creationId xmlns:a16="http://schemas.microsoft.com/office/drawing/2014/main" id="{B512E719-5663-49B6-B093-E662B417EB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933" y="-16933"/>
            <a:ext cx="7340600" cy="6883400"/>
          </a:xfrm>
          <a:custGeom>
            <a:avLst/>
            <a:gdLst>
              <a:gd name="connsiteX0" fmla="*/ 5427133 w 7340600"/>
              <a:gd name="connsiteY0" fmla="*/ 8466 h 6883400"/>
              <a:gd name="connsiteX1" fmla="*/ 4783666 w 7340600"/>
              <a:gd name="connsiteY1" fmla="*/ 2573866 h 6883400"/>
              <a:gd name="connsiteX2" fmla="*/ 7340600 w 7340600"/>
              <a:gd name="connsiteY2" fmla="*/ 6874933 h 6883400"/>
              <a:gd name="connsiteX3" fmla="*/ 0 w 7340600"/>
              <a:gd name="connsiteY3" fmla="*/ 6883400 h 6883400"/>
              <a:gd name="connsiteX4" fmla="*/ 8466 w 7340600"/>
              <a:gd name="connsiteY4" fmla="*/ 0 h 6883400"/>
              <a:gd name="connsiteX5" fmla="*/ 5427133 w 7340600"/>
              <a:gd name="connsiteY5" fmla="*/ 8466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0600" h="6883400">
                <a:moveTo>
                  <a:pt x="5427133" y="8466"/>
                </a:moveTo>
                <a:lnTo>
                  <a:pt x="4783666" y="2573866"/>
                </a:lnTo>
                <a:lnTo>
                  <a:pt x="7340600" y="6874933"/>
                </a:lnTo>
                <a:lnTo>
                  <a:pt x="0" y="6883400"/>
                </a:lnTo>
                <a:lnTo>
                  <a:pt x="8466" y="0"/>
                </a:lnTo>
                <a:lnTo>
                  <a:pt x="5427133" y="8466"/>
                </a:lnTo>
                <a:close/>
              </a:path>
            </a:pathLst>
          </a:custGeom>
          <a:solidFill>
            <a:schemeClr val="tx1">
              <a:lumMod val="95000"/>
              <a:lumOff val="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685800" y="1634067"/>
            <a:ext cx="4062942" cy="2489200"/>
          </a:xfrm>
          <a:effectLst/>
        </p:spPr>
        <p:txBody>
          <a:bodyPr vert="horz" lIns="91440" tIns="45720" rIns="91440" bIns="45720" rtlCol="0" anchor="b">
            <a:normAutofit/>
          </a:bodyPr>
          <a:lstStyle/>
          <a:p>
            <a:pPr algn="l"/>
            <a:r>
              <a:rPr lang="en-US" sz="5400" b="1" dirty="0" err="1">
                <a:solidFill>
                  <a:schemeClr val="bg1"/>
                </a:solidFill>
                <a:latin typeface="Times New Roman"/>
                <a:cs typeface="Times New Roman"/>
              </a:rPr>
              <a:t>Tránh</a:t>
            </a:r>
            <a:r>
              <a:rPr lang="en-US" sz="5400" b="1" dirty="0">
                <a:solidFill>
                  <a:schemeClr val="bg1"/>
                </a:solidFill>
                <a:latin typeface="Times New Roman"/>
                <a:cs typeface="Times New Roman"/>
              </a:rPr>
              <a:t> </a:t>
            </a:r>
            <a:r>
              <a:rPr lang="en-US" sz="5400" b="1" dirty="0" err="1">
                <a:solidFill>
                  <a:schemeClr val="bg1"/>
                </a:solidFill>
                <a:latin typeface="Times New Roman"/>
                <a:cs typeface="Times New Roman"/>
              </a:rPr>
              <a:t>vật</a:t>
            </a:r>
            <a:r>
              <a:rPr lang="en-US" sz="5400" b="1" dirty="0">
                <a:solidFill>
                  <a:schemeClr val="bg1"/>
                </a:solidFill>
                <a:latin typeface="Times New Roman"/>
                <a:cs typeface="Times New Roman"/>
              </a:rPr>
              <a:t> </a:t>
            </a:r>
            <a:r>
              <a:rPr lang="en-US" sz="5400" b="1" dirty="0" err="1">
                <a:solidFill>
                  <a:schemeClr val="bg1"/>
                </a:solidFill>
                <a:latin typeface="Times New Roman"/>
                <a:cs typeface="Times New Roman"/>
              </a:rPr>
              <a:t>cản</a:t>
            </a:r>
            <a:r>
              <a:rPr lang="en-US" sz="5400" b="1" dirty="0">
                <a:solidFill>
                  <a:schemeClr val="bg1"/>
                </a:solidFill>
                <a:latin typeface="Times New Roman"/>
                <a:cs typeface="Times New Roman"/>
              </a:rPr>
              <a:t> </a:t>
            </a:r>
            <a:r>
              <a:rPr lang="en-US" sz="5400" b="1" dirty="0" err="1">
                <a:solidFill>
                  <a:schemeClr val="bg1"/>
                </a:solidFill>
                <a:latin typeface="Times New Roman"/>
                <a:cs typeface="Times New Roman"/>
              </a:rPr>
              <a:t>động</a:t>
            </a:r>
          </a:p>
        </p:txBody>
      </p:sp>
      <p:grpSp>
        <p:nvGrpSpPr>
          <p:cNvPr id="37" name="Group 36">
            <a:extLst>
              <a:ext uri="{FF2B5EF4-FFF2-40B4-BE49-F238E27FC236}">
                <a16:creationId xmlns:a16="http://schemas.microsoft.com/office/drawing/2014/main" id="{5E7D0B7D-36AF-417F-8C99-B1452C7E29D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64100" y="-4763"/>
            <a:ext cx="5014912" cy="6862763"/>
            <a:chOff x="2928938" y="-4763"/>
            <a:chExt cx="5014912" cy="6862763"/>
          </a:xfrm>
        </p:grpSpPr>
        <p:sp>
          <p:nvSpPr>
            <p:cNvPr id="38" name="Freeform 6">
              <a:extLst>
                <a:ext uri="{FF2B5EF4-FFF2-40B4-BE49-F238E27FC236}">
                  <a16:creationId xmlns:a16="http://schemas.microsoft.com/office/drawing/2014/main" id="{2A325524-B5E3-4DB5-AF97-518DE9FFB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39" name="Freeform 7">
              <a:extLst>
                <a:ext uri="{FF2B5EF4-FFF2-40B4-BE49-F238E27FC236}">
                  <a16:creationId xmlns:a16="http://schemas.microsoft.com/office/drawing/2014/main" id="{8440E4BE-6F49-4FC4-9838-20C6FD714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40" name="Freeform 12">
              <a:extLst>
                <a:ext uri="{FF2B5EF4-FFF2-40B4-BE49-F238E27FC236}">
                  <a16:creationId xmlns:a16="http://schemas.microsoft.com/office/drawing/2014/main" id="{BC3F7C12-102B-499D-AB48-3B4D9E2A6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41" name="Freeform 13">
              <a:extLst>
                <a:ext uri="{FF2B5EF4-FFF2-40B4-BE49-F238E27FC236}">
                  <a16:creationId xmlns:a16="http://schemas.microsoft.com/office/drawing/2014/main" id="{2EEDF529-A27D-4971-9C72-3919B60124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42" name="Freeform 14">
              <a:extLst>
                <a:ext uri="{FF2B5EF4-FFF2-40B4-BE49-F238E27FC236}">
                  <a16:creationId xmlns:a16="http://schemas.microsoft.com/office/drawing/2014/main" id="{C7BE6017-3E05-4C1C-9CEB-1CF66F05F5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43" name="Freeform 15">
              <a:extLst>
                <a:ext uri="{FF2B5EF4-FFF2-40B4-BE49-F238E27FC236}">
                  <a16:creationId xmlns:a16="http://schemas.microsoft.com/office/drawing/2014/main" id="{076C2A2B-9F98-42AE-B069-55D120D7DE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Tree>
    <p:extLst>
      <p:ext uri="{BB962C8B-B14F-4D97-AF65-F5344CB8AC3E}">
        <p14:creationId xmlns:p14="http://schemas.microsoft.com/office/powerpoint/2010/main" val="4234281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động</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6" name="Rectangle: Rounded Corners 5">
            <a:extLst>
              <a:ext uri="{FF2B5EF4-FFF2-40B4-BE49-F238E27FC236}">
                <a16:creationId xmlns:a16="http://schemas.microsoft.com/office/drawing/2014/main" id="{9CC30100-848A-1DF4-0FBE-516CF998B6B4}"/>
              </a:ext>
            </a:extLst>
          </p:cNvPr>
          <p:cNvSpPr/>
          <p:nvPr/>
        </p:nvSpPr>
        <p:spPr>
          <a:xfrm>
            <a:off x="2582301" y="494183"/>
            <a:ext cx="2377682" cy="1590797"/>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a:solidFill>
                  <a:schemeClr val="tx1"/>
                </a:solidFill>
                <a:latin typeface="Times New Roman"/>
                <a:cs typeface="Times New Roman"/>
              </a:rPr>
              <a:t>FGM-DW </a:t>
            </a:r>
            <a:r>
              <a:rPr lang="en-US" b="1" err="1">
                <a:solidFill>
                  <a:schemeClr val="tx1"/>
                </a:solidFill>
                <a:latin typeface="Times New Roman"/>
                <a:cs typeface="Times New Roman"/>
              </a:rPr>
              <a:t>là</a:t>
            </a:r>
            <a:r>
              <a:rPr lang="en-US" b="1">
                <a:solidFill>
                  <a:schemeClr val="tx1"/>
                </a:solidFill>
                <a:latin typeface="Times New Roman"/>
                <a:cs typeface="Times New Roman"/>
              </a:rPr>
              <a:t> </a:t>
            </a:r>
            <a:r>
              <a:rPr lang="en-US" b="1" err="1">
                <a:solidFill>
                  <a:schemeClr val="tx1"/>
                </a:solidFill>
                <a:latin typeface="Times New Roman"/>
                <a:cs typeface="Times New Roman"/>
              </a:rPr>
              <a:t>sự</a:t>
            </a:r>
            <a:r>
              <a:rPr lang="en-US" b="1">
                <a:solidFill>
                  <a:schemeClr val="tx1"/>
                </a:solidFill>
                <a:latin typeface="Times New Roman"/>
                <a:cs typeface="Times New Roman"/>
              </a:rPr>
              <a:t> </a:t>
            </a:r>
            <a:r>
              <a:rPr lang="en-US" b="1" err="1">
                <a:solidFill>
                  <a:schemeClr val="tx1"/>
                </a:solidFill>
                <a:latin typeface="Times New Roman"/>
                <a:cs typeface="Times New Roman"/>
              </a:rPr>
              <a:t>kết</a:t>
            </a:r>
            <a:r>
              <a:rPr lang="en-US" b="1">
                <a:solidFill>
                  <a:schemeClr val="tx1"/>
                </a:solidFill>
                <a:latin typeface="Times New Roman"/>
                <a:cs typeface="Times New Roman"/>
              </a:rPr>
              <a:t> </a:t>
            </a:r>
            <a:r>
              <a:rPr lang="en-US" b="1" err="1">
                <a:solidFill>
                  <a:schemeClr val="tx1"/>
                </a:solidFill>
                <a:latin typeface="Times New Roman"/>
                <a:cs typeface="Times New Roman"/>
              </a:rPr>
              <a:t>hợp</a:t>
            </a:r>
            <a:r>
              <a:rPr lang="en-US" b="1">
                <a:solidFill>
                  <a:schemeClr val="tx1"/>
                </a:solidFill>
                <a:latin typeface="Times New Roman"/>
                <a:cs typeface="Times New Roman"/>
              </a:rPr>
              <a:t> </a:t>
            </a:r>
            <a:r>
              <a:rPr lang="en-US" b="1" err="1">
                <a:solidFill>
                  <a:schemeClr val="tx1"/>
                </a:solidFill>
                <a:latin typeface="Times New Roman"/>
                <a:cs typeface="Times New Roman"/>
              </a:rPr>
              <a:t>của</a:t>
            </a:r>
            <a:r>
              <a:rPr lang="en-US" b="1">
                <a:solidFill>
                  <a:schemeClr val="tx1"/>
                </a:solidFill>
                <a:latin typeface="Times New Roman"/>
                <a:cs typeface="Times New Roman"/>
              </a:rPr>
              <a:t> FGM (Follow The Gap) </a:t>
            </a:r>
            <a:r>
              <a:rPr lang="en-US" b="1" err="1">
                <a:solidFill>
                  <a:schemeClr val="tx1"/>
                </a:solidFill>
                <a:latin typeface="Times New Roman"/>
                <a:cs typeface="Times New Roman"/>
              </a:rPr>
              <a:t>và</a:t>
            </a:r>
            <a:r>
              <a:rPr lang="en-US" b="1">
                <a:solidFill>
                  <a:schemeClr val="tx1"/>
                </a:solidFill>
                <a:latin typeface="Times New Roman"/>
                <a:cs typeface="Times New Roman"/>
              </a:rPr>
              <a:t> DWA(Dynamic Window Approach)</a:t>
            </a:r>
            <a:endParaRPr lang="en-US">
              <a:solidFill>
                <a:schemeClr val="tx1"/>
              </a:solidFill>
            </a:endParaRPr>
          </a:p>
        </p:txBody>
      </p:sp>
      <p:sp>
        <p:nvSpPr>
          <p:cNvPr id="13" name="Rectangle: Rounded Corners 12">
            <a:extLst>
              <a:ext uri="{FF2B5EF4-FFF2-40B4-BE49-F238E27FC236}">
                <a16:creationId xmlns:a16="http://schemas.microsoft.com/office/drawing/2014/main" id="{3B342DE3-D919-FB0E-5C6B-ED7A54EA027F}"/>
              </a:ext>
            </a:extLst>
          </p:cNvPr>
          <p:cNvSpPr/>
          <p:nvPr/>
        </p:nvSpPr>
        <p:spPr>
          <a:xfrm>
            <a:off x="5808685" y="89756"/>
            <a:ext cx="6239491" cy="1438136"/>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a:solidFill>
                  <a:srgbClr val="000000"/>
                </a:solidFill>
                <a:latin typeface="Times New Roman"/>
                <a:cs typeface="Times New Roman"/>
              </a:rPr>
              <a:t>Phương </a:t>
            </a:r>
            <a:r>
              <a:rPr lang="en-US" sz="1600" dirty="0" err="1">
                <a:solidFill>
                  <a:srgbClr val="000000"/>
                </a:solidFill>
                <a:latin typeface="Times New Roman"/>
                <a:cs typeface="Times New Roman"/>
              </a:rPr>
              <a:t>pháp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này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truy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xuất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góc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nghiêng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cuối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cùng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từ</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phương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pháp</a:t>
            </a:r>
            <a:r>
              <a:rPr lang="en-US" sz="1600" dirty="0">
                <a:solidFill>
                  <a:srgbClr val="000000"/>
                </a:solidFill>
                <a:latin typeface="Times New Roman"/>
                <a:cs typeface="Times New Roman"/>
              </a:rPr>
              <a:t> FGM, </a:t>
            </a:r>
            <a:r>
              <a:rPr lang="en-US" sz="1600" dirty="0" err="1">
                <a:solidFill>
                  <a:srgbClr val="000000"/>
                </a:solidFill>
                <a:latin typeface="Times New Roman"/>
                <a:cs typeface="Times New Roman"/>
              </a:rPr>
              <a:t>và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sau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sử</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dụng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giai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đoạn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toán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thiết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lập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cho</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phép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được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sử</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dụng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như</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trong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phương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pháp</a:t>
            </a:r>
            <a:r>
              <a:rPr lang="en-US" sz="1600" dirty="0">
                <a:solidFill>
                  <a:srgbClr val="000000"/>
                </a:solidFill>
                <a:latin typeface="Times New Roman"/>
                <a:cs typeface="Times New Roman"/>
              </a:rPr>
              <a:t> DWA ban </a:t>
            </a:r>
            <a:r>
              <a:rPr lang="en-US" sz="1600" dirty="0" err="1">
                <a:solidFill>
                  <a:srgbClr val="000000"/>
                </a:solidFill>
                <a:latin typeface="Times New Roman"/>
                <a:cs typeface="Times New Roman"/>
              </a:rPr>
              <a:t>đầu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Cuối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cùng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hiệu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điều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khiển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thích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hợp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nhất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được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toán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từ</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hàm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mục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tiêu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mới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nó</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17" name="Rectangle: Rounded Corners 16">
            <a:extLst>
              <a:ext uri="{FF2B5EF4-FFF2-40B4-BE49-F238E27FC236}">
                <a16:creationId xmlns:a16="http://schemas.microsoft.com/office/drawing/2014/main" id="{90F8229C-0CE5-78F5-FE5E-220A947AA327}"/>
              </a:ext>
            </a:extLst>
          </p:cNvPr>
          <p:cNvSpPr/>
          <p:nvPr/>
        </p:nvSpPr>
        <p:spPr>
          <a:xfrm>
            <a:off x="5808684" y="1584068"/>
            <a:ext cx="6239491" cy="992812"/>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a:solidFill>
                  <a:srgbClr val="000000"/>
                </a:solidFill>
                <a:latin typeface="Times New Roman"/>
                <a:cs typeface="Times New Roman"/>
              </a:rPr>
              <a:t>Phương </a:t>
            </a:r>
            <a:r>
              <a:rPr lang="en-US" sz="1600" err="1">
                <a:solidFill>
                  <a:srgbClr val="000000"/>
                </a:solidFill>
                <a:latin typeface="Times New Roman"/>
                <a:cs typeface="Times New Roman"/>
              </a:rPr>
              <a:t>pháp</a:t>
            </a:r>
            <a:r>
              <a:rPr lang="en-US" sz="1600">
                <a:solidFill>
                  <a:srgbClr val="000000"/>
                </a:solidFill>
                <a:latin typeface="Times New Roman"/>
                <a:cs typeface="Times New Roman"/>
              </a:rPr>
              <a:t> FGM-DW </a:t>
            </a:r>
            <a:r>
              <a:rPr lang="en-US" sz="1600" err="1">
                <a:solidFill>
                  <a:srgbClr val="000000"/>
                </a:solidFill>
                <a:latin typeface="Times New Roman"/>
                <a:cs typeface="Times New Roman"/>
              </a:rPr>
              <a:t>được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đề</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xuất</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hướng</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rô-bốt</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đến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các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khu</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vực</a:t>
            </a:r>
            <a:r>
              <a:rPr lang="en-US" sz="1600">
                <a:solidFill>
                  <a:srgbClr val="000000"/>
                </a:solidFill>
                <a:latin typeface="Times New Roman"/>
                <a:cs typeface="Times New Roman"/>
              </a:rPr>
              <a:t> an </a:t>
            </a:r>
            <a:r>
              <a:rPr lang="en-US" sz="1600" err="1">
                <a:solidFill>
                  <a:srgbClr val="000000"/>
                </a:solidFill>
                <a:latin typeface="Times New Roman"/>
                <a:cs typeface="Times New Roman"/>
              </a:rPr>
              <a:t>toàn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hơn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với</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các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cặp</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tốc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độ</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góc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và</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tốc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độ</a:t>
            </a:r>
            <a:r>
              <a:rPr lang="en-US" sz="1600">
                <a:solidFill>
                  <a:srgbClr val="000000"/>
                </a:solidFill>
                <a:latin typeface="Times New Roman"/>
                <a:cs typeface="Times New Roman"/>
              </a:rPr>
              <a:t> quay </a:t>
            </a:r>
            <a:r>
              <a:rPr lang="en-US" sz="1600" err="1">
                <a:solidFill>
                  <a:srgbClr val="000000"/>
                </a:solidFill>
                <a:latin typeface="Times New Roman"/>
                <a:cs typeface="Times New Roman"/>
              </a:rPr>
              <a:t>có</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thể</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chấp</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nhận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được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tính</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toán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bằng</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cách</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xem</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xét</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động</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lực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học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của</a:t>
            </a:r>
            <a:r>
              <a:rPr lang="en-US" sz="1600">
                <a:solidFill>
                  <a:srgbClr val="000000"/>
                </a:solidFill>
                <a:latin typeface="Times New Roman"/>
                <a:cs typeface="Times New Roman"/>
              </a:rPr>
              <a:t> robot.</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cxnSp>
        <p:nvCxnSpPr>
          <p:cNvPr id="21" name="Straight Arrow Connector 20">
            <a:extLst>
              <a:ext uri="{FF2B5EF4-FFF2-40B4-BE49-F238E27FC236}">
                <a16:creationId xmlns:a16="http://schemas.microsoft.com/office/drawing/2014/main" id="{2E4433C5-6366-AA27-1C09-CCD4889B8B71}"/>
              </a:ext>
            </a:extLst>
          </p:cNvPr>
          <p:cNvCxnSpPr>
            <a:cxnSpLocks/>
          </p:cNvCxnSpPr>
          <p:nvPr/>
        </p:nvCxnSpPr>
        <p:spPr>
          <a:xfrm flipV="1">
            <a:off x="4937013" y="638351"/>
            <a:ext cx="853566" cy="6759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9BA78AF-01D2-56D8-D9AF-C4FEFE34702F}"/>
              </a:ext>
            </a:extLst>
          </p:cNvPr>
          <p:cNvCxnSpPr>
            <a:cxnSpLocks/>
          </p:cNvCxnSpPr>
          <p:nvPr/>
        </p:nvCxnSpPr>
        <p:spPr>
          <a:xfrm>
            <a:off x="4935703" y="1330177"/>
            <a:ext cx="894459" cy="9091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Rectangle: Rounded Corners 36">
            <a:extLst>
              <a:ext uri="{FF2B5EF4-FFF2-40B4-BE49-F238E27FC236}">
                <a16:creationId xmlns:a16="http://schemas.microsoft.com/office/drawing/2014/main" id="{B7DB8158-8265-A6C3-9817-5AB6052AD8B6}"/>
              </a:ext>
            </a:extLst>
          </p:cNvPr>
          <p:cNvSpPr/>
          <p:nvPr/>
        </p:nvSpPr>
        <p:spPr>
          <a:xfrm>
            <a:off x="5808685" y="2692432"/>
            <a:ext cx="6239491" cy="70582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a:solidFill>
                  <a:srgbClr val="000000"/>
                </a:solidFill>
                <a:latin typeface="Times New Roman"/>
                <a:cs typeface="Times New Roman"/>
              </a:rPr>
              <a:t>Phương </a:t>
            </a:r>
            <a:r>
              <a:rPr lang="en-US" sz="1600" dirty="0" err="1">
                <a:solidFill>
                  <a:srgbClr val="000000"/>
                </a:solidFill>
                <a:latin typeface="Times New Roman"/>
                <a:cs typeface="Times New Roman"/>
              </a:rPr>
              <a:t>pháp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tìm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kiếm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không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gian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có</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đến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động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lực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học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robot</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38" name="Rectangle: Rounded Corners 37">
            <a:extLst>
              <a:ext uri="{FF2B5EF4-FFF2-40B4-BE49-F238E27FC236}">
                <a16:creationId xmlns:a16="http://schemas.microsoft.com/office/drawing/2014/main" id="{2BB90DEC-4DDC-0F45-44C6-09B9F05DA0AA}"/>
              </a:ext>
            </a:extLst>
          </p:cNvPr>
          <p:cNvSpPr/>
          <p:nvPr/>
        </p:nvSpPr>
        <p:spPr>
          <a:xfrm>
            <a:off x="5808684" y="3444535"/>
            <a:ext cx="6239491" cy="69593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a:solidFill>
                  <a:srgbClr val="000000"/>
                </a:solidFill>
                <a:latin typeface="Times New Roman"/>
                <a:cs typeface="Times New Roman"/>
              </a:rPr>
              <a:t>Giai </a:t>
            </a:r>
            <a:r>
              <a:rPr lang="en-US" sz="1600" err="1">
                <a:solidFill>
                  <a:srgbClr val="000000"/>
                </a:solidFill>
                <a:latin typeface="Times New Roman"/>
                <a:cs typeface="Times New Roman"/>
              </a:rPr>
              <a:t>đoạn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đầu</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tiên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loại</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bỏ</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vận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tốc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không</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thể</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đạt</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được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đến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từ</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các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giới</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hạn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gia</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tốc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của</a:t>
            </a:r>
            <a:r>
              <a:rPr lang="en-US" sz="1600">
                <a:solidFill>
                  <a:srgbClr val="000000"/>
                </a:solidFill>
                <a:latin typeface="Times New Roman"/>
                <a:cs typeface="Times New Roman"/>
              </a:rPr>
              <a:t> robot</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cxnSp>
        <p:nvCxnSpPr>
          <p:cNvPr id="39" name="Straight Arrow Connector 38">
            <a:extLst>
              <a:ext uri="{FF2B5EF4-FFF2-40B4-BE49-F238E27FC236}">
                <a16:creationId xmlns:a16="http://schemas.microsoft.com/office/drawing/2014/main" id="{0CE23BFE-A1D3-4D8F-83FA-E629E37A7B4C}"/>
              </a:ext>
            </a:extLst>
          </p:cNvPr>
          <p:cNvCxnSpPr>
            <a:cxnSpLocks/>
          </p:cNvCxnSpPr>
          <p:nvPr/>
        </p:nvCxnSpPr>
        <p:spPr>
          <a:xfrm flipV="1">
            <a:off x="4442208" y="3122272"/>
            <a:ext cx="1338475" cy="13785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B248A63-40D2-49CA-2AA0-A4DDB173A569}"/>
              </a:ext>
            </a:extLst>
          </p:cNvPr>
          <p:cNvCxnSpPr>
            <a:cxnSpLocks/>
          </p:cNvCxnSpPr>
          <p:nvPr/>
        </p:nvCxnSpPr>
        <p:spPr>
          <a:xfrm flipV="1">
            <a:off x="4440898" y="3763335"/>
            <a:ext cx="1349679" cy="71380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Rounded Corners 40">
            <a:extLst>
              <a:ext uri="{FF2B5EF4-FFF2-40B4-BE49-F238E27FC236}">
                <a16:creationId xmlns:a16="http://schemas.microsoft.com/office/drawing/2014/main" id="{92713ED9-9C3B-9993-DB25-A9606B1204EC}"/>
              </a:ext>
            </a:extLst>
          </p:cNvPr>
          <p:cNvSpPr/>
          <p:nvPr/>
        </p:nvSpPr>
        <p:spPr>
          <a:xfrm>
            <a:off x="2631782" y="3947924"/>
            <a:ext cx="1863085" cy="1105888"/>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dirty="0">
                <a:solidFill>
                  <a:schemeClr val="tx1"/>
                </a:solidFill>
                <a:latin typeface="Times New Roman"/>
                <a:cs typeface="Times New Roman"/>
              </a:rPr>
              <a:t> DWA(Dynamic Window Approach)</a:t>
            </a:r>
            <a:endParaRPr lang="en-US" dirty="0">
              <a:solidFill>
                <a:schemeClr val="tx1"/>
              </a:solidFill>
            </a:endParaRPr>
          </a:p>
        </p:txBody>
      </p:sp>
      <p:sp>
        <p:nvSpPr>
          <p:cNvPr id="42" name="Rectangle: Rounded Corners 41">
            <a:extLst>
              <a:ext uri="{FF2B5EF4-FFF2-40B4-BE49-F238E27FC236}">
                <a16:creationId xmlns:a16="http://schemas.microsoft.com/office/drawing/2014/main" id="{BEFAB8CC-6837-269A-1A24-E4A942B6D7E6}"/>
              </a:ext>
            </a:extLst>
          </p:cNvPr>
          <p:cNvSpPr/>
          <p:nvPr/>
        </p:nvSpPr>
        <p:spPr>
          <a:xfrm>
            <a:off x="5808683" y="4186742"/>
            <a:ext cx="6239491" cy="69593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a:solidFill>
                  <a:srgbClr val="000000"/>
                </a:solidFill>
                <a:latin typeface="Times New Roman"/>
                <a:cs typeface="Times New Roman"/>
              </a:rPr>
              <a:t>Trong </a:t>
            </a:r>
            <a:r>
              <a:rPr lang="en-US" sz="1600" dirty="0" err="1">
                <a:solidFill>
                  <a:srgbClr val="000000"/>
                </a:solidFill>
                <a:latin typeface="Times New Roman"/>
                <a:cs typeface="Times New Roman"/>
              </a:rPr>
              <a:t>lần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thứ</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hai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giai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đoạn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này</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tất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cả</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cặp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không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thể</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dừng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lại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trước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chạm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với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chướng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ngại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đều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loại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bỏ</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43" name="Rectangle: Rounded Corners 42">
            <a:extLst>
              <a:ext uri="{FF2B5EF4-FFF2-40B4-BE49-F238E27FC236}">
                <a16:creationId xmlns:a16="http://schemas.microsoft.com/office/drawing/2014/main" id="{6CAD8348-A261-60A0-7437-5D564056D5FC}"/>
              </a:ext>
            </a:extLst>
          </p:cNvPr>
          <p:cNvSpPr/>
          <p:nvPr/>
        </p:nvSpPr>
        <p:spPr>
          <a:xfrm>
            <a:off x="5808683" y="4928950"/>
            <a:ext cx="6239491" cy="69593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a:solidFill>
                  <a:srgbClr val="000000"/>
                </a:solidFill>
                <a:latin typeface="Times New Roman"/>
                <a:cs typeface="Times New Roman"/>
              </a:rPr>
              <a:t>Trong </a:t>
            </a:r>
            <a:r>
              <a:rPr lang="en-US" sz="1600" err="1">
                <a:solidFill>
                  <a:srgbClr val="000000"/>
                </a:solidFill>
                <a:latin typeface="Times New Roman"/>
                <a:cs typeface="Times New Roman"/>
              </a:rPr>
              <a:t>giai</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đoạn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thứ</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ba</a:t>
            </a:r>
            <a:r>
              <a:rPr lang="en-US" sz="1600">
                <a:solidFill>
                  <a:srgbClr val="000000"/>
                </a:solidFill>
                <a:latin typeface="Times New Roman"/>
                <a:cs typeface="Times New Roman"/>
              </a:rPr>
              <a:t>, DWA </a:t>
            </a:r>
            <a:r>
              <a:rPr lang="en-US" sz="1600" err="1">
                <a:solidFill>
                  <a:srgbClr val="000000"/>
                </a:solidFill>
                <a:latin typeface="Times New Roman"/>
                <a:cs typeface="Times New Roman"/>
              </a:rPr>
              <a:t>đánh</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giá</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một</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tập</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vận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tốc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chấp</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nhận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được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bằng</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cách</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tối</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đa</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hóa</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hàm</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mục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tiêu</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của</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nó</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được</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thể</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hiện</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trong</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biểu</a:t>
            </a:r>
            <a:r>
              <a:rPr lang="en-US" sz="1600">
                <a:solidFill>
                  <a:srgbClr val="000000"/>
                </a:solidFill>
                <a:latin typeface="Times New Roman"/>
                <a:cs typeface="Times New Roman"/>
              </a:rPr>
              <a:t> </a:t>
            </a:r>
            <a:r>
              <a:rPr lang="en-US" sz="1600" err="1">
                <a:solidFill>
                  <a:srgbClr val="000000"/>
                </a:solidFill>
                <a:latin typeface="Times New Roman"/>
                <a:cs typeface="Times New Roman"/>
              </a:rPr>
              <a:t>thức</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sp>
        <p:nvSpPr>
          <p:cNvPr id="44" name="Rectangle: Rounded Corners 43">
            <a:extLst>
              <a:ext uri="{FF2B5EF4-FFF2-40B4-BE49-F238E27FC236}">
                <a16:creationId xmlns:a16="http://schemas.microsoft.com/office/drawing/2014/main" id="{89F75409-FAA4-CB9E-769A-4538F7658CBD}"/>
              </a:ext>
            </a:extLst>
          </p:cNvPr>
          <p:cNvSpPr/>
          <p:nvPr/>
        </p:nvSpPr>
        <p:spPr>
          <a:xfrm>
            <a:off x="5808682" y="5661261"/>
            <a:ext cx="6249387" cy="115115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600" dirty="0">
                <a:solidFill>
                  <a:srgbClr val="000000"/>
                </a:solidFill>
                <a:latin typeface="Times New Roman"/>
                <a:cs typeface="Times New Roman"/>
              </a:rPr>
              <a:t>DWA </a:t>
            </a:r>
            <a:r>
              <a:rPr lang="en-US" sz="1600" dirty="0" err="1">
                <a:solidFill>
                  <a:srgbClr val="000000"/>
                </a:solidFill>
                <a:latin typeface="Times New Roman"/>
                <a:cs typeface="Times New Roman"/>
              </a:rPr>
              <a:t>dự</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đoán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kết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quả</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của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từng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ứng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cử</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viên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cặp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về</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góc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nghiêng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cuối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cùng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khoảng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thiểu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đến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chướng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ngại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vật</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và</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giá</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trị</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tuyến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tính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đồng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thời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chọn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cặp</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vận</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ưu</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bằng</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cách</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tối</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đa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hóa</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hàm</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mục</a:t>
            </a:r>
            <a:r>
              <a:rPr lang="en-US" sz="1600" dirty="0">
                <a:solidFill>
                  <a:srgbClr val="000000"/>
                </a:solidFill>
                <a:latin typeface="Times New Roman"/>
                <a:cs typeface="Times New Roman"/>
              </a:rPr>
              <a:t> </a:t>
            </a:r>
            <a:r>
              <a:rPr lang="en-US" sz="1600" dirty="0" err="1">
                <a:solidFill>
                  <a:srgbClr val="000000"/>
                </a:solidFill>
                <a:latin typeface="Times New Roman"/>
                <a:cs typeface="Times New Roman"/>
              </a:rPr>
              <a:t>tiêu</a:t>
            </a:r>
            <a:br>
              <a:rPr lang="en-US" sz="1600" dirty="0">
                <a:solidFill>
                  <a:srgbClr val="000000"/>
                </a:solidFill>
                <a:latin typeface="Times New Roman"/>
                <a:cs typeface="Times New Roman"/>
              </a:rPr>
            </a:br>
            <a:endParaRPr lang="en-US" sz="1600">
              <a:solidFill>
                <a:srgbClr val="000000"/>
              </a:solidFill>
              <a:latin typeface="Times New Roman"/>
              <a:cs typeface="Times New Roman"/>
            </a:endParaRPr>
          </a:p>
        </p:txBody>
      </p:sp>
      <p:cxnSp>
        <p:nvCxnSpPr>
          <p:cNvPr id="45" name="Straight Arrow Connector 44">
            <a:extLst>
              <a:ext uri="{FF2B5EF4-FFF2-40B4-BE49-F238E27FC236}">
                <a16:creationId xmlns:a16="http://schemas.microsoft.com/office/drawing/2014/main" id="{181F959C-4279-3ACB-253E-D75777B01BF9}"/>
              </a:ext>
            </a:extLst>
          </p:cNvPr>
          <p:cNvCxnSpPr>
            <a:cxnSpLocks/>
          </p:cNvCxnSpPr>
          <p:nvPr/>
        </p:nvCxnSpPr>
        <p:spPr>
          <a:xfrm>
            <a:off x="4490378" y="4447449"/>
            <a:ext cx="1319991" cy="1174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9E32008F-F9DB-42CD-65EB-89B394A84790}"/>
              </a:ext>
            </a:extLst>
          </p:cNvPr>
          <p:cNvCxnSpPr>
            <a:cxnSpLocks/>
          </p:cNvCxnSpPr>
          <p:nvPr/>
        </p:nvCxnSpPr>
        <p:spPr>
          <a:xfrm>
            <a:off x="4520065" y="4487033"/>
            <a:ext cx="1319992" cy="7904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109238B-4C08-41D2-4849-A4A129147B68}"/>
              </a:ext>
            </a:extLst>
          </p:cNvPr>
          <p:cNvCxnSpPr>
            <a:cxnSpLocks/>
          </p:cNvCxnSpPr>
          <p:nvPr/>
        </p:nvCxnSpPr>
        <p:spPr>
          <a:xfrm>
            <a:off x="4500275" y="4477137"/>
            <a:ext cx="1280406" cy="19482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039498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động</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2748350" y="3678293"/>
            <a:ext cx="929491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DWA </a:t>
            </a:r>
            <a:r>
              <a:rPr lang="en-US" dirty="0" err="1">
                <a:latin typeface="Times  New Roman"/>
              </a:rPr>
              <a:t>chọn</a:t>
            </a:r>
            <a:r>
              <a:rPr lang="en-US" dirty="0">
                <a:latin typeface="Times  New Roman"/>
              </a:rPr>
              <a:t> </a:t>
            </a:r>
            <a:r>
              <a:rPr lang="en-US" dirty="0" err="1">
                <a:latin typeface="Times  New Roman"/>
              </a:rPr>
              <a:t>đệ</a:t>
            </a:r>
            <a:r>
              <a:rPr lang="en-US" dirty="0">
                <a:latin typeface="Times  New Roman"/>
              </a:rPr>
              <a:t> </a:t>
            </a:r>
            <a:r>
              <a:rPr lang="en-US" dirty="0" err="1">
                <a:latin typeface="Times  New Roman"/>
              </a:rPr>
              <a:t>quy</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tín</a:t>
            </a:r>
            <a:r>
              <a:rPr lang="en-US" dirty="0">
                <a:latin typeface="Times  New Roman"/>
              </a:rPr>
              <a:t> </a:t>
            </a:r>
            <a:r>
              <a:rPr lang="en-US" dirty="0" err="1">
                <a:latin typeface="Times  New Roman"/>
              </a:rPr>
              <a:t>hiệu</a:t>
            </a:r>
            <a:r>
              <a:rPr lang="en-US" dirty="0">
                <a:latin typeface="Times  New Roman"/>
              </a:rPr>
              <a:t> </a:t>
            </a:r>
            <a:r>
              <a:rPr lang="en-US" dirty="0" err="1">
                <a:latin typeface="Times  New Roman"/>
              </a:rPr>
              <a:t>hướng</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nhanh</a:t>
            </a:r>
            <a:r>
              <a:rPr lang="en-US" dirty="0">
                <a:latin typeface="Times  New Roman"/>
              </a:rPr>
              <a:t> </a:t>
            </a:r>
            <a:r>
              <a:rPr lang="en-US" dirty="0" err="1">
                <a:latin typeface="Times  New Roman"/>
              </a:rPr>
              <a:t>hơn</a:t>
            </a:r>
            <a:r>
              <a:rPr lang="en-US" dirty="0">
                <a:latin typeface="Times  New Roman"/>
              </a:rPr>
              <a:t>, an </a:t>
            </a:r>
            <a:r>
              <a:rPr lang="en-US" dirty="0" err="1">
                <a:latin typeface="Times  New Roman"/>
              </a:rPr>
              <a:t>toàn</a:t>
            </a:r>
            <a:r>
              <a:rPr lang="en-US" dirty="0">
                <a:latin typeface="Times  New Roman"/>
              </a:rPr>
              <a:t> </a:t>
            </a:r>
            <a:r>
              <a:rPr lang="en-US" dirty="0" err="1">
                <a:latin typeface="Times  New Roman"/>
              </a:rPr>
              <a:t>hơn</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nhiều</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hơn</a:t>
            </a:r>
            <a:r>
              <a:rPr lang="en-US" dirty="0">
                <a:latin typeface="Times  New Roman"/>
              </a:rPr>
              <a:t> </a:t>
            </a:r>
            <a:r>
              <a:rPr lang="en-US" dirty="0" err="1">
                <a:latin typeface="Times  New Roman"/>
              </a:rPr>
              <a:t>từ</a:t>
            </a:r>
            <a:r>
              <a:rPr lang="en-US" dirty="0">
                <a:latin typeface="Times  New Roman"/>
              </a:rPr>
              <a:t> </a:t>
            </a:r>
            <a:r>
              <a:rPr lang="en-US" dirty="0" err="1">
                <a:latin typeface="Times  New Roman"/>
              </a:rPr>
              <a:t>không</a:t>
            </a:r>
            <a:r>
              <a:rPr lang="en-US" dirty="0">
                <a:latin typeface="Times  New Roman"/>
              </a:rPr>
              <a:t> </a:t>
            </a:r>
            <a:r>
              <a:rPr lang="en-US" dirty="0" err="1">
                <a:latin typeface="Times  New Roman"/>
              </a:rPr>
              <a:t>gian</a:t>
            </a:r>
            <a:r>
              <a:rPr lang="en-US" dirty="0">
                <a:latin typeface="Times  New Roman"/>
              </a:rPr>
              <a:t> </a:t>
            </a:r>
            <a:r>
              <a:rPr lang="en-US" dirty="0" err="1">
                <a:latin typeface="Times  New Roman"/>
              </a:rPr>
              <a:t>vận</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rô-bốt</a:t>
            </a:r>
            <a:r>
              <a:rPr lang="en-US" dirty="0">
                <a:latin typeface="Times  New Roman"/>
              </a:rPr>
              <a:t>. Phương </a:t>
            </a:r>
            <a:r>
              <a:rPr lang="en-US" dirty="0" err="1">
                <a:latin typeface="Times  New Roman"/>
              </a:rPr>
              <a:t>pháp</a:t>
            </a:r>
            <a:r>
              <a:rPr lang="en-US" dirty="0">
                <a:latin typeface="Times  New Roman"/>
              </a:rPr>
              <a:t> </a:t>
            </a:r>
            <a:r>
              <a:rPr lang="en-US" dirty="0" err="1">
                <a:latin typeface="Times  New Roman"/>
              </a:rPr>
              <a:t>này</a:t>
            </a:r>
            <a:r>
              <a:rPr lang="en-US" dirty="0">
                <a:latin typeface="Times  New Roman"/>
              </a:rPr>
              <a:t> </a:t>
            </a:r>
            <a:r>
              <a:rPr lang="en-US" dirty="0" err="1">
                <a:latin typeface="Times  New Roman"/>
              </a:rPr>
              <a:t>có</a:t>
            </a:r>
            <a:r>
              <a:rPr lang="en-US" dirty="0">
                <a:latin typeface="Times  New Roman"/>
              </a:rPr>
              <a:t> </a:t>
            </a:r>
            <a:r>
              <a:rPr lang="en-US" dirty="0" err="1">
                <a:latin typeface="Times  New Roman"/>
              </a:rPr>
              <a:t>một</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nhược</a:t>
            </a:r>
            <a:r>
              <a:rPr lang="en-US" dirty="0">
                <a:latin typeface="Times  New Roman"/>
              </a:rPr>
              <a:t> </a:t>
            </a:r>
            <a:r>
              <a:rPr lang="en-US" dirty="0" err="1">
                <a:latin typeface="Times  New Roman"/>
              </a:rPr>
              <a:t>điểm</a:t>
            </a:r>
            <a:r>
              <a:rPr lang="en-US" dirty="0">
                <a:latin typeface="Times  New Roman"/>
              </a:rPr>
              <a:t> (</a:t>
            </a:r>
            <a:r>
              <a:rPr lang="en-US" dirty="0" err="1">
                <a:latin typeface="Times  New Roman"/>
              </a:rPr>
              <a:t>ví</a:t>
            </a:r>
            <a:r>
              <a:rPr lang="en-US" dirty="0">
                <a:latin typeface="Times  New Roman"/>
              </a:rPr>
              <a:t> </a:t>
            </a:r>
            <a:r>
              <a:rPr lang="en-US" dirty="0" err="1">
                <a:latin typeface="Times  New Roman"/>
              </a:rPr>
              <a:t>dụ</a:t>
            </a:r>
            <a:r>
              <a:rPr lang="en-US" dirty="0">
                <a:latin typeface="Times  New Roman"/>
              </a:rPr>
              <a:t> </a:t>
            </a:r>
            <a:r>
              <a:rPr lang="en-US" dirty="0" err="1">
                <a:latin typeface="Times  New Roman"/>
              </a:rPr>
              <a:t>cực</a:t>
            </a:r>
            <a:r>
              <a:rPr lang="en-US" dirty="0">
                <a:latin typeface="Times  New Roman"/>
              </a:rPr>
              <a:t> </a:t>
            </a:r>
            <a:r>
              <a:rPr lang="en-US" dirty="0" err="1">
                <a:latin typeface="Times  New Roman"/>
              </a:rPr>
              <a:t>tiểu</a:t>
            </a:r>
            <a:r>
              <a:rPr lang="en-US" dirty="0">
                <a:latin typeface="Times  New Roman"/>
              </a:rPr>
              <a:t> </a:t>
            </a:r>
            <a:r>
              <a:rPr lang="en-US" dirty="0" err="1">
                <a:latin typeface="Times  New Roman"/>
              </a:rPr>
              <a:t>cục</a:t>
            </a:r>
            <a:r>
              <a:rPr lang="en-US" dirty="0">
                <a:latin typeface="Times  New Roman"/>
              </a:rPr>
              <a:t> </a:t>
            </a:r>
            <a:r>
              <a:rPr lang="en-US" dirty="0" err="1">
                <a:latin typeface="Times  New Roman"/>
              </a:rPr>
              <a:t>bộ</a:t>
            </a:r>
            <a:r>
              <a:rPr lang="en-US" dirty="0">
                <a:latin typeface="Times  New Roman"/>
              </a:rPr>
              <a:t>, </a:t>
            </a:r>
            <a:r>
              <a:rPr lang="en-US" dirty="0" err="1">
                <a:latin typeface="Times  New Roman"/>
              </a:rPr>
              <a:t>chỉ</a:t>
            </a:r>
            <a:r>
              <a:rPr lang="en-US" dirty="0">
                <a:latin typeface="Times  New Roman"/>
              </a:rPr>
              <a:t> </a:t>
            </a:r>
            <a:r>
              <a:rPr lang="en-US" dirty="0" err="1">
                <a:latin typeface="Times  New Roman"/>
              </a:rPr>
              <a:t>xét</a:t>
            </a:r>
            <a:r>
              <a:rPr lang="en-US" dirty="0">
                <a:latin typeface="Times  New Roman"/>
              </a:rPr>
              <a:t> </a:t>
            </a:r>
            <a:r>
              <a:rPr lang="en-US" dirty="0" err="1">
                <a:latin typeface="Times  New Roman"/>
              </a:rPr>
              <a:t>chuyển</a:t>
            </a:r>
            <a:r>
              <a:rPr lang="en-US" dirty="0">
                <a:latin typeface="Times  New Roman"/>
              </a:rPr>
              <a:t> </a:t>
            </a:r>
            <a:r>
              <a:rPr lang="en-US" dirty="0" err="1">
                <a:latin typeface="Times  New Roman"/>
              </a:rPr>
              <a:t>động</a:t>
            </a:r>
            <a:r>
              <a:rPr lang="en-US" dirty="0">
                <a:latin typeface="Times  New Roman"/>
              </a:rPr>
              <a:t> </a:t>
            </a:r>
            <a:r>
              <a:rPr lang="en-US" dirty="0" err="1">
                <a:latin typeface="Times  New Roman"/>
              </a:rPr>
              <a:t>tịnh</a:t>
            </a:r>
            <a:r>
              <a:rPr lang="en-US" dirty="0">
                <a:latin typeface="Times  New Roman"/>
              </a:rPr>
              <a:t> </a:t>
            </a:r>
            <a:r>
              <a:rPr lang="en-US" dirty="0" err="1">
                <a:latin typeface="Times  New Roman"/>
              </a:rPr>
              <a:t>tiến</a:t>
            </a:r>
            <a:r>
              <a:rPr lang="en-US" dirty="0">
                <a:latin typeface="Times  New Roman"/>
              </a:rPr>
              <a:t>) </a:t>
            </a:r>
            <a:r>
              <a:rPr lang="en-US" dirty="0" err="1">
                <a:latin typeface="Times  New Roman"/>
              </a:rPr>
              <a:t>vậy</a:t>
            </a:r>
            <a:r>
              <a:rPr lang="en-US" dirty="0">
                <a:latin typeface="Times  New Roman"/>
              </a:rPr>
              <a:t> </a:t>
            </a:r>
            <a:r>
              <a:rPr lang="en-US" dirty="0" err="1">
                <a:latin typeface="Times  New Roman"/>
              </a:rPr>
              <a:t>nên</a:t>
            </a:r>
            <a:r>
              <a:rPr lang="en-US" dirty="0">
                <a:latin typeface="Times  New Roman"/>
              </a:rPr>
              <a:t> ta </a:t>
            </a:r>
            <a:r>
              <a:rPr lang="en-US" dirty="0" err="1">
                <a:latin typeface="Times  New Roman"/>
              </a:rPr>
              <a:t>sẽ</a:t>
            </a:r>
            <a:r>
              <a:rPr lang="en-US" dirty="0">
                <a:latin typeface="Times  New Roman"/>
              </a:rPr>
              <a:t> </a:t>
            </a:r>
            <a:r>
              <a:rPr lang="en-US" dirty="0" err="1">
                <a:latin typeface="Times  New Roman"/>
              </a:rPr>
              <a:t>kết</a:t>
            </a:r>
            <a:r>
              <a:rPr lang="en-US" dirty="0">
                <a:latin typeface="Times  New Roman"/>
              </a:rPr>
              <a:t> </a:t>
            </a:r>
            <a:r>
              <a:rPr lang="en-US" dirty="0" err="1">
                <a:latin typeface="Times  New Roman"/>
              </a:rPr>
              <a:t>hợp</a:t>
            </a:r>
            <a:r>
              <a:rPr lang="en-US" dirty="0">
                <a:latin typeface="Times  New Roman"/>
              </a:rPr>
              <a:t> 2 </a:t>
            </a:r>
            <a:r>
              <a:rPr lang="en-US" dirty="0" err="1">
                <a:latin typeface="Times  New Roman"/>
              </a:rPr>
              <a:t>phương</a:t>
            </a:r>
            <a:r>
              <a:rPr lang="en-US" dirty="0">
                <a:latin typeface="Times  New Roman"/>
              </a:rPr>
              <a:t> </a:t>
            </a:r>
            <a:r>
              <a:rPr lang="en-US" dirty="0" err="1">
                <a:latin typeface="Times  New Roman"/>
              </a:rPr>
              <a:t>pháp</a:t>
            </a:r>
            <a:r>
              <a:rPr lang="en-US" dirty="0">
                <a:latin typeface="Times  New Roman"/>
              </a:rPr>
              <a:t> </a:t>
            </a:r>
            <a:r>
              <a:rPr lang="en-US" dirty="0" err="1">
                <a:latin typeface="Times  New Roman"/>
              </a:rPr>
              <a:t>lại</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dùng</a:t>
            </a:r>
            <a:r>
              <a:rPr lang="en-US" dirty="0">
                <a:latin typeface="Times  New Roman"/>
              </a:rPr>
              <a:t> FGM-DW </a:t>
            </a:r>
            <a:r>
              <a:rPr lang="en-US" dirty="0" err="1">
                <a:latin typeface="Times  New Roman"/>
              </a:rPr>
              <a:t>để</a:t>
            </a:r>
            <a:r>
              <a:rPr lang="en-US" dirty="0">
                <a:latin typeface="Times  New Roman"/>
              </a:rPr>
              <a:t> </a:t>
            </a:r>
            <a:r>
              <a:rPr lang="en-US" dirty="0" err="1">
                <a:latin typeface="Times  New Roman"/>
              </a:rPr>
              <a:t>khắc</a:t>
            </a:r>
            <a:r>
              <a:rPr lang="en-US" dirty="0">
                <a:latin typeface="Times  New Roman"/>
              </a:rPr>
              <a:t> </a:t>
            </a:r>
            <a:r>
              <a:rPr lang="en-US" dirty="0" err="1">
                <a:latin typeface="Times  New Roman"/>
              </a:rPr>
              <a:t>phục</a:t>
            </a:r>
            <a:r>
              <a:rPr lang="en-US" dirty="0">
                <a:latin typeface="Times  New Roman"/>
              </a:rPr>
              <a:t> </a:t>
            </a:r>
            <a:r>
              <a:rPr lang="en-US" dirty="0" err="1">
                <a:latin typeface="Times  New Roman"/>
              </a:rPr>
              <a:t>việc</a:t>
            </a:r>
            <a:r>
              <a:rPr lang="en-US" dirty="0">
                <a:latin typeface="Times  New Roman"/>
              </a:rPr>
              <a:t> di </a:t>
            </a:r>
            <a:r>
              <a:rPr lang="en-US" dirty="0" err="1">
                <a:latin typeface="Times  New Roman"/>
              </a:rPr>
              <a:t>chuyển</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vùng</a:t>
            </a:r>
            <a:r>
              <a:rPr lang="en-US" dirty="0">
                <a:latin typeface="Times  New Roman"/>
              </a:rPr>
              <a:t> </a:t>
            </a:r>
            <a:r>
              <a:rPr lang="en-US" dirty="0" err="1">
                <a:latin typeface="Times  New Roman"/>
              </a:rPr>
              <a:t>trống</a:t>
            </a:r>
            <a:r>
              <a:rPr lang="en-US" dirty="0">
                <a:latin typeface="Times  New Roman"/>
              </a:rPr>
              <a:t> </a:t>
            </a:r>
            <a:r>
              <a:rPr lang="en-US" dirty="0" err="1">
                <a:latin typeface="Times  New Roman"/>
              </a:rPr>
              <a:t>nhưng</a:t>
            </a:r>
            <a:r>
              <a:rPr lang="en-US" dirty="0">
                <a:latin typeface="Times  New Roman"/>
              </a:rPr>
              <a:t> </a:t>
            </a:r>
            <a:r>
              <a:rPr lang="en-US" dirty="0" err="1">
                <a:latin typeface="Times  New Roman"/>
              </a:rPr>
              <a:t>không</a:t>
            </a:r>
            <a:r>
              <a:rPr lang="en-US" dirty="0">
                <a:latin typeface="Times  New Roman"/>
              </a:rPr>
              <a:t> </a:t>
            </a:r>
            <a:r>
              <a:rPr lang="en-US" dirty="0" err="1">
                <a:latin typeface="Times  New Roman"/>
              </a:rPr>
              <a:t>xem</a:t>
            </a:r>
            <a:r>
              <a:rPr lang="en-US" dirty="0">
                <a:latin typeface="Times  New Roman"/>
              </a:rPr>
              <a:t> </a:t>
            </a:r>
            <a:r>
              <a:rPr lang="en-US" dirty="0" err="1">
                <a:latin typeface="Times  New Roman"/>
              </a:rPr>
              <a:t>xét</a:t>
            </a:r>
            <a:r>
              <a:rPr lang="en-US" dirty="0">
                <a:latin typeface="Times  New Roman"/>
              </a:rPr>
              <a:t> </a:t>
            </a:r>
            <a:r>
              <a:rPr lang="en-US" dirty="0" err="1">
                <a:latin typeface="Times  New Roman"/>
              </a:rPr>
              <a:t>quá</a:t>
            </a:r>
            <a:r>
              <a:rPr lang="en-US" dirty="0">
                <a:latin typeface="Times  New Roman"/>
              </a:rPr>
              <a:t> </a:t>
            </a:r>
            <a:r>
              <a:rPr lang="en-US" dirty="0" err="1">
                <a:latin typeface="Times  New Roman"/>
              </a:rPr>
              <a:t>nhiều</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sự</a:t>
            </a:r>
            <a:r>
              <a:rPr lang="en-US" dirty="0">
                <a:latin typeface="Times  New Roman"/>
              </a:rPr>
              <a:t> </a:t>
            </a:r>
            <a:r>
              <a:rPr lang="en-US" dirty="0" err="1">
                <a:latin typeface="Times  New Roman"/>
              </a:rPr>
              <a:t>xê</a:t>
            </a:r>
            <a:r>
              <a:rPr lang="en-US" dirty="0">
                <a:latin typeface="Times  New Roman"/>
              </a:rPr>
              <a:t> </a:t>
            </a:r>
            <a:r>
              <a:rPr lang="en-US" dirty="0" err="1">
                <a:latin typeface="Times  New Roman"/>
              </a:rPr>
              <a:t>dịch</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cản</a:t>
            </a:r>
            <a:r>
              <a:rPr lang="en-US" dirty="0">
                <a:latin typeface="Times  New Roman"/>
              </a:rPr>
              <a:t> </a:t>
            </a:r>
            <a:r>
              <a:rPr lang="en-US" dirty="0" err="1">
                <a:latin typeface="Times  New Roman"/>
              </a:rPr>
              <a:t>của</a:t>
            </a:r>
            <a:r>
              <a:rPr lang="en-US" dirty="0">
                <a:latin typeface="Times  New Roman"/>
              </a:rPr>
              <a:t> FGM </a:t>
            </a:r>
            <a:r>
              <a:rPr lang="en-US" dirty="0" err="1">
                <a:latin typeface="Times  New Roman"/>
              </a:rPr>
              <a:t>bằng</a:t>
            </a:r>
            <a:r>
              <a:rPr lang="en-US" dirty="0">
                <a:latin typeface="Times  New Roman"/>
              </a:rPr>
              <a:t> </a:t>
            </a:r>
            <a:r>
              <a:rPr lang="en-US" dirty="0" err="1">
                <a:latin typeface="Times  New Roman"/>
              </a:rPr>
              <a:t>việc</a:t>
            </a:r>
            <a:r>
              <a:rPr lang="en-US" dirty="0">
                <a:latin typeface="Times  New Roman"/>
              </a:rPr>
              <a:t> </a:t>
            </a:r>
            <a:r>
              <a:rPr lang="en-US" dirty="0" err="1">
                <a:latin typeface="Times  New Roman"/>
              </a:rPr>
              <a:t>lựa</a:t>
            </a:r>
            <a:r>
              <a:rPr lang="en-US" dirty="0">
                <a:latin typeface="Times  New Roman"/>
              </a:rPr>
              <a:t> </a:t>
            </a:r>
            <a:r>
              <a:rPr lang="en-US" dirty="0" err="1">
                <a:latin typeface="Times  New Roman"/>
              </a:rPr>
              <a:t>chọn</a:t>
            </a:r>
            <a:r>
              <a:rPr lang="en-US" dirty="0">
                <a:latin typeface="Times  New Roman"/>
              </a:rPr>
              <a:t> </a:t>
            </a:r>
            <a:r>
              <a:rPr lang="en-US" dirty="0" err="1">
                <a:latin typeface="Times  New Roman"/>
              </a:rPr>
              <a:t>vận</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thích</a:t>
            </a:r>
            <a:r>
              <a:rPr lang="en-US" dirty="0">
                <a:latin typeface="Times  New Roman"/>
              </a:rPr>
              <a:t> </a:t>
            </a:r>
            <a:r>
              <a:rPr lang="en-US" dirty="0" err="1">
                <a:latin typeface="Times  New Roman"/>
              </a:rPr>
              <a:t>hợp</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ước</a:t>
            </a:r>
            <a:r>
              <a:rPr lang="en-US" dirty="0">
                <a:latin typeface="Times  New Roman"/>
              </a:rPr>
              <a:t> </a:t>
            </a:r>
            <a:r>
              <a:rPr lang="en-US" dirty="0" err="1">
                <a:latin typeface="Times  New Roman"/>
              </a:rPr>
              <a:t>tính</a:t>
            </a:r>
            <a:r>
              <a:rPr lang="en-US" dirty="0">
                <a:latin typeface="Times  New Roman"/>
              </a:rPr>
              <a:t> </a:t>
            </a:r>
            <a:r>
              <a:rPr lang="en-US" dirty="0" err="1">
                <a:latin typeface="Times  New Roman"/>
              </a:rPr>
              <a:t>va</a:t>
            </a:r>
            <a:r>
              <a:rPr lang="en-US" dirty="0">
                <a:latin typeface="Times  New Roman"/>
              </a:rPr>
              <a:t> </a:t>
            </a:r>
            <a:r>
              <a:rPr lang="en-US" dirty="0" err="1">
                <a:latin typeface="Times  New Roman"/>
              </a:rPr>
              <a:t>chạm</a:t>
            </a:r>
            <a:r>
              <a:rPr lang="en-US" dirty="0">
                <a:latin typeface="Times  New Roman"/>
              </a:rPr>
              <a:t> </a:t>
            </a:r>
            <a:r>
              <a:rPr lang="en-US" dirty="0" err="1">
                <a:latin typeface="Times  New Roman"/>
              </a:rPr>
              <a:t>sớm</a:t>
            </a:r>
            <a:r>
              <a:rPr lang="en-US" dirty="0">
                <a:latin typeface="Times  New Roman"/>
              </a:rPr>
              <a:t> </a:t>
            </a:r>
            <a:r>
              <a:rPr lang="en-US" dirty="0" err="1">
                <a:latin typeface="Times  New Roman"/>
              </a:rPr>
              <a:t>của</a:t>
            </a:r>
            <a:r>
              <a:rPr lang="en-US" dirty="0">
                <a:latin typeface="Times  New Roman"/>
              </a:rPr>
              <a:t> DWA.</a:t>
            </a:r>
          </a:p>
        </p:txBody>
      </p:sp>
      <p:sp>
        <p:nvSpPr>
          <p:cNvPr id="11" name="TextBox 10">
            <a:extLst>
              <a:ext uri="{FF2B5EF4-FFF2-40B4-BE49-F238E27FC236}">
                <a16:creationId xmlns:a16="http://schemas.microsoft.com/office/drawing/2014/main" id="{951DE3F0-81CB-F15C-0E09-59ACA99F2BBC}"/>
              </a:ext>
            </a:extLst>
          </p:cNvPr>
          <p:cNvSpPr txBox="1"/>
          <p:nvPr/>
        </p:nvSpPr>
        <p:spPr>
          <a:xfrm>
            <a:off x="2752306" y="1574381"/>
            <a:ext cx="9403772"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head(V, w) </a:t>
            </a:r>
            <a:r>
              <a:rPr lang="en-US" dirty="0" err="1">
                <a:latin typeface="Times  New Roman"/>
              </a:rPr>
              <a:t>biểu</a:t>
            </a:r>
            <a:r>
              <a:rPr lang="en-US" dirty="0">
                <a:latin typeface="Times  New Roman"/>
              </a:rPr>
              <a:t> </a:t>
            </a:r>
            <a:r>
              <a:rPr lang="en-US" dirty="0" err="1">
                <a:latin typeface="Times  New Roman"/>
              </a:rPr>
              <a:t>thị</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gần</a:t>
            </a:r>
            <a:r>
              <a:rPr lang="en-US" dirty="0">
                <a:latin typeface="Times  New Roman"/>
              </a:rPr>
              <a:t> </a:t>
            </a:r>
            <a:r>
              <a:rPr lang="en-US" dirty="0" err="1">
                <a:latin typeface="Times  New Roman"/>
              </a:rPr>
              <a:t>đúng</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góc</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nó</a:t>
            </a:r>
            <a:r>
              <a:rPr lang="en-US" dirty="0">
                <a:latin typeface="Times  New Roman"/>
              </a:rPr>
              <a:t> </a:t>
            </a:r>
            <a:r>
              <a:rPr lang="en-US" dirty="0" err="1">
                <a:latin typeface="Times  New Roman"/>
              </a:rPr>
              <a:t>tăng</a:t>
            </a:r>
            <a:r>
              <a:rPr lang="en-US" dirty="0">
                <a:latin typeface="Times  New Roman"/>
              </a:rPr>
              <a:t> </a:t>
            </a:r>
            <a:r>
              <a:rPr lang="en-US" dirty="0" err="1">
                <a:latin typeface="Times  New Roman"/>
              </a:rPr>
              <a:t>lên</a:t>
            </a:r>
            <a:r>
              <a:rPr lang="en-US" dirty="0">
                <a:latin typeface="Times  New Roman"/>
              </a:rPr>
              <a:t> </a:t>
            </a:r>
            <a:r>
              <a:rPr lang="en-US" dirty="0" err="1">
                <a:latin typeface="Times  New Roman"/>
              </a:rPr>
              <a:t>khi</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đề</a:t>
            </a:r>
            <a:r>
              <a:rPr lang="en-US" dirty="0">
                <a:latin typeface="Times  New Roman"/>
              </a:rPr>
              <a:t> </a:t>
            </a:r>
            <a:r>
              <a:rPr lang="en-US" dirty="0" err="1">
                <a:latin typeface="Times  New Roman"/>
              </a:rPr>
              <a:t>của</a:t>
            </a:r>
            <a:r>
              <a:rPr lang="en-US" dirty="0">
                <a:latin typeface="Times  New Roman"/>
              </a:rPr>
              <a:t> robot </a:t>
            </a:r>
            <a:r>
              <a:rPr lang="en-US" dirty="0" err="1">
                <a:latin typeface="Times  New Roman"/>
              </a:rPr>
              <a:t>tiếp</a:t>
            </a:r>
            <a:r>
              <a:rPr lang="en-US" dirty="0">
                <a:latin typeface="Times  New Roman"/>
              </a:rPr>
              <a:t> </a:t>
            </a:r>
            <a:r>
              <a:rPr lang="en-US" dirty="0" err="1">
                <a:latin typeface="Times  New Roman"/>
              </a:rPr>
              <a:t>cận</a:t>
            </a:r>
            <a:r>
              <a:rPr lang="en-US" dirty="0">
                <a:latin typeface="Times  New Roman"/>
              </a:rPr>
              <a:t> </a:t>
            </a:r>
            <a:r>
              <a:rPr lang="en-US" dirty="0" err="1">
                <a:latin typeface="Times  New Roman"/>
              </a:rPr>
              <a:t>vị</a:t>
            </a:r>
            <a:r>
              <a:rPr lang="en-US" dirty="0">
                <a:latin typeface="Times  New Roman"/>
              </a:rPr>
              <a:t> </a:t>
            </a:r>
            <a:r>
              <a:rPr lang="en-US" dirty="0" err="1">
                <a:latin typeface="Times  New Roman"/>
              </a:rPr>
              <a:t>trí</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endParaRPr lang="en-US" dirty="0">
              <a:latin typeface="Times  New Roman"/>
            </a:endParaRPr>
          </a:p>
          <a:p>
            <a:pPr algn="just"/>
            <a:r>
              <a:rPr lang="en-US" dirty="0" err="1">
                <a:latin typeface="Times  New Roman"/>
              </a:rPr>
              <a:t>Mục</a:t>
            </a:r>
            <a:r>
              <a:rPr lang="en-US" dirty="0">
                <a:latin typeface="Times  New Roman"/>
              </a:rPr>
              <a:t> </a:t>
            </a:r>
            <a:r>
              <a:rPr lang="en-US" dirty="0" err="1">
                <a:latin typeface="Times  New Roman"/>
              </a:rPr>
              <a:t>đích</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hàm</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dist</a:t>
            </a:r>
            <a:r>
              <a:rPr lang="en-US" dirty="0">
                <a:latin typeface="Times  New Roman"/>
              </a:rPr>
              <a:t>(V, w) </a:t>
            </a:r>
            <a:r>
              <a:rPr lang="en-US" dirty="0" err="1">
                <a:latin typeface="Times  New Roman"/>
              </a:rPr>
              <a:t>là</a:t>
            </a:r>
            <a:r>
              <a:rPr lang="en-US" dirty="0">
                <a:latin typeface="Times  New Roman"/>
              </a:rPr>
              <a:t> </a:t>
            </a:r>
            <a:r>
              <a:rPr lang="en-US" dirty="0" err="1">
                <a:latin typeface="Times  New Roman"/>
              </a:rPr>
              <a:t>thúc</a:t>
            </a:r>
            <a:r>
              <a:rPr lang="en-US" dirty="0">
                <a:latin typeface="Times  New Roman"/>
              </a:rPr>
              <a:t> </a:t>
            </a:r>
            <a:r>
              <a:rPr lang="en-US" dirty="0" err="1">
                <a:latin typeface="Times  New Roman"/>
              </a:rPr>
              <a:t>đẩy</a:t>
            </a:r>
            <a:r>
              <a:rPr lang="en-US" dirty="0">
                <a:latin typeface="Times  New Roman"/>
              </a:rPr>
              <a:t> </a:t>
            </a:r>
            <a:r>
              <a:rPr lang="en-US" dirty="0" err="1">
                <a:latin typeface="Times  New Roman"/>
              </a:rPr>
              <a:t>điều</a:t>
            </a:r>
            <a:r>
              <a:rPr lang="en-US" dirty="0">
                <a:latin typeface="Times  New Roman"/>
              </a:rPr>
              <a:t> </a:t>
            </a:r>
            <a:r>
              <a:rPr lang="en-US" dirty="0" err="1">
                <a:latin typeface="Times  New Roman"/>
              </a:rPr>
              <a:t>hướng</a:t>
            </a:r>
            <a:r>
              <a:rPr lang="en-US" dirty="0">
                <a:latin typeface="Times  New Roman"/>
              </a:rPr>
              <a:t> an </a:t>
            </a:r>
            <a:r>
              <a:rPr lang="en-US" dirty="0" err="1">
                <a:latin typeface="Times  New Roman"/>
              </a:rPr>
              <a:t>toàn</a:t>
            </a:r>
            <a:r>
              <a:rPr lang="en-US" dirty="0">
                <a:latin typeface="Times  New Roman"/>
              </a:rPr>
              <a:t>. </a:t>
            </a:r>
            <a:r>
              <a:rPr lang="en-US" dirty="0" err="1">
                <a:latin typeface="Times  New Roman"/>
              </a:rPr>
              <a:t>Nó</a:t>
            </a:r>
            <a:r>
              <a:rPr lang="en-US" dirty="0">
                <a:latin typeface="Times  New Roman"/>
              </a:rPr>
              <a:t> </a:t>
            </a:r>
            <a:r>
              <a:rPr lang="en-US" dirty="0" err="1">
                <a:latin typeface="Times  New Roman"/>
              </a:rPr>
              <a:t>tính</a:t>
            </a:r>
            <a:r>
              <a:rPr lang="en-US" dirty="0">
                <a:latin typeface="Times  New Roman"/>
              </a:rPr>
              <a:t> </a:t>
            </a:r>
            <a:r>
              <a:rPr lang="en-US" dirty="0" err="1">
                <a:latin typeface="Times  New Roman"/>
              </a:rPr>
              <a:t>toán</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tối</a:t>
            </a:r>
            <a:r>
              <a:rPr lang="en-US" dirty="0">
                <a:latin typeface="Times  New Roman"/>
              </a:rPr>
              <a:t> </a:t>
            </a:r>
            <a:r>
              <a:rPr lang="en-US" dirty="0" err="1">
                <a:latin typeface="Times  New Roman"/>
              </a:rPr>
              <a:t>thiểu</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chướng</a:t>
            </a:r>
            <a:r>
              <a:rPr lang="en-US" dirty="0">
                <a:latin typeface="Times  New Roman"/>
              </a:rPr>
              <a:t> </a:t>
            </a:r>
            <a:r>
              <a:rPr lang="en-US" dirty="0" err="1">
                <a:latin typeface="Times  New Roman"/>
              </a:rPr>
              <a:t>ngại</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trên</a:t>
            </a:r>
            <a:r>
              <a:rPr lang="en-US" dirty="0">
                <a:latin typeface="Times  New Roman"/>
              </a:rPr>
              <a:t> </a:t>
            </a:r>
            <a:r>
              <a:rPr lang="en-US" dirty="0" err="1">
                <a:latin typeface="Times  New Roman"/>
              </a:rPr>
              <a:t>quỹ</a:t>
            </a:r>
            <a:r>
              <a:rPr lang="en-US" dirty="0">
                <a:latin typeface="Times  New Roman"/>
              </a:rPr>
              <a:t> </a:t>
            </a:r>
            <a:r>
              <a:rPr lang="en-US" dirty="0" err="1">
                <a:latin typeface="Times  New Roman"/>
              </a:rPr>
              <a:t>đạothu</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từ</a:t>
            </a:r>
            <a:r>
              <a:rPr lang="en-US" dirty="0">
                <a:latin typeface="Times  New Roman"/>
              </a:rPr>
              <a:t> </a:t>
            </a:r>
            <a:r>
              <a:rPr lang="en-US" dirty="0" err="1">
                <a:latin typeface="Times  New Roman"/>
              </a:rPr>
              <a:t>cặp</a:t>
            </a:r>
            <a:r>
              <a:rPr lang="en-US" dirty="0">
                <a:latin typeface="Times  New Roman"/>
              </a:rPr>
              <a:t> </a:t>
            </a:r>
            <a:r>
              <a:rPr lang="en-US" dirty="0" err="1">
                <a:latin typeface="Times  New Roman"/>
              </a:rPr>
              <a:t>vận</a:t>
            </a:r>
            <a:r>
              <a:rPr lang="en-US" dirty="0">
                <a:latin typeface="Times  New Roman"/>
              </a:rPr>
              <a:t> </a:t>
            </a:r>
            <a:r>
              <a:rPr lang="en-US" dirty="0" err="1">
                <a:latin typeface="Times  New Roman"/>
              </a:rPr>
              <a:t>tốc</a:t>
            </a:r>
            <a:r>
              <a:rPr lang="en-US" dirty="0">
                <a:latin typeface="Times  New Roman"/>
              </a:rPr>
              <a:t>. </a:t>
            </a:r>
          </a:p>
          <a:p>
            <a:pPr algn="just"/>
            <a:r>
              <a:rPr lang="en-US" dirty="0" err="1">
                <a:latin typeface="Times  New Roman"/>
              </a:rPr>
              <a:t>Hàm</a:t>
            </a:r>
            <a:r>
              <a:rPr lang="en-US" dirty="0">
                <a:latin typeface="Times  New Roman"/>
              </a:rPr>
              <a:t> </a:t>
            </a:r>
            <a:r>
              <a:rPr lang="en-US" dirty="0" err="1">
                <a:latin typeface="Times  New Roman"/>
              </a:rPr>
              <a:t>vận</a:t>
            </a:r>
            <a:r>
              <a:rPr lang="en-US" dirty="0">
                <a:latin typeface="Times  New Roman"/>
              </a:rPr>
              <a:t> </a:t>
            </a:r>
            <a:r>
              <a:rPr lang="en-US" dirty="0" err="1">
                <a:latin typeface="Times  New Roman"/>
              </a:rPr>
              <a:t>tốc</a:t>
            </a:r>
            <a:r>
              <a:rPr lang="en-US" dirty="0">
                <a:latin typeface="Times  New Roman"/>
              </a:rPr>
              <a:t> vel(V, w) </a:t>
            </a:r>
            <a:r>
              <a:rPr lang="en-US" dirty="0" err="1">
                <a:latin typeface="Times  New Roman"/>
              </a:rPr>
              <a:t>tính</a:t>
            </a:r>
            <a:r>
              <a:rPr lang="en-US" dirty="0">
                <a:latin typeface="Times  New Roman"/>
              </a:rPr>
              <a:t> </a:t>
            </a:r>
            <a:r>
              <a:rPr lang="en-US" dirty="0" err="1">
                <a:latin typeface="Times  New Roman"/>
              </a:rPr>
              <a:t>toán</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giá</a:t>
            </a:r>
            <a:r>
              <a:rPr lang="en-US" dirty="0">
                <a:latin typeface="Times  New Roman"/>
              </a:rPr>
              <a:t> </a:t>
            </a:r>
            <a:r>
              <a:rPr lang="en-US" dirty="0" err="1">
                <a:latin typeface="Times  New Roman"/>
              </a:rPr>
              <a:t>trị</a:t>
            </a:r>
            <a:r>
              <a:rPr lang="en-US" dirty="0">
                <a:latin typeface="Times  New Roman"/>
              </a:rPr>
              <a:t> </a:t>
            </a:r>
            <a:r>
              <a:rPr lang="en-US" dirty="0" err="1">
                <a:latin typeface="Times  New Roman"/>
              </a:rPr>
              <a:t>vận</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tuyến</a:t>
            </a:r>
            <a:r>
              <a:rPr lang="en-US" dirty="0">
                <a:latin typeface="Times  New Roman"/>
              </a:rPr>
              <a:t> </a:t>
            </a:r>
            <a:r>
              <a:rPr lang="en-US" dirty="0" err="1">
                <a:latin typeface="Times  New Roman"/>
              </a:rPr>
              <a:t>tính</a:t>
            </a:r>
            <a:r>
              <a:rPr lang="en-US" dirty="0">
                <a:latin typeface="Times  New Roman"/>
              </a:rPr>
              <a:t> </a:t>
            </a:r>
            <a:r>
              <a:rPr lang="en-US" dirty="0" err="1">
                <a:latin typeface="Times  New Roman"/>
              </a:rPr>
              <a:t>trong</a:t>
            </a:r>
            <a:r>
              <a:rPr lang="en-US" dirty="0">
                <a:latin typeface="Times  New Roman"/>
              </a:rPr>
              <a:t> </a:t>
            </a:r>
            <a:r>
              <a:rPr lang="en-US" dirty="0" err="1">
                <a:latin typeface="Times  New Roman"/>
              </a:rPr>
              <a:t>tập</a:t>
            </a:r>
            <a:r>
              <a:rPr lang="en-US" dirty="0">
                <a:latin typeface="Times  New Roman"/>
              </a:rPr>
              <a:t> </a:t>
            </a:r>
            <a:r>
              <a:rPr lang="en-US" dirty="0" err="1">
                <a:latin typeface="Times  New Roman"/>
              </a:rPr>
              <a:t>hợp</a:t>
            </a:r>
            <a:r>
              <a:rPr lang="en-US" dirty="0">
                <a:latin typeface="Times  New Roman"/>
              </a:rPr>
              <a:t> </a:t>
            </a:r>
            <a:r>
              <a:rPr lang="en-US" dirty="0" err="1">
                <a:latin typeface="Times  New Roman"/>
              </a:rPr>
              <a:t>vận</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hệ</a:t>
            </a:r>
            <a:r>
              <a:rPr lang="en-US" dirty="0">
                <a:latin typeface="Times  New Roman"/>
              </a:rPr>
              <a:t> </a:t>
            </a:r>
            <a:r>
              <a:rPr lang="en-US" dirty="0" err="1">
                <a:latin typeface="Times  New Roman"/>
              </a:rPr>
              <a:t>số</a:t>
            </a:r>
            <a:r>
              <a:rPr lang="en-US" dirty="0">
                <a:latin typeface="Times  New Roman"/>
              </a:rPr>
              <a:t> α, β </a:t>
            </a:r>
            <a:r>
              <a:rPr lang="en-US" dirty="0" err="1">
                <a:latin typeface="Times  New Roman"/>
              </a:rPr>
              <a:t>và</a:t>
            </a:r>
            <a:r>
              <a:rPr lang="en-US" dirty="0">
                <a:latin typeface="Times  New Roman"/>
              </a:rPr>
              <a:t> γ </a:t>
            </a:r>
            <a:r>
              <a:rPr lang="en-US" dirty="0" err="1">
                <a:latin typeface="Times  New Roman"/>
              </a:rPr>
              <a:t>là</a:t>
            </a:r>
            <a:r>
              <a:rPr lang="en-US" dirty="0">
                <a:latin typeface="Times  New Roman"/>
              </a:rPr>
              <a:t> </a:t>
            </a:r>
            <a:r>
              <a:rPr lang="en-US" dirty="0" err="1">
                <a:latin typeface="Times  New Roman"/>
              </a:rPr>
              <a:t>trọng</a:t>
            </a:r>
            <a:r>
              <a:rPr lang="en-US" dirty="0">
                <a:latin typeface="Times  New Roman"/>
              </a:rPr>
              <a:t> </a:t>
            </a:r>
            <a:r>
              <a:rPr lang="en-US" dirty="0" err="1">
                <a:latin typeface="Times  New Roman"/>
              </a:rPr>
              <a:t>số</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hàm</a:t>
            </a:r>
            <a:r>
              <a:rPr lang="en-US" dirty="0">
                <a:latin typeface="Times  New Roman"/>
              </a:rPr>
              <a:t> </a:t>
            </a:r>
            <a:r>
              <a:rPr lang="en-US" dirty="0" err="1">
                <a:latin typeface="Times  New Roman"/>
              </a:rPr>
              <a:t>này</a:t>
            </a:r>
            <a:r>
              <a:rPr lang="en-US" dirty="0">
                <a:latin typeface="Times  New Roman"/>
              </a:rPr>
              <a:t> </a:t>
            </a:r>
            <a:r>
              <a:rPr lang="en-US" dirty="0" err="1">
                <a:latin typeface="Times  New Roman"/>
              </a:rPr>
              <a:t>và</a:t>
            </a:r>
            <a:r>
              <a:rPr lang="en-US" dirty="0">
                <a:latin typeface="Times  New Roman"/>
              </a:rPr>
              <a:t> σ </a:t>
            </a:r>
            <a:r>
              <a:rPr lang="en-US" dirty="0" err="1">
                <a:latin typeface="Times  New Roman"/>
              </a:rPr>
              <a:t>là</a:t>
            </a:r>
            <a:r>
              <a:rPr lang="en-US" dirty="0">
                <a:latin typeface="Times  New Roman"/>
              </a:rPr>
              <a:t> </a:t>
            </a:r>
            <a:r>
              <a:rPr lang="en-US" dirty="0" err="1">
                <a:latin typeface="Times  New Roman"/>
              </a:rPr>
              <a:t>toán</a:t>
            </a:r>
            <a:r>
              <a:rPr lang="en-US" dirty="0">
                <a:latin typeface="Times  New Roman"/>
              </a:rPr>
              <a:t> </a:t>
            </a:r>
            <a:r>
              <a:rPr lang="en-US" dirty="0" err="1">
                <a:latin typeface="Times  New Roman"/>
              </a:rPr>
              <a:t>tử</a:t>
            </a:r>
            <a:r>
              <a:rPr lang="en-US" dirty="0">
                <a:latin typeface="Times  New Roman"/>
              </a:rPr>
              <a:t> </a:t>
            </a:r>
            <a:r>
              <a:rPr lang="en-US" dirty="0" err="1">
                <a:latin typeface="Times  New Roman"/>
              </a:rPr>
              <a:t>làm</a:t>
            </a:r>
            <a:r>
              <a:rPr lang="en-US" dirty="0">
                <a:latin typeface="Times  New Roman"/>
              </a:rPr>
              <a:t> </a:t>
            </a:r>
            <a:r>
              <a:rPr lang="en-US" dirty="0" err="1">
                <a:latin typeface="Times  New Roman"/>
              </a:rPr>
              <a:t>mịn</a:t>
            </a:r>
            <a:r>
              <a:rPr lang="en-US" dirty="0">
                <a:latin typeface="Times  New Roman"/>
              </a:rPr>
              <a:t>. </a:t>
            </a:r>
            <a:r>
              <a:rPr lang="en-US" dirty="0" err="1">
                <a:latin typeface="Times  New Roman"/>
              </a:rPr>
              <a:t>Tối</a:t>
            </a:r>
            <a:r>
              <a:rPr lang="en-US" dirty="0">
                <a:latin typeface="Times  New Roman"/>
              </a:rPr>
              <a:t> </a:t>
            </a:r>
            <a:r>
              <a:rPr lang="en-US" dirty="0" err="1">
                <a:latin typeface="Times  New Roman"/>
              </a:rPr>
              <a:t>đa</a:t>
            </a:r>
            <a:r>
              <a:rPr lang="en-US" dirty="0">
                <a:latin typeface="Times  New Roman"/>
              </a:rPr>
              <a:t> </a:t>
            </a:r>
            <a:r>
              <a:rPr lang="en-US" dirty="0" err="1">
                <a:latin typeface="Times  New Roman"/>
              </a:rPr>
              <a:t>hóa</a:t>
            </a:r>
            <a:r>
              <a:rPr lang="en-US" dirty="0">
                <a:latin typeface="Times  New Roman"/>
              </a:rPr>
              <a:t> </a:t>
            </a:r>
            <a:r>
              <a:rPr lang="en-US" dirty="0" err="1">
                <a:latin typeface="Times  New Roman"/>
              </a:rPr>
              <a:t>chức</a:t>
            </a:r>
            <a:r>
              <a:rPr lang="en-US" dirty="0">
                <a:latin typeface="Times  New Roman"/>
              </a:rPr>
              <a:t> </a:t>
            </a:r>
            <a:r>
              <a:rPr lang="en-US" dirty="0" err="1">
                <a:latin typeface="Times  New Roman"/>
              </a:rPr>
              <a:t>năng</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này</a:t>
            </a:r>
            <a:r>
              <a:rPr lang="en-US" dirty="0">
                <a:latin typeface="Times  New Roman"/>
              </a:rPr>
              <a:t> </a:t>
            </a:r>
            <a:r>
              <a:rPr lang="en-US" dirty="0" err="1">
                <a:latin typeface="Times  New Roman"/>
              </a:rPr>
              <a:t>dẫn</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quỹ</a:t>
            </a:r>
            <a:r>
              <a:rPr lang="en-US" dirty="0">
                <a:latin typeface="Times  New Roman"/>
              </a:rPr>
              <a:t> </a:t>
            </a:r>
            <a:r>
              <a:rPr lang="en-US" dirty="0" err="1">
                <a:latin typeface="Times  New Roman"/>
              </a:rPr>
              <a:t>đạo</a:t>
            </a:r>
            <a:r>
              <a:rPr lang="en-US" dirty="0">
                <a:latin typeface="Times  New Roman"/>
              </a:rPr>
              <a:t> an </a:t>
            </a:r>
            <a:r>
              <a:rPr lang="en-US" dirty="0" err="1">
                <a:latin typeface="Times  New Roman"/>
              </a:rPr>
              <a:t>toàn</a:t>
            </a:r>
            <a:r>
              <a:rPr lang="en-US" dirty="0">
                <a:latin typeface="Times  New Roman"/>
              </a:rPr>
              <a:t> </a:t>
            </a:r>
            <a:r>
              <a:rPr lang="en-US" dirty="0" err="1">
                <a:latin typeface="Times  New Roman"/>
              </a:rPr>
              <a:t>để</a:t>
            </a:r>
            <a:r>
              <a:rPr lang="en-US" dirty="0">
                <a:latin typeface="Times  New Roman"/>
              </a:rPr>
              <a:t> </a:t>
            </a:r>
            <a:r>
              <a:rPr lang="en-US" dirty="0" err="1">
                <a:latin typeface="Times  New Roman"/>
              </a:rPr>
              <a:t>tiếp</a:t>
            </a:r>
            <a:r>
              <a:rPr lang="en-US" dirty="0">
                <a:latin typeface="Times  New Roman"/>
              </a:rPr>
              <a:t> </a:t>
            </a:r>
            <a:r>
              <a:rPr lang="en-US" dirty="0" err="1">
                <a:latin typeface="Times  New Roman"/>
              </a:rPr>
              <a:t>cận</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càng</a:t>
            </a:r>
            <a:r>
              <a:rPr lang="en-US" dirty="0">
                <a:latin typeface="Times  New Roman"/>
              </a:rPr>
              <a:t> </a:t>
            </a:r>
            <a:r>
              <a:rPr lang="en-US" dirty="0" err="1">
                <a:latin typeface="Times  New Roman"/>
              </a:rPr>
              <a:t>nhanh</a:t>
            </a:r>
            <a:r>
              <a:rPr lang="en-US" dirty="0">
                <a:latin typeface="Times  New Roman"/>
              </a:rPr>
              <a:t> </a:t>
            </a:r>
            <a:r>
              <a:rPr lang="en-US" dirty="0" err="1">
                <a:latin typeface="Times  New Roman"/>
              </a:rPr>
              <a:t>càng</a:t>
            </a:r>
            <a:r>
              <a:rPr lang="en-US" dirty="0">
                <a:latin typeface="Times  New Roman"/>
              </a:rPr>
              <a:t> </a:t>
            </a:r>
            <a:r>
              <a:rPr lang="en-US" dirty="0" err="1">
                <a:latin typeface="Times  New Roman"/>
              </a:rPr>
              <a:t>tốt</a:t>
            </a:r>
            <a:endParaRPr lang="en-US" dirty="0">
              <a:latin typeface="Times  New Roman"/>
            </a:endParaRPr>
          </a:p>
          <a:p>
            <a:pPr algn="just"/>
            <a:endParaRPr lang="en-US" dirty="0">
              <a:latin typeface="Times  New Roman"/>
            </a:endParaRPr>
          </a:p>
        </p:txBody>
      </p:sp>
      <p:pic>
        <p:nvPicPr>
          <p:cNvPr id="5" name="Picture 5" descr="Diagram&#10;&#10;Description automatically generated">
            <a:extLst>
              <a:ext uri="{FF2B5EF4-FFF2-40B4-BE49-F238E27FC236}">
                <a16:creationId xmlns:a16="http://schemas.microsoft.com/office/drawing/2014/main" id="{237043C3-80C2-A7DC-9011-CA582917061A}"/>
              </a:ext>
            </a:extLst>
          </p:cNvPr>
          <p:cNvPicPr>
            <a:picLocks noChangeAspect="1"/>
          </p:cNvPicPr>
          <p:nvPr/>
        </p:nvPicPr>
        <p:blipFill>
          <a:blip r:embed="rId3"/>
          <a:stretch>
            <a:fillRect/>
          </a:stretch>
        </p:blipFill>
        <p:spPr>
          <a:xfrm>
            <a:off x="3051958" y="843187"/>
            <a:ext cx="4682836" cy="649107"/>
          </a:xfrm>
          <a:prstGeom prst="rect">
            <a:avLst/>
          </a:prstGeom>
        </p:spPr>
      </p:pic>
      <p:sp>
        <p:nvSpPr>
          <p:cNvPr id="6" name="TextBox 5">
            <a:extLst>
              <a:ext uri="{FF2B5EF4-FFF2-40B4-BE49-F238E27FC236}">
                <a16:creationId xmlns:a16="http://schemas.microsoft.com/office/drawing/2014/main" id="{56700623-6810-8B2C-4D96-6A44675A9E2B}"/>
              </a:ext>
            </a:extLst>
          </p:cNvPr>
          <p:cNvSpPr txBox="1"/>
          <p:nvPr/>
        </p:nvSpPr>
        <p:spPr>
          <a:xfrm>
            <a:off x="2752306" y="5285420"/>
            <a:ext cx="940377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Phương </a:t>
            </a:r>
            <a:r>
              <a:rPr lang="en-US" dirty="0" err="1">
                <a:latin typeface="Times  New Roman"/>
              </a:rPr>
              <a:t>pháp</a:t>
            </a:r>
            <a:r>
              <a:rPr lang="en-US" dirty="0">
                <a:latin typeface="Times  New Roman"/>
              </a:rPr>
              <a:t> </a:t>
            </a:r>
            <a:r>
              <a:rPr lang="en-US" dirty="0" err="1">
                <a:latin typeface="Times  New Roman"/>
              </a:rPr>
              <a:t>sẽ</a:t>
            </a:r>
            <a:r>
              <a:rPr lang="en-US" dirty="0">
                <a:latin typeface="Times  New Roman"/>
              </a:rPr>
              <a:t> </a:t>
            </a:r>
            <a:r>
              <a:rPr lang="en-US" dirty="0" err="1">
                <a:latin typeface="Times  New Roman"/>
              </a:rPr>
              <a:t>gồm</a:t>
            </a:r>
            <a:r>
              <a:rPr lang="en-US" dirty="0">
                <a:latin typeface="Times  New Roman"/>
              </a:rPr>
              <a:t> 3 </a:t>
            </a:r>
            <a:r>
              <a:rPr lang="en-US" dirty="0" err="1">
                <a:latin typeface="Times  New Roman"/>
              </a:rPr>
              <a:t>bước</a:t>
            </a:r>
            <a:r>
              <a:rPr lang="en-US" dirty="0">
                <a:latin typeface="Times  New Roman"/>
              </a:rPr>
              <a:t>: Calculation guide angle with FGM → Calculating admissible velocities → Objective function calculation.</a:t>
            </a:r>
            <a:endParaRPr lang="en-US" dirty="0"/>
          </a:p>
        </p:txBody>
      </p:sp>
    </p:spTree>
    <p:extLst>
      <p:ext uri="{BB962C8B-B14F-4D97-AF65-F5344CB8AC3E}">
        <p14:creationId xmlns:p14="http://schemas.microsoft.com/office/powerpoint/2010/main" val="369127010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động</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graphicFrame>
        <p:nvGraphicFramePr>
          <p:cNvPr id="4" name="Diagram 5">
            <a:extLst>
              <a:ext uri="{FF2B5EF4-FFF2-40B4-BE49-F238E27FC236}">
                <a16:creationId xmlns:a16="http://schemas.microsoft.com/office/drawing/2014/main" id="{17C34FE3-FF71-8D12-EA1E-EE6AD20EBC74}"/>
              </a:ext>
            </a:extLst>
          </p:cNvPr>
          <p:cNvGraphicFramePr/>
          <p:nvPr>
            <p:extLst>
              <p:ext uri="{D42A27DB-BD31-4B8C-83A1-F6EECF244321}">
                <p14:modId xmlns:p14="http://schemas.microsoft.com/office/powerpoint/2010/main" val="1889582651"/>
              </p:ext>
            </p:extLst>
          </p:nvPr>
        </p:nvGraphicFramePr>
        <p:xfrm>
          <a:off x="2177144" y="-2968"/>
          <a:ext cx="9698180" cy="6606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1772132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động</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graphicFrame>
        <p:nvGraphicFramePr>
          <p:cNvPr id="4" name="Diagram 5">
            <a:extLst>
              <a:ext uri="{FF2B5EF4-FFF2-40B4-BE49-F238E27FC236}">
                <a16:creationId xmlns:a16="http://schemas.microsoft.com/office/drawing/2014/main" id="{17C34FE3-FF71-8D12-EA1E-EE6AD20EBC74}"/>
              </a:ext>
            </a:extLst>
          </p:cNvPr>
          <p:cNvGraphicFramePr/>
          <p:nvPr>
            <p:extLst>
              <p:ext uri="{D42A27DB-BD31-4B8C-83A1-F6EECF244321}">
                <p14:modId xmlns:p14="http://schemas.microsoft.com/office/powerpoint/2010/main" val="2196860017"/>
              </p:ext>
            </p:extLst>
          </p:nvPr>
        </p:nvGraphicFramePr>
        <p:xfrm>
          <a:off x="2177144" y="-2968"/>
          <a:ext cx="9698180" cy="6606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95" name="Picture 295" descr="Text&#10;&#10;Description automatically generated">
            <a:extLst>
              <a:ext uri="{FF2B5EF4-FFF2-40B4-BE49-F238E27FC236}">
                <a16:creationId xmlns:a16="http://schemas.microsoft.com/office/drawing/2014/main" id="{D999296A-9089-A8D6-764F-1BA295D552E9}"/>
              </a:ext>
            </a:extLst>
          </p:cNvPr>
          <p:cNvPicPr>
            <a:picLocks noChangeAspect="1"/>
          </p:cNvPicPr>
          <p:nvPr/>
        </p:nvPicPr>
        <p:blipFill>
          <a:blip r:embed="rId8"/>
          <a:stretch>
            <a:fillRect/>
          </a:stretch>
        </p:blipFill>
        <p:spPr>
          <a:xfrm>
            <a:off x="3269673" y="1799351"/>
            <a:ext cx="3368255" cy="835624"/>
          </a:xfrm>
          <a:prstGeom prst="rect">
            <a:avLst/>
          </a:prstGeom>
        </p:spPr>
      </p:pic>
      <p:pic>
        <p:nvPicPr>
          <p:cNvPr id="473" name="Picture 473" descr="Text, letter&#10;&#10;Description automatically generated">
            <a:extLst>
              <a:ext uri="{FF2B5EF4-FFF2-40B4-BE49-F238E27FC236}">
                <a16:creationId xmlns:a16="http://schemas.microsoft.com/office/drawing/2014/main" id="{1032A19D-932D-0A2D-A173-BB21FCEBA2C4}"/>
              </a:ext>
            </a:extLst>
          </p:cNvPr>
          <p:cNvPicPr>
            <a:picLocks noChangeAspect="1"/>
          </p:cNvPicPr>
          <p:nvPr/>
        </p:nvPicPr>
        <p:blipFill>
          <a:blip r:embed="rId9"/>
          <a:stretch>
            <a:fillRect/>
          </a:stretch>
        </p:blipFill>
        <p:spPr>
          <a:xfrm>
            <a:off x="3556660" y="5305800"/>
            <a:ext cx="3168732" cy="968298"/>
          </a:xfrm>
          <a:prstGeom prst="rect">
            <a:avLst/>
          </a:prstGeom>
        </p:spPr>
      </p:pic>
    </p:spTree>
    <p:extLst>
      <p:ext uri="{BB962C8B-B14F-4D97-AF65-F5344CB8AC3E}">
        <p14:creationId xmlns:p14="http://schemas.microsoft.com/office/powerpoint/2010/main" val="3274499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9787B81-C7DF-412B-A405-EF4454012D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A picture containing text&#10;&#10;Description automatically generated">
            <a:extLst>
              <a:ext uri="{FF2B5EF4-FFF2-40B4-BE49-F238E27FC236}">
                <a16:creationId xmlns:a16="http://schemas.microsoft.com/office/drawing/2014/main" id="{5F7CB2E1-9923-87D5-E4EF-E89D0ACB629E}"/>
              </a:ext>
            </a:extLst>
          </p:cNvPr>
          <p:cNvPicPr>
            <a:picLocks noChangeAspect="1"/>
          </p:cNvPicPr>
          <p:nvPr/>
        </p:nvPicPr>
        <p:blipFill rotWithShape="1">
          <a:blip r:embed="rId2">
            <a:alphaModFix amt="35000"/>
            <a:extLst>
              <a:ext uri="{837473B0-CC2E-450A-ABE3-18F120FF3D39}">
                <a1611:picAttrSrcUrl xmlns:a1611="http://schemas.microsoft.com/office/drawing/2016/11/main" r:id="rId3"/>
              </a:ext>
            </a:extLst>
          </a:blip>
          <a:srcRect r="888" b="-1"/>
          <a:stretch/>
        </p:blipFill>
        <p:spPr>
          <a:xfrm>
            <a:off x="20" y="-1"/>
            <a:ext cx="12191980" cy="6858000"/>
          </a:xfrm>
          <a:prstGeom prst="rect">
            <a:avLst/>
          </a:prstGeom>
        </p:spPr>
      </p:pic>
      <p:sp>
        <p:nvSpPr>
          <p:cNvPr id="6" name="TextBox 5">
            <a:extLst>
              <a:ext uri="{FF2B5EF4-FFF2-40B4-BE49-F238E27FC236}">
                <a16:creationId xmlns:a16="http://schemas.microsoft.com/office/drawing/2014/main" id="{6BC4CBB3-C963-CD7F-169A-162C4E97646A}"/>
              </a:ext>
            </a:extLst>
          </p:cNvPr>
          <p:cNvSpPr txBox="1"/>
          <p:nvPr/>
        </p:nvSpPr>
        <p:spPr>
          <a:xfrm>
            <a:off x="646111" y="452718"/>
            <a:ext cx="9415928" cy="873854"/>
          </a:xfrm>
          <a:prstGeom prst="rect">
            <a:avLst/>
          </a:prstGeom>
        </p:spPr>
        <p:txBody>
          <a:bodyPr vert="horz" lIns="91440" tIns="45720" rIns="91440" bIns="45720" rtlCol="0" anchor="t">
            <a:normAutofit/>
          </a:bodyPr>
          <a:lstStyle/>
          <a:p>
            <a:pPr>
              <a:spcBef>
                <a:spcPct val="0"/>
              </a:spcBef>
              <a:spcAft>
                <a:spcPts val="600"/>
              </a:spcAft>
            </a:pPr>
            <a:r>
              <a:rPr lang="en-US" sz="4200" b="1" dirty="0" err="1">
                <a:solidFill>
                  <a:schemeClr val="tx2"/>
                </a:solidFill>
                <a:latin typeface="Times New Roman"/>
                <a:ea typeface="+mj-ea"/>
                <a:cs typeface="Times New Roman"/>
              </a:rPr>
              <a:t>Động</a:t>
            </a:r>
            <a:r>
              <a:rPr lang="en-US" sz="4200" b="1" dirty="0">
                <a:solidFill>
                  <a:schemeClr val="tx2"/>
                </a:solidFill>
                <a:latin typeface="Times New Roman"/>
                <a:ea typeface="+mj-ea"/>
                <a:cs typeface="Times New Roman"/>
              </a:rPr>
              <a:t> </a:t>
            </a:r>
            <a:r>
              <a:rPr lang="en-US" sz="4200" b="1" dirty="0" err="1">
                <a:solidFill>
                  <a:schemeClr val="tx2"/>
                </a:solidFill>
                <a:latin typeface="Times New Roman"/>
                <a:ea typeface="+mj-ea"/>
                <a:cs typeface="Times New Roman"/>
              </a:rPr>
              <a:t>lực</a:t>
            </a:r>
            <a:r>
              <a:rPr lang="en-US" sz="4200" b="1" dirty="0">
                <a:solidFill>
                  <a:schemeClr val="tx2"/>
                </a:solidFill>
                <a:latin typeface="Times New Roman"/>
                <a:ea typeface="+mj-ea"/>
                <a:cs typeface="Times New Roman"/>
              </a:rPr>
              <a:t> </a:t>
            </a:r>
            <a:r>
              <a:rPr lang="en-US" sz="4200" b="1" dirty="0" err="1">
                <a:solidFill>
                  <a:schemeClr val="tx2"/>
                </a:solidFill>
                <a:latin typeface="Times New Roman"/>
                <a:ea typeface="+mj-ea"/>
                <a:cs typeface="Times New Roman"/>
              </a:rPr>
              <a:t>nghiên</a:t>
            </a:r>
            <a:r>
              <a:rPr lang="en-US" sz="4200" b="1" dirty="0">
                <a:solidFill>
                  <a:schemeClr val="tx2"/>
                </a:solidFill>
                <a:latin typeface="Times New Roman"/>
                <a:ea typeface="+mj-ea"/>
                <a:cs typeface="Times New Roman"/>
              </a:rPr>
              <a:t> </a:t>
            </a:r>
            <a:r>
              <a:rPr lang="en-US" sz="4200" b="1" dirty="0" err="1">
                <a:solidFill>
                  <a:schemeClr val="tx2"/>
                </a:solidFill>
                <a:latin typeface="Times New Roman"/>
                <a:ea typeface="+mj-ea"/>
                <a:cs typeface="Times New Roman"/>
              </a:rPr>
              <a:t>cứu</a:t>
            </a:r>
          </a:p>
        </p:txBody>
      </p:sp>
      <p:sp>
        <p:nvSpPr>
          <p:cNvPr id="3" name="Content Placeholder 2">
            <a:extLst>
              <a:ext uri="{FF2B5EF4-FFF2-40B4-BE49-F238E27FC236}">
                <a16:creationId xmlns:a16="http://schemas.microsoft.com/office/drawing/2014/main" id="{EACA97D9-F5F3-EE6F-F9E9-213984907F63}"/>
              </a:ext>
            </a:extLst>
          </p:cNvPr>
          <p:cNvSpPr>
            <a:spLocks noGrp="1"/>
          </p:cNvSpPr>
          <p:nvPr>
            <p:ph idx="1"/>
          </p:nvPr>
        </p:nvSpPr>
        <p:spPr>
          <a:xfrm>
            <a:off x="1103312" y="2052918"/>
            <a:ext cx="8946541" cy="3377452"/>
          </a:xfrm>
        </p:spPr>
        <p:txBody>
          <a:bodyPr vert="horz" lIns="91440" tIns="45720" rIns="91440" bIns="45720" rtlCol="0" anchor="t">
            <a:normAutofit/>
          </a:bodyPr>
          <a:lstStyle/>
          <a:p>
            <a:pPr algn="just"/>
            <a:r>
              <a:rPr lang="en-US" err="1">
                <a:latin typeface="Times New Roman"/>
                <a:cs typeface="Times New Roman"/>
              </a:rPr>
              <a:t>Một</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có</a:t>
            </a:r>
            <a:r>
              <a:rPr lang="en-US" dirty="0">
                <a:latin typeface="Times New Roman"/>
                <a:cs typeface="Times New Roman"/>
              </a:rPr>
              <a:t> </a:t>
            </a:r>
            <a:r>
              <a:rPr lang="en-US" err="1">
                <a:latin typeface="Times New Roman"/>
                <a:cs typeface="Times New Roman"/>
              </a:rPr>
              <a:t>thể</a:t>
            </a:r>
            <a:r>
              <a:rPr lang="en-US" dirty="0">
                <a:latin typeface="Times New Roman"/>
                <a:cs typeface="Times New Roman"/>
              </a:rPr>
              <a:t> </a:t>
            </a:r>
            <a:r>
              <a:rPr lang="en-US" err="1">
                <a:latin typeface="Times New Roman"/>
                <a:cs typeface="Times New Roman"/>
              </a:rPr>
              <a:t>hoạt</a:t>
            </a:r>
            <a:r>
              <a:rPr lang="en-US" dirty="0">
                <a:latin typeface="Times New Roman"/>
                <a:cs typeface="Times New Roman"/>
              </a:rPr>
              <a:t> </a:t>
            </a:r>
            <a:r>
              <a:rPr lang="en-US" err="1">
                <a:latin typeface="Times New Roman"/>
                <a:cs typeface="Times New Roman"/>
              </a:rPr>
              <a:t>động</a:t>
            </a:r>
            <a:r>
              <a:rPr lang="en-US" dirty="0">
                <a:latin typeface="Times New Roman"/>
                <a:cs typeface="Times New Roman"/>
              </a:rPr>
              <a:t> </a:t>
            </a:r>
            <a:r>
              <a:rPr lang="en-US" err="1">
                <a:latin typeface="Times New Roman"/>
                <a:cs typeface="Times New Roman"/>
              </a:rPr>
              <a:t>hoàn</a:t>
            </a:r>
            <a:r>
              <a:rPr lang="en-US" dirty="0">
                <a:latin typeface="Times New Roman"/>
                <a:cs typeface="Times New Roman"/>
              </a:rPr>
              <a:t> </a:t>
            </a:r>
            <a:r>
              <a:rPr lang="en-US" err="1">
                <a:latin typeface="Times New Roman"/>
                <a:cs typeface="Times New Roman"/>
              </a:rPr>
              <a:t>toàn</a:t>
            </a:r>
            <a:r>
              <a:rPr lang="en-US" dirty="0">
                <a:latin typeface="Times New Roman"/>
                <a:cs typeface="Times New Roman"/>
              </a:rPr>
              <a:t> </a:t>
            </a:r>
            <a:r>
              <a:rPr lang="en-US" err="1">
                <a:latin typeface="Times New Roman"/>
                <a:cs typeface="Times New Roman"/>
              </a:rPr>
              <a:t>độc</a:t>
            </a:r>
            <a:r>
              <a:rPr lang="en-US" dirty="0">
                <a:latin typeface="Times New Roman"/>
                <a:cs typeface="Times New Roman"/>
              </a:rPr>
              <a:t> </a:t>
            </a:r>
            <a:r>
              <a:rPr lang="en-US" err="1">
                <a:latin typeface="Times New Roman"/>
                <a:cs typeface="Times New Roman"/>
              </a:rPr>
              <a:t>lập</a:t>
            </a:r>
            <a:r>
              <a:rPr lang="en-US" dirty="0">
                <a:latin typeface="Times New Roman"/>
                <a:cs typeface="Times New Roman"/>
              </a:rPr>
              <a:t> </a:t>
            </a:r>
            <a:r>
              <a:rPr lang="en-US" err="1">
                <a:latin typeface="Times New Roman"/>
                <a:cs typeface="Times New Roman"/>
              </a:rPr>
              <a:t>luôn</a:t>
            </a:r>
            <a:r>
              <a:rPr lang="en-US" dirty="0">
                <a:latin typeface="Times New Roman"/>
                <a:cs typeface="Times New Roman"/>
              </a:rPr>
              <a:t> </a:t>
            </a:r>
            <a:r>
              <a:rPr lang="en-US" err="1">
                <a:latin typeface="Times New Roman"/>
                <a:cs typeface="Times New Roman"/>
              </a:rPr>
              <a:t>là</a:t>
            </a:r>
            <a:r>
              <a:rPr lang="en-US" dirty="0">
                <a:latin typeface="Times New Roman"/>
                <a:cs typeface="Times New Roman"/>
              </a:rPr>
              <a:t> </a:t>
            </a:r>
            <a:r>
              <a:rPr lang="en-US" err="1">
                <a:latin typeface="Times New Roman"/>
                <a:cs typeface="Times New Roman"/>
              </a:rPr>
              <a:t>mối</a:t>
            </a:r>
            <a:r>
              <a:rPr lang="en-US" dirty="0">
                <a:latin typeface="Times New Roman"/>
                <a:cs typeface="Times New Roman"/>
              </a:rPr>
              <a:t> </a:t>
            </a:r>
            <a:r>
              <a:rPr lang="en-US" err="1">
                <a:latin typeface="Times New Roman"/>
                <a:cs typeface="Times New Roman"/>
              </a:rPr>
              <a:t>quan</a:t>
            </a:r>
            <a:r>
              <a:rPr lang="en-US" dirty="0">
                <a:latin typeface="Times New Roman"/>
                <a:cs typeface="Times New Roman"/>
              </a:rPr>
              <a:t> </a:t>
            </a:r>
            <a:r>
              <a:rPr lang="en-US" err="1">
                <a:latin typeface="Times New Roman"/>
                <a:cs typeface="Times New Roman"/>
              </a:rPr>
              <a:t>tâm</a:t>
            </a:r>
            <a:r>
              <a:rPr lang="en-US" dirty="0">
                <a:latin typeface="Times New Roman"/>
                <a:cs typeface="Times New Roman"/>
              </a:rPr>
              <a:t> </a:t>
            </a:r>
            <a:r>
              <a:rPr lang="en-US" err="1">
                <a:latin typeface="Times New Roman"/>
                <a:cs typeface="Times New Roman"/>
              </a:rPr>
              <a:t>của</a:t>
            </a:r>
            <a:r>
              <a:rPr lang="en-US" dirty="0">
                <a:latin typeface="Times New Roman"/>
                <a:cs typeface="Times New Roman"/>
              </a:rPr>
              <a:t> </a:t>
            </a:r>
            <a:r>
              <a:rPr lang="en-US" err="1">
                <a:latin typeface="Times New Roman"/>
                <a:cs typeface="Times New Roman"/>
              </a:rPr>
              <a:t>cộng</a:t>
            </a:r>
            <a:r>
              <a:rPr lang="en-US" dirty="0">
                <a:latin typeface="Times New Roman"/>
                <a:cs typeface="Times New Roman"/>
              </a:rPr>
              <a:t> </a:t>
            </a:r>
            <a:r>
              <a:rPr lang="en-US" err="1">
                <a:latin typeface="Times New Roman"/>
                <a:cs typeface="Times New Roman"/>
              </a:rPr>
              <a:t>đồng</a:t>
            </a:r>
            <a:r>
              <a:rPr lang="en-US" dirty="0">
                <a:latin typeface="Times New Roman"/>
                <a:cs typeface="Times New Roman"/>
              </a:rPr>
              <a:t> khoa </a:t>
            </a:r>
            <a:r>
              <a:rPr lang="en-US" err="1">
                <a:latin typeface="Times New Roman"/>
                <a:cs typeface="Times New Roman"/>
              </a:rPr>
              <a:t>học</a:t>
            </a:r>
            <a:r>
              <a:rPr lang="en-US" dirty="0">
                <a:latin typeface="Times New Roman"/>
                <a:cs typeface="Times New Roman"/>
              </a:rPr>
              <a:t> </a:t>
            </a:r>
            <a:r>
              <a:rPr lang="en-US" err="1">
                <a:latin typeface="Times New Roman"/>
                <a:cs typeface="Times New Roman"/>
              </a:rPr>
              <a:t>nói</a:t>
            </a:r>
            <a:r>
              <a:rPr lang="en-US" dirty="0">
                <a:latin typeface="Times New Roman"/>
                <a:cs typeface="Times New Roman"/>
              </a:rPr>
              <a:t> </a:t>
            </a:r>
            <a:r>
              <a:rPr lang="en-US" err="1">
                <a:latin typeface="Times New Roman"/>
                <a:cs typeface="Times New Roman"/>
              </a:rPr>
              <a:t>chung</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khoa </a:t>
            </a:r>
            <a:r>
              <a:rPr lang="en-US" err="1">
                <a:latin typeface="Times New Roman"/>
                <a:cs typeface="Times New Roman"/>
              </a:rPr>
              <a:t>học</a:t>
            </a:r>
            <a:r>
              <a:rPr lang="en-US" dirty="0">
                <a:latin typeface="Times New Roman"/>
                <a:cs typeface="Times New Roman"/>
              </a:rPr>
              <a:t> </a:t>
            </a:r>
            <a:r>
              <a:rPr lang="en-US" err="1">
                <a:latin typeface="Times New Roman"/>
                <a:cs typeface="Times New Roman"/>
              </a:rPr>
              <a:t>máy</a:t>
            </a:r>
            <a:r>
              <a:rPr lang="en-US" dirty="0">
                <a:latin typeface="Times New Roman"/>
                <a:cs typeface="Times New Roman"/>
              </a:rPr>
              <a:t> </a:t>
            </a:r>
            <a:r>
              <a:rPr lang="en-US" err="1">
                <a:latin typeface="Times New Roman"/>
                <a:cs typeface="Times New Roman"/>
              </a:rPr>
              <a:t>tính</a:t>
            </a:r>
            <a:r>
              <a:rPr lang="en-US" dirty="0">
                <a:latin typeface="Times New Roman"/>
                <a:cs typeface="Times New Roman"/>
              </a:rPr>
              <a:t> </a:t>
            </a:r>
            <a:r>
              <a:rPr lang="en-US" err="1">
                <a:latin typeface="Times New Roman"/>
                <a:cs typeface="Times New Roman"/>
              </a:rPr>
              <a:t>nói</a:t>
            </a:r>
            <a:r>
              <a:rPr lang="en-US" dirty="0">
                <a:latin typeface="Times New Roman"/>
                <a:cs typeface="Times New Roman"/>
              </a:rPr>
              <a:t> </a:t>
            </a:r>
            <a:r>
              <a:rPr lang="en-US" err="1">
                <a:latin typeface="Times New Roman"/>
                <a:cs typeface="Times New Roman"/>
              </a:rPr>
              <a:t>riêng</a:t>
            </a:r>
            <a:r>
              <a:rPr lang="en-US" dirty="0">
                <a:latin typeface="Times New Roman"/>
                <a:cs typeface="Times New Roman"/>
              </a:rPr>
              <a:t>. Trong </a:t>
            </a:r>
            <a:r>
              <a:rPr lang="en-US" err="1">
                <a:latin typeface="Times New Roman"/>
                <a:cs typeface="Times New Roman"/>
              </a:rPr>
              <a:t>đó</a:t>
            </a:r>
            <a:r>
              <a:rPr lang="en-US" dirty="0">
                <a:latin typeface="Times New Roman"/>
                <a:cs typeface="Times New Roman"/>
              </a:rPr>
              <a:t>, </a:t>
            </a:r>
            <a:r>
              <a:rPr lang="en-US" err="1">
                <a:latin typeface="Times New Roman"/>
                <a:cs typeface="Times New Roman"/>
              </a:rPr>
              <a:t>nhiệm</a:t>
            </a:r>
            <a:r>
              <a:rPr lang="en-US" dirty="0">
                <a:latin typeface="Times New Roman"/>
                <a:cs typeface="Times New Roman"/>
              </a:rPr>
              <a:t> </a:t>
            </a:r>
            <a:r>
              <a:rPr lang="en-US" err="1">
                <a:latin typeface="Times New Roman"/>
                <a:cs typeface="Times New Roman"/>
              </a:rPr>
              <a:t>vụ</a:t>
            </a:r>
            <a:r>
              <a:rPr lang="en-US" dirty="0">
                <a:latin typeface="Times New Roman"/>
                <a:cs typeface="Times New Roman"/>
              </a:rPr>
              <a:t> then </a:t>
            </a:r>
            <a:r>
              <a:rPr lang="en-US" err="1">
                <a:latin typeface="Times New Roman"/>
                <a:cs typeface="Times New Roman"/>
              </a:rPr>
              <a:t>chốt</a:t>
            </a:r>
            <a:r>
              <a:rPr lang="en-US" dirty="0">
                <a:latin typeface="Times New Roman"/>
                <a:cs typeface="Times New Roman"/>
              </a:rPr>
              <a:t> </a:t>
            </a:r>
            <a:r>
              <a:rPr lang="en-US" err="1">
                <a:latin typeface="Times New Roman"/>
                <a:cs typeface="Times New Roman"/>
              </a:rPr>
              <a:t>đầu</a:t>
            </a:r>
            <a:r>
              <a:rPr lang="en-US" dirty="0">
                <a:latin typeface="Times New Roman"/>
                <a:cs typeface="Times New Roman"/>
              </a:rPr>
              <a:t> </a:t>
            </a:r>
            <a:r>
              <a:rPr lang="en-US" err="1">
                <a:latin typeface="Times New Roman"/>
                <a:cs typeface="Times New Roman"/>
              </a:rPr>
              <a:t>tiên</a:t>
            </a:r>
            <a:r>
              <a:rPr lang="en-US" dirty="0">
                <a:latin typeface="Times New Roman"/>
                <a:cs typeface="Times New Roman"/>
              </a:rPr>
              <a:t> </a:t>
            </a:r>
            <a:r>
              <a:rPr lang="en-US" err="1">
                <a:latin typeface="Times New Roman"/>
                <a:cs typeface="Times New Roman"/>
              </a:rPr>
              <a:t>chính</a:t>
            </a:r>
            <a:r>
              <a:rPr lang="en-US" dirty="0">
                <a:latin typeface="Times New Roman"/>
                <a:cs typeface="Times New Roman"/>
              </a:rPr>
              <a:t> </a:t>
            </a:r>
            <a:r>
              <a:rPr lang="en-US" err="1">
                <a:latin typeface="Times New Roman"/>
                <a:cs typeface="Times New Roman"/>
              </a:rPr>
              <a:t>là</a:t>
            </a:r>
            <a:r>
              <a:rPr lang="en-US" dirty="0">
                <a:latin typeface="Times New Roman"/>
                <a:cs typeface="Times New Roman"/>
              </a:rPr>
              <a:t> </a:t>
            </a:r>
            <a:r>
              <a:rPr lang="en-US" err="1">
                <a:latin typeface="Times New Roman"/>
                <a:cs typeface="Times New Roman"/>
              </a:rPr>
              <a:t>cho</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tự</a:t>
            </a:r>
            <a:r>
              <a:rPr lang="en-US" dirty="0">
                <a:latin typeface="Times New Roman"/>
                <a:cs typeface="Times New Roman"/>
              </a:rPr>
              <a:t> </a:t>
            </a:r>
            <a:r>
              <a:rPr lang="en-US" err="1">
                <a:latin typeface="Times New Roman"/>
                <a:cs typeface="Times New Roman"/>
              </a:rPr>
              <a:t>hành</a:t>
            </a:r>
            <a:r>
              <a:rPr lang="en-US" dirty="0">
                <a:latin typeface="Times New Roman"/>
                <a:cs typeface="Times New Roman"/>
              </a:rPr>
              <a:t> </a:t>
            </a:r>
            <a:r>
              <a:rPr lang="en-US" err="1">
                <a:latin typeface="Times New Roman"/>
                <a:cs typeface="Times New Roman"/>
              </a:rPr>
              <a:t>khả</a:t>
            </a:r>
            <a:r>
              <a:rPr lang="en-US" dirty="0">
                <a:latin typeface="Times New Roman"/>
                <a:cs typeface="Times New Roman"/>
              </a:rPr>
              <a:t> </a:t>
            </a:r>
            <a:r>
              <a:rPr lang="en-US" err="1">
                <a:latin typeface="Times New Roman"/>
                <a:cs typeface="Times New Roman"/>
              </a:rPr>
              <a:t>năng</a:t>
            </a:r>
            <a:r>
              <a:rPr lang="en-US" dirty="0">
                <a:latin typeface="Times New Roman"/>
                <a:cs typeface="Times New Roman"/>
              </a:rPr>
              <a:t> </a:t>
            </a:r>
            <a:r>
              <a:rPr lang="en-US" err="1">
                <a:latin typeface="Times New Roman"/>
                <a:cs typeface="Times New Roman"/>
              </a:rPr>
              <a:t>tự</a:t>
            </a:r>
            <a:r>
              <a:rPr lang="en-US" dirty="0">
                <a:latin typeface="Times New Roman"/>
                <a:cs typeface="Times New Roman"/>
              </a:rPr>
              <a:t> </a:t>
            </a:r>
            <a:r>
              <a:rPr lang="en-US" err="1">
                <a:latin typeface="Times New Roman"/>
                <a:cs typeface="Times New Roman"/>
              </a:rPr>
              <a:t>động</a:t>
            </a:r>
            <a:r>
              <a:rPr lang="en-US" dirty="0">
                <a:latin typeface="Times New Roman"/>
                <a:cs typeface="Times New Roman"/>
              </a:rPr>
              <a:t> </a:t>
            </a:r>
            <a:r>
              <a:rPr lang="en-US" err="1">
                <a:latin typeface="Times New Roman"/>
                <a:cs typeface="Times New Roman"/>
              </a:rPr>
              <a:t>điều</a:t>
            </a:r>
            <a:r>
              <a:rPr lang="en-US" dirty="0">
                <a:latin typeface="Times New Roman"/>
                <a:cs typeface="Times New Roman"/>
              </a:rPr>
              <a:t> </a:t>
            </a:r>
            <a:r>
              <a:rPr lang="en-US" err="1">
                <a:latin typeface="Times New Roman"/>
                <a:cs typeface="Times New Roman"/>
              </a:rPr>
              <a:t>hướng</a:t>
            </a:r>
            <a:r>
              <a:rPr lang="en-US" dirty="0">
                <a:latin typeface="Times New Roman"/>
                <a:cs typeface="Times New Roman"/>
              </a:rPr>
              <a:t>, </a:t>
            </a:r>
            <a:r>
              <a:rPr lang="en-US" err="1">
                <a:latin typeface="Times New Roman"/>
                <a:cs typeface="Times New Roman"/>
              </a:rPr>
              <a:t>muốn</a:t>
            </a:r>
            <a:r>
              <a:rPr lang="en-US" dirty="0">
                <a:latin typeface="Times New Roman"/>
                <a:cs typeface="Times New Roman"/>
              </a:rPr>
              <a:t> </a:t>
            </a:r>
            <a:r>
              <a:rPr lang="en-US" err="1">
                <a:latin typeface="Times New Roman"/>
                <a:cs typeface="Times New Roman"/>
              </a:rPr>
              <a:t>được</a:t>
            </a:r>
            <a:r>
              <a:rPr lang="en-US" dirty="0">
                <a:latin typeface="Times New Roman"/>
                <a:cs typeface="Times New Roman"/>
              </a:rPr>
              <a:t> </a:t>
            </a:r>
            <a:r>
              <a:rPr lang="en-US" err="1">
                <a:latin typeface="Times New Roman"/>
                <a:cs typeface="Times New Roman"/>
              </a:rPr>
              <a:t>như</a:t>
            </a:r>
            <a:r>
              <a:rPr lang="en-US" dirty="0">
                <a:latin typeface="Times New Roman"/>
                <a:cs typeface="Times New Roman"/>
              </a:rPr>
              <a:t> </a:t>
            </a:r>
            <a:r>
              <a:rPr lang="en-US" err="1">
                <a:latin typeface="Times New Roman"/>
                <a:cs typeface="Times New Roman"/>
              </a:rPr>
              <a:t>vậy</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phải</a:t>
            </a:r>
            <a:r>
              <a:rPr lang="en-US" dirty="0">
                <a:latin typeface="Times New Roman"/>
                <a:cs typeface="Times New Roman"/>
              </a:rPr>
              <a:t> </a:t>
            </a:r>
            <a:r>
              <a:rPr lang="en-US" err="1">
                <a:latin typeface="Times New Roman"/>
                <a:cs typeface="Times New Roman"/>
              </a:rPr>
              <a:t>có</a:t>
            </a:r>
            <a:r>
              <a:rPr lang="en-US" dirty="0">
                <a:latin typeface="Times New Roman"/>
                <a:cs typeface="Times New Roman"/>
              </a:rPr>
              <a:t> </a:t>
            </a:r>
            <a:r>
              <a:rPr lang="en-US" err="1">
                <a:latin typeface="Times New Roman"/>
                <a:cs typeface="Times New Roman"/>
              </a:rPr>
              <a:t>khả</a:t>
            </a:r>
            <a:r>
              <a:rPr lang="en-US" dirty="0">
                <a:latin typeface="Times New Roman"/>
                <a:cs typeface="Times New Roman"/>
              </a:rPr>
              <a:t> </a:t>
            </a:r>
            <a:r>
              <a:rPr lang="en-US" err="1">
                <a:latin typeface="Times New Roman"/>
                <a:cs typeface="Times New Roman"/>
              </a:rPr>
              <a:t>năng</a:t>
            </a:r>
            <a:r>
              <a:rPr lang="en-US" dirty="0">
                <a:latin typeface="Times New Roman"/>
                <a:cs typeface="Times New Roman"/>
              </a:rPr>
              <a:t> </a:t>
            </a:r>
            <a:r>
              <a:rPr lang="en-US" err="1">
                <a:latin typeface="Times New Roman"/>
                <a:cs typeface="Times New Roman"/>
              </a:rPr>
              <a:t>biết</a:t>
            </a:r>
            <a:r>
              <a:rPr lang="en-US" dirty="0">
                <a:latin typeface="Times New Roman"/>
                <a:cs typeface="Times New Roman"/>
              </a:rPr>
              <a:t> </a:t>
            </a:r>
            <a:r>
              <a:rPr lang="en-US" err="1">
                <a:latin typeface="Times New Roman"/>
                <a:cs typeface="Times New Roman"/>
              </a:rPr>
              <a:t>được</a:t>
            </a:r>
            <a:r>
              <a:rPr lang="en-US" dirty="0">
                <a:latin typeface="Times New Roman"/>
                <a:cs typeface="Times New Roman"/>
              </a:rPr>
              <a:t> </a:t>
            </a:r>
            <a:r>
              <a:rPr lang="en-US" err="1">
                <a:latin typeface="Times New Roman"/>
                <a:cs typeface="Times New Roman"/>
              </a:rPr>
              <a:t>vị</a:t>
            </a:r>
            <a:r>
              <a:rPr lang="en-US" dirty="0">
                <a:latin typeface="Times New Roman"/>
                <a:cs typeface="Times New Roman"/>
              </a:rPr>
              <a:t> </a:t>
            </a:r>
            <a:r>
              <a:rPr lang="en-US" err="1">
                <a:latin typeface="Times New Roman"/>
                <a:cs typeface="Times New Roman"/>
              </a:rPr>
              <a:t>trí</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bản</a:t>
            </a:r>
            <a:r>
              <a:rPr lang="en-US" dirty="0">
                <a:latin typeface="Times New Roman"/>
                <a:cs typeface="Times New Roman"/>
              </a:rPr>
              <a:t> </a:t>
            </a:r>
            <a:r>
              <a:rPr lang="en-US" err="1">
                <a:latin typeface="Times New Roman"/>
                <a:cs typeface="Times New Roman"/>
              </a:rPr>
              <a:t>đồ</a:t>
            </a:r>
            <a:r>
              <a:rPr lang="en-US" dirty="0">
                <a:latin typeface="Times New Roman"/>
                <a:cs typeface="Times New Roman"/>
              </a:rPr>
              <a:t> </a:t>
            </a:r>
            <a:r>
              <a:rPr lang="en-US" err="1">
                <a:latin typeface="Times New Roman"/>
                <a:cs typeface="Times New Roman"/>
              </a:rPr>
              <a:t>của</a:t>
            </a:r>
            <a:r>
              <a:rPr lang="en-US" dirty="0">
                <a:latin typeface="Times New Roman"/>
                <a:cs typeface="Times New Roman"/>
              </a:rPr>
              <a:t> </a:t>
            </a:r>
            <a:r>
              <a:rPr lang="en-US" err="1">
                <a:latin typeface="Times New Roman"/>
                <a:cs typeface="Times New Roman"/>
              </a:rPr>
              <a:t>không</a:t>
            </a:r>
            <a:r>
              <a:rPr lang="en-US" dirty="0">
                <a:latin typeface="Times New Roman"/>
                <a:cs typeface="Times New Roman"/>
              </a:rPr>
              <a:t> </a:t>
            </a:r>
            <a:r>
              <a:rPr lang="en-US" err="1">
                <a:latin typeface="Times New Roman"/>
                <a:cs typeface="Times New Roman"/>
              </a:rPr>
              <a:t>gian</a:t>
            </a:r>
            <a:r>
              <a:rPr lang="en-US" dirty="0">
                <a:latin typeface="Times New Roman"/>
                <a:cs typeface="Times New Roman"/>
              </a:rPr>
              <a:t> </a:t>
            </a:r>
            <a:r>
              <a:rPr lang="en-US" err="1">
                <a:latin typeface="Times New Roman"/>
                <a:cs typeface="Times New Roman"/>
              </a:rPr>
              <a:t>xung</a:t>
            </a:r>
            <a:r>
              <a:rPr lang="en-US" dirty="0">
                <a:latin typeface="Times New Roman"/>
                <a:cs typeface="Times New Roman"/>
              </a:rPr>
              <a:t> </a:t>
            </a:r>
            <a:r>
              <a:rPr lang="en-US" err="1">
                <a:latin typeface="Times New Roman"/>
                <a:cs typeface="Times New Roman"/>
              </a:rPr>
              <a:t>quanh</a:t>
            </a:r>
            <a:endParaRPr lang="en-US"/>
          </a:p>
          <a:p>
            <a:pPr marL="0" indent="0">
              <a:buClr>
                <a:srgbClr val="8AD0D6"/>
              </a:buClr>
              <a:buNone/>
            </a:pPr>
            <a:endParaRPr lang="en-US" dirty="0">
              <a:latin typeface="Times New Roman"/>
              <a:cs typeface="Times New Roman"/>
            </a:endParaRPr>
          </a:p>
          <a:p>
            <a:pPr marL="0" indent="0" algn="just">
              <a:buClr>
                <a:srgbClr val="8AD0D6"/>
              </a:buClr>
              <a:buNone/>
            </a:pPr>
            <a:r>
              <a:rPr lang="en-US" dirty="0">
                <a:latin typeface="Times New Roman"/>
                <a:cs typeface="Times New Roman"/>
              </a:rPr>
              <a:t>→ Do </a:t>
            </a:r>
            <a:r>
              <a:rPr lang="en-US" err="1">
                <a:latin typeface="Times New Roman"/>
                <a:cs typeface="Times New Roman"/>
              </a:rPr>
              <a:t>đó</a:t>
            </a:r>
            <a:r>
              <a:rPr lang="en-US" dirty="0">
                <a:latin typeface="Times New Roman"/>
                <a:cs typeface="Times New Roman"/>
              </a:rPr>
              <a:t>, ta </a:t>
            </a:r>
            <a:r>
              <a:rPr lang="en-US" err="1">
                <a:latin typeface="Times New Roman"/>
                <a:cs typeface="Times New Roman"/>
              </a:rPr>
              <a:t>cần</a:t>
            </a:r>
            <a:r>
              <a:rPr lang="en-US" dirty="0">
                <a:latin typeface="Times New Roman"/>
                <a:cs typeface="Times New Roman"/>
              </a:rPr>
              <a:t> </a:t>
            </a:r>
            <a:r>
              <a:rPr lang="en-US" err="1">
                <a:latin typeface="Times New Roman"/>
                <a:cs typeface="Times New Roman"/>
              </a:rPr>
              <a:t>xây</a:t>
            </a:r>
            <a:r>
              <a:rPr lang="en-US" dirty="0">
                <a:latin typeface="Times New Roman"/>
                <a:cs typeface="Times New Roman"/>
              </a:rPr>
              <a:t> </a:t>
            </a:r>
            <a:r>
              <a:rPr lang="en-US" err="1">
                <a:latin typeface="Times New Roman"/>
                <a:cs typeface="Times New Roman"/>
              </a:rPr>
              <a:t>dựng</a:t>
            </a:r>
            <a:r>
              <a:rPr lang="en-US" dirty="0">
                <a:latin typeface="Times New Roman"/>
                <a:cs typeface="Times New Roman"/>
              </a:rPr>
              <a:t> </a:t>
            </a:r>
            <a:r>
              <a:rPr lang="en-US" err="1">
                <a:latin typeface="Times New Roman"/>
                <a:cs typeface="Times New Roman"/>
              </a:rPr>
              <a:t>một</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phát</a:t>
            </a:r>
            <a:r>
              <a:rPr lang="en-US" dirty="0">
                <a:latin typeface="Times New Roman"/>
                <a:cs typeface="Times New Roman"/>
              </a:rPr>
              <a:t> </a:t>
            </a:r>
            <a:r>
              <a:rPr lang="en-US" err="1">
                <a:latin typeface="Times New Roman"/>
                <a:cs typeface="Times New Roman"/>
              </a:rPr>
              <a:t>hiện</a:t>
            </a:r>
            <a:r>
              <a:rPr lang="en-US" dirty="0">
                <a:latin typeface="Times New Roman"/>
                <a:cs typeface="Times New Roman"/>
              </a:rPr>
              <a:t> </a:t>
            </a:r>
            <a:r>
              <a:rPr lang="en-US" err="1">
                <a:latin typeface="Times New Roman"/>
                <a:cs typeface="Times New Roman"/>
              </a:rPr>
              <a:t>và</a:t>
            </a:r>
            <a:r>
              <a:rPr lang="en-US" dirty="0">
                <a:latin typeface="Times New Roman"/>
                <a:cs typeface="Times New Roman"/>
              </a:rPr>
              <a:t> </a:t>
            </a:r>
            <a:r>
              <a:rPr lang="en-US" err="1">
                <a:latin typeface="Times New Roman"/>
                <a:cs typeface="Times New Roman"/>
              </a:rPr>
              <a:t>tránh</a:t>
            </a:r>
            <a:r>
              <a:rPr lang="en-US" dirty="0">
                <a:latin typeface="Times New Roman"/>
                <a:cs typeface="Times New Roman"/>
              </a:rPr>
              <a:t> </a:t>
            </a:r>
            <a:r>
              <a:rPr lang="en-US" err="1">
                <a:latin typeface="Times New Roman"/>
                <a:cs typeface="Times New Roman"/>
              </a:rPr>
              <a:t>vật</a:t>
            </a:r>
            <a:r>
              <a:rPr lang="en-US" dirty="0">
                <a:latin typeface="Times New Roman"/>
                <a:cs typeface="Times New Roman"/>
              </a:rPr>
              <a:t> </a:t>
            </a:r>
            <a:r>
              <a:rPr lang="en-US" err="1">
                <a:latin typeface="Times New Roman"/>
                <a:cs typeface="Times New Roman"/>
              </a:rPr>
              <a:t>cản</a:t>
            </a:r>
            <a:r>
              <a:rPr lang="en-US" dirty="0">
                <a:latin typeface="Times New Roman"/>
                <a:cs typeface="Times New Roman"/>
              </a:rPr>
              <a:t> </a:t>
            </a:r>
            <a:r>
              <a:rPr lang="en-US" err="1">
                <a:latin typeface="Times New Roman"/>
                <a:cs typeface="Times New Roman"/>
              </a:rPr>
              <a:t>cho</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tự</a:t>
            </a:r>
            <a:r>
              <a:rPr lang="en-US" dirty="0">
                <a:latin typeface="Times New Roman"/>
                <a:cs typeface="Times New Roman"/>
              </a:rPr>
              <a:t> </a:t>
            </a:r>
            <a:r>
              <a:rPr lang="en-US" err="1">
                <a:latin typeface="Times New Roman"/>
                <a:cs typeface="Times New Roman"/>
              </a:rPr>
              <a:t>hành</a:t>
            </a:r>
            <a:r>
              <a:rPr lang="en-US" dirty="0">
                <a:latin typeface="Times New Roman"/>
                <a:cs typeface="Times New Roman"/>
              </a:rPr>
              <a:t>, </a:t>
            </a:r>
            <a:r>
              <a:rPr lang="en-US" err="1">
                <a:latin typeface="Times New Roman"/>
                <a:cs typeface="Times New Roman"/>
              </a:rPr>
              <a:t>góp</a:t>
            </a:r>
            <a:r>
              <a:rPr lang="en-US" dirty="0">
                <a:latin typeface="Times New Roman"/>
                <a:cs typeface="Times New Roman"/>
              </a:rPr>
              <a:t> </a:t>
            </a:r>
            <a:r>
              <a:rPr lang="en-US" err="1">
                <a:latin typeface="Times New Roman"/>
                <a:cs typeface="Times New Roman"/>
              </a:rPr>
              <a:t>phần</a:t>
            </a:r>
            <a:r>
              <a:rPr lang="en-US" dirty="0">
                <a:latin typeface="Times New Roman"/>
                <a:cs typeface="Times New Roman"/>
              </a:rPr>
              <a:t> </a:t>
            </a:r>
            <a:r>
              <a:rPr lang="en-US" err="1">
                <a:latin typeface="Times New Roman"/>
                <a:cs typeface="Times New Roman"/>
              </a:rPr>
              <a:t>vào</a:t>
            </a:r>
            <a:r>
              <a:rPr lang="en-US" dirty="0">
                <a:latin typeface="Times New Roman"/>
                <a:cs typeface="Times New Roman"/>
              </a:rPr>
              <a:t> </a:t>
            </a:r>
            <a:r>
              <a:rPr lang="en-US" err="1">
                <a:latin typeface="Times New Roman"/>
                <a:cs typeface="Times New Roman"/>
              </a:rPr>
              <a:t>cuộc</a:t>
            </a:r>
            <a:r>
              <a:rPr lang="en-US" dirty="0">
                <a:latin typeface="Times New Roman"/>
                <a:cs typeface="Times New Roman"/>
              </a:rPr>
              <a:t> </a:t>
            </a:r>
            <a:r>
              <a:rPr lang="en-US" err="1">
                <a:latin typeface="Times New Roman"/>
                <a:cs typeface="Times New Roman"/>
              </a:rPr>
              <a:t>sống</a:t>
            </a:r>
            <a:r>
              <a:rPr lang="en-US" dirty="0">
                <a:latin typeface="Times New Roman"/>
                <a:cs typeface="Times New Roman"/>
              </a:rPr>
              <a:t> </a:t>
            </a:r>
            <a:r>
              <a:rPr lang="en-US" err="1">
                <a:latin typeface="Times New Roman"/>
                <a:cs typeface="Times New Roman"/>
              </a:rPr>
              <a:t>của</a:t>
            </a:r>
            <a:r>
              <a:rPr lang="en-US" dirty="0">
                <a:latin typeface="Times New Roman"/>
                <a:cs typeface="Times New Roman"/>
              </a:rPr>
              <a:t> con </a:t>
            </a:r>
            <a:r>
              <a:rPr lang="en-US" err="1">
                <a:latin typeface="Times New Roman"/>
                <a:cs typeface="Times New Roman"/>
              </a:rPr>
              <a:t>người</a:t>
            </a:r>
            <a:r>
              <a:rPr lang="en-US" dirty="0">
                <a:latin typeface="Times New Roman"/>
                <a:cs typeface="Times New Roman"/>
              </a:rPr>
              <a:t> </a:t>
            </a:r>
            <a:r>
              <a:rPr lang="en-US" err="1">
                <a:latin typeface="Times New Roman"/>
                <a:cs typeface="Times New Roman"/>
              </a:rPr>
              <a:t>với</a:t>
            </a:r>
            <a:r>
              <a:rPr lang="en-US" dirty="0">
                <a:latin typeface="Times New Roman"/>
                <a:cs typeface="Times New Roman"/>
              </a:rPr>
              <a:t> </a:t>
            </a:r>
            <a:r>
              <a:rPr lang="en-US" err="1">
                <a:latin typeface="Times New Roman"/>
                <a:cs typeface="Times New Roman"/>
              </a:rPr>
              <a:t>những</a:t>
            </a:r>
            <a:r>
              <a:rPr lang="en-US" dirty="0">
                <a:latin typeface="Times New Roman"/>
                <a:cs typeface="Times New Roman"/>
              </a:rPr>
              <a:t> </a:t>
            </a:r>
            <a:r>
              <a:rPr lang="en-US" err="1">
                <a:latin typeface="Times New Roman"/>
                <a:cs typeface="Times New Roman"/>
              </a:rPr>
              <a:t>khả</a:t>
            </a:r>
            <a:r>
              <a:rPr lang="en-US" dirty="0">
                <a:latin typeface="Times New Roman"/>
                <a:cs typeface="Times New Roman"/>
              </a:rPr>
              <a:t> </a:t>
            </a:r>
            <a:r>
              <a:rPr lang="en-US" err="1">
                <a:latin typeface="Times New Roman"/>
                <a:cs typeface="Times New Roman"/>
              </a:rPr>
              <a:t>năng</a:t>
            </a:r>
            <a:r>
              <a:rPr lang="en-US" dirty="0">
                <a:latin typeface="Times New Roman"/>
                <a:cs typeface="Times New Roman"/>
              </a:rPr>
              <a:t> </a:t>
            </a:r>
            <a:r>
              <a:rPr lang="en-US" err="1">
                <a:latin typeface="Times New Roman"/>
                <a:cs typeface="Times New Roman"/>
              </a:rPr>
              <a:t>hữu</a:t>
            </a:r>
            <a:r>
              <a:rPr lang="en-US" dirty="0">
                <a:latin typeface="Times New Roman"/>
                <a:cs typeface="Times New Roman"/>
              </a:rPr>
              <a:t> </a:t>
            </a:r>
            <a:r>
              <a:rPr lang="en-US" err="1">
                <a:latin typeface="Times New Roman"/>
                <a:cs typeface="Times New Roman"/>
              </a:rPr>
              <a:t>ích</a:t>
            </a:r>
            <a:r>
              <a:rPr lang="en-US" dirty="0">
                <a:latin typeface="Times New Roman"/>
                <a:cs typeface="Times New Roman"/>
              </a:rPr>
              <a:t> </a:t>
            </a:r>
            <a:r>
              <a:rPr lang="en-US" err="1">
                <a:latin typeface="Times New Roman"/>
                <a:cs typeface="Times New Roman"/>
              </a:rPr>
              <a:t>mà</a:t>
            </a:r>
            <a:r>
              <a:rPr lang="en-US" dirty="0">
                <a:latin typeface="Times New Roman"/>
                <a:cs typeface="Times New Roman"/>
              </a:rPr>
              <a:t> </a:t>
            </a:r>
            <a:r>
              <a:rPr lang="en-US" err="1">
                <a:latin typeface="Times New Roman"/>
                <a:cs typeface="Times New Roman"/>
              </a:rPr>
              <a:t>hệ</a:t>
            </a:r>
            <a:r>
              <a:rPr lang="en-US" dirty="0">
                <a:latin typeface="Times New Roman"/>
                <a:cs typeface="Times New Roman"/>
              </a:rPr>
              <a:t> </a:t>
            </a:r>
            <a:r>
              <a:rPr lang="en-US" err="1">
                <a:latin typeface="Times New Roman"/>
                <a:cs typeface="Times New Roman"/>
              </a:rPr>
              <a:t>thống</a:t>
            </a:r>
            <a:r>
              <a:rPr lang="en-US" dirty="0">
                <a:latin typeface="Times New Roman"/>
                <a:cs typeface="Times New Roman"/>
              </a:rPr>
              <a:t> </a:t>
            </a:r>
            <a:r>
              <a:rPr lang="en-US" err="1">
                <a:latin typeface="Times New Roman"/>
                <a:cs typeface="Times New Roman"/>
              </a:rPr>
              <a:t>đem</a:t>
            </a:r>
            <a:r>
              <a:rPr lang="en-US" dirty="0">
                <a:latin typeface="Times New Roman"/>
                <a:cs typeface="Times New Roman"/>
              </a:rPr>
              <a:t> </a:t>
            </a:r>
            <a:r>
              <a:rPr lang="en-US" err="1">
                <a:latin typeface="Times New Roman"/>
                <a:cs typeface="Times New Roman"/>
              </a:rPr>
              <a:t>lại</a:t>
            </a:r>
            <a:r>
              <a:rPr lang="en-US" dirty="0">
                <a:latin typeface="Times New Roman"/>
                <a:cs typeface="Times New Roman"/>
              </a:rPr>
              <a:t>.</a:t>
            </a:r>
          </a:p>
          <a:p>
            <a:pPr>
              <a:buClr>
                <a:srgbClr val="8AD0D6"/>
              </a:buClr>
            </a:pPr>
            <a:endParaRPr lang="en-US" dirty="0">
              <a:latin typeface="Times New Roman"/>
              <a:cs typeface="Times New Roman"/>
            </a:endParaRPr>
          </a:p>
        </p:txBody>
      </p:sp>
    </p:spTree>
    <p:extLst>
      <p:ext uri="{BB962C8B-B14F-4D97-AF65-F5344CB8AC3E}">
        <p14:creationId xmlns:p14="http://schemas.microsoft.com/office/powerpoint/2010/main" val="350408692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động</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graphicFrame>
        <p:nvGraphicFramePr>
          <p:cNvPr id="4" name="Diagram 5">
            <a:extLst>
              <a:ext uri="{FF2B5EF4-FFF2-40B4-BE49-F238E27FC236}">
                <a16:creationId xmlns:a16="http://schemas.microsoft.com/office/drawing/2014/main" id="{17C34FE3-FF71-8D12-EA1E-EE6AD20EBC74}"/>
              </a:ext>
            </a:extLst>
          </p:cNvPr>
          <p:cNvGraphicFramePr/>
          <p:nvPr/>
        </p:nvGraphicFramePr>
        <p:xfrm>
          <a:off x="2177144" y="-2968"/>
          <a:ext cx="9698180" cy="6606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6" name="Picture 46" descr="A picture containing diagram&#10;&#10;Description automatically generated">
            <a:extLst>
              <a:ext uri="{FF2B5EF4-FFF2-40B4-BE49-F238E27FC236}">
                <a16:creationId xmlns:a16="http://schemas.microsoft.com/office/drawing/2014/main" id="{DE7530BB-B8AE-08E3-D299-1ECE32FC9206}"/>
              </a:ext>
            </a:extLst>
          </p:cNvPr>
          <p:cNvPicPr>
            <a:picLocks noChangeAspect="1"/>
          </p:cNvPicPr>
          <p:nvPr/>
        </p:nvPicPr>
        <p:blipFill>
          <a:blip r:embed="rId8"/>
          <a:stretch>
            <a:fillRect/>
          </a:stretch>
        </p:blipFill>
        <p:spPr>
          <a:xfrm>
            <a:off x="4803278" y="2521024"/>
            <a:ext cx="3942229" cy="866217"/>
          </a:xfrm>
          <a:prstGeom prst="rect">
            <a:avLst/>
          </a:prstGeom>
        </p:spPr>
      </p:pic>
      <p:pic>
        <p:nvPicPr>
          <p:cNvPr id="458" name="Picture 458" descr="A picture containing text, clock&#10;&#10;Description automatically generated">
            <a:extLst>
              <a:ext uri="{FF2B5EF4-FFF2-40B4-BE49-F238E27FC236}">
                <a16:creationId xmlns:a16="http://schemas.microsoft.com/office/drawing/2014/main" id="{1C11BFD0-AA84-77AC-7D50-3EC54246D94D}"/>
              </a:ext>
            </a:extLst>
          </p:cNvPr>
          <p:cNvPicPr>
            <a:picLocks noChangeAspect="1"/>
          </p:cNvPicPr>
          <p:nvPr/>
        </p:nvPicPr>
        <p:blipFill>
          <a:blip r:embed="rId9"/>
          <a:stretch>
            <a:fillRect/>
          </a:stretch>
        </p:blipFill>
        <p:spPr>
          <a:xfrm>
            <a:off x="4948518" y="4128793"/>
            <a:ext cx="2888876" cy="796766"/>
          </a:xfrm>
          <a:prstGeom prst="rect">
            <a:avLst/>
          </a:prstGeom>
        </p:spPr>
      </p:pic>
      <p:pic>
        <p:nvPicPr>
          <p:cNvPr id="471" name="Picture 471" descr="Text&#10;&#10;Description automatically generated">
            <a:extLst>
              <a:ext uri="{FF2B5EF4-FFF2-40B4-BE49-F238E27FC236}">
                <a16:creationId xmlns:a16="http://schemas.microsoft.com/office/drawing/2014/main" id="{60688231-7EA9-3FA4-808B-C2868A730A2C}"/>
              </a:ext>
            </a:extLst>
          </p:cNvPr>
          <p:cNvPicPr>
            <a:picLocks noChangeAspect="1"/>
          </p:cNvPicPr>
          <p:nvPr/>
        </p:nvPicPr>
        <p:blipFill>
          <a:blip r:embed="rId10"/>
          <a:stretch>
            <a:fillRect/>
          </a:stretch>
        </p:blipFill>
        <p:spPr>
          <a:xfrm>
            <a:off x="4948518" y="5616058"/>
            <a:ext cx="3639670" cy="623707"/>
          </a:xfrm>
          <a:prstGeom prst="rect">
            <a:avLst/>
          </a:prstGeom>
        </p:spPr>
      </p:pic>
    </p:spTree>
    <p:extLst>
      <p:ext uri="{BB962C8B-B14F-4D97-AF65-F5344CB8AC3E}">
        <p14:creationId xmlns:p14="http://schemas.microsoft.com/office/powerpoint/2010/main" val="272763864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động</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698377" y="95904"/>
            <a:ext cx="823851" cy="3792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Hình 1</a:t>
            </a:r>
          </a:p>
        </p:txBody>
      </p:sp>
      <p:sp>
        <p:nvSpPr>
          <p:cNvPr id="11" name="TextBox 10">
            <a:extLst>
              <a:ext uri="{FF2B5EF4-FFF2-40B4-BE49-F238E27FC236}">
                <a16:creationId xmlns:a16="http://schemas.microsoft.com/office/drawing/2014/main" id="{951DE3F0-81CB-F15C-0E09-59ACA99F2BBC}"/>
              </a:ext>
            </a:extLst>
          </p:cNvPr>
          <p:cNvSpPr txBox="1"/>
          <p:nvPr/>
        </p:nvSpPr>
        <p:spPr>
          <a:xfrm>
            <a:off x="3702333" y="3514017"/>
            <a:ext cx="89312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a:latin typeface="Times  New Roman"/>
              </a:rPr>
              <a:t>Hình 2</a:t>
            </a:r>
          </a:p>
        </p:txBody>
      </p:sp>
      <p:pic>
        <p:nvPicPr>
          <p:cNvPr id="5" name="Picture 5" descr="Chart&#10;&#10;Description automatically generated">
            <a:extLst>
              <a:ext uri="{FF2B5EF4-FFF2-40B4-BE49-F238E27FC236}">
                <a16:creationId xmlns:a16="http://schemas.microsoft.com/office/drawing/2014/main" id="{EEDB7000-FD09-A7C3-DD66-D0CBFBD17CC3}"/>
              </a:ext>
            </a:extLst>
          </p:cNvPr>
          <p:cNvPicPr>
            <a:picLocks noChangeAspect="1"/>
          </p:cNvPicPr>
          <p:nvPr/>
        </p:nvPicPr>
        <p:blipFill>
          <a:blip r:embed="rId3"/>
          <a:stretch>
            <a:fillRect/>
          </a:stretch>
        </p:blipFill>
        <p:spPr>
          <a:xfrm>
            <a:off x="4665023" y="99724"/>
            <a:ext cx="5365666" cy="3175124"/>
          </a:xfrm>
          <a:prstGeom prst="rect">
            <a:avLst/>
          </a:prstGeom>
        </p:spPr>
      </p:pic>
      <p:pic>
        <p:nvPicPr>
          <p:cNvPr id="6" name="Picture 6" descr="Chart, histogram&#10;&#10;Description automatically generated">
            <a:extLst>
              <a:ext uri="{FF2B5EF4-FFF2-40B4-BE49-F238E27FC236}">
                <a16:creationId xmlns:a16="http://schemas.microsoft.com/office/drawing/2014/main" id="{F5B4F896-0D4C-3F0E-2BD8-DFE1AD669B0A}"/>
              </a:ext>
            </a:extLst>
          </p:cNvPr>
          <p:cNvPicPr>
            <a:picLocks noChangeAspect="1"/>
          </p:cNvPicPr>
          <p:nvPr/>
        </p:nvPicPr>
        <p:blipFill>
          <a:blip r:embed="rId4"/>
          <a:stretch>
            <a:fillRect/>
          </a:stretch>
        </p:blipFill>
        <p:spPr>
          <a:xfrm>
            <a:off x="4665024" y="3513625"/>
            <a:ext cx="5365667" cy="3116255"/>
          </a:xfrm>
          <a:prstGeom prst="rect">
            <a:avLst/>
          </a:prstGeom>
        </p:spPr>
      </p:pic>
    </p:spTree>
    <p:extLst>
      <p:ext uri="{BB962C8B-B14F-4D97-AF65-F5344CB8AC3E}">
        <p14:creationId xmlns:p14="http://schemas.microsoft.com/office/powerpoint/2010/main" val="116974675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rot="18960000">
            <a:off x="-269582" y="2722736"/>
            <a:ext cx="2946975" cy="745380"/>
          </a:xfrm>
        </p:spPr>
        <p:txBody>
          <a:bodyPr>
            <a:normAutofit fontScale="90000"/>
          </a:bodyPr>
          <a:lstStyle/>
          <a:p>
            <a:r>
              <a:rPr lang="en-US" sz="3600" b="1" dirty="0" err="1">
                <a:latin typeface="Times New Roman"/>
                <a:cs typeface="Times New Roman"/>
              </a:rPr>
              <a:t>Tránh</a:t>
            </a:r>
            <a:r>
              <a:rPr lang="en-US" sz="3600" b="1" dirty="0">
                <a:latin typeface="Times New Roman"/>
                <a:cs typeface="Times New Roman"/>
              </a:rPr>
              <a:t> </a:t>
            </a:r>
            <a:r>
              <a:rPr lang="en-US" sz="3600" b="1" dirty="0" err="1">
                <a:latin typeface="Times New Roman"/>
                <a:cs typeface="Times New Roman"/>
              </a:rPr>
              <a:t>vật</a:t>
            </a:r>
            <a:r>
              <a:rPr lang="en-US" sz="3600" b="1" dirty="0">
                <a:latin typeface="Times New Roman"/>
                <a:cs typeface="Times New Roman"/>
              </a:rPr>
              <a:t> </a:t>
            </a:r>
            <a:r>
              <a:rPr lang="en-US" sz="3600" b="1" dirty="0" err="1">
                <a:latin typeface="Times New Roman"/>
                <a:cs typeface="Times New Roman"/>
              </a:rPr>
              <a:t>cản</a:t>
            </a:r>
            <a:r>
              <a:rPr lang="en-US" sz="3600" b="1" dirty="0">
                <a:latin typeface="Times New Roman"/>
                <a:cs typeface="Times New Roman"/>
              </a:rPr>
              <a:t> </a:t>
            </a:r>
            <a:r>
              <a:rPr lang="en-US" sz="3600" b="1" dirty="0" err="1">
                <a:latin typeface="Times New Roman"/>
                <a:cs typeface="Times New Roman"/>
              </a:rPr>
              <a:t>động</a:t>
            </a:r>
          </a:p>
        </p:txBody>
      </p:sp>
      <p:sp>
        <p:nvSpPr>
          <p:cNvPr id="10"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3" name="TextBox 2">
            <a:extLst>
              <a:ext uri="{FF2B5EF4-FFF2-40B4-BE49-F238E27FC236}">
                <a16:creationId xmlns:a16="http://schemas.microsoft.com/office/drawing/2014/main" id="{06994CF6-587D-7327-04D0-FDCCC1C1F884}"/>
              </a:ext>
            </a:extLst>
          </p:cNvPr>
          <p:cNvSpPr txBox="1"/>
          <p:nvPr/>
        </p:nvSpPr>
        <p:spPr>
          <a:xfrm>
            <a:off x="3698377" y="95904"/>
            <a:ext cx="823851" cy="3792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Hình 3</a:t>
            </a:r>
          </a:p>
        </p:txBody>
      </p:sp>
      <p:sp>
        <p:nvSpPr>
          <p:cNvPr id="11" name="TextBox 10">
            <a:extLst>
              <a:ext uri="{FF2B5EF4-FFF2-40B4-BE49-F238E27FC236}">
                <a16:creationId xmlns:a16="http://schemas.microsoft.com/office/drawing/2014/main" id="{951DE3F0-81CB-F15C-0E09-59ACA99F2BBC}"/>
              </a:ext>
            </a:extLst>
          </p:cNvPr>
          <p:cNvSpPr txBox="1"/>
          <p:nvPr/>
        </p:nvSpPr>
        <p:spPr>
          <a:xfrm>
            <a:off x="2871060" y="3167653"/>
            <a:ext cx="921574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Phương </a:t>
            </a:r>
            <a:r>
              <a:rPr lang="en-US" dirty="0" err="1">
                <a:latin typeface="Times  New Roman"/>
              </a:rPr>
              <a:t>pháp</a:t>
            </a:r>
            <a:r>
              <a:rPr lang="en-US" dirty="0">
                <a:latin typeface="Times  New Roman"/>
              </a:rPr>
              <a:t> FGM-DW </a:t>
            </a:r>
            <a:r>
              <a:rPr lang="en-US" dirty="0" err="1">
                <a:latin typeface="Times  New Roman"/>
              </a:rPr>
              <a:t>được</a:t>
            </a:r>
            <a:r>
              <a:rPr lang="en-US" dirty="0">
                <a:latin typeface="Times  New Roman"/>
              </a:rPr>
              <a:t> </a:t>
            </a:r>
            <a:r>
              <a:rPr lang="en-US" dirty="0" err="1">
                <a:latin typeface="Times  New Roman"/>
              </a:rPr>
              <a:t>triển</a:t>
            </a:r>
            <a:r>
              <a:rPr lang="en-US" dirty="0">
                <a:latin typeface="Times  New Roman"/>
              </a:rPr>
              <a:t> </a:t>
            </a:r>
            <a:r>
              <a:rPr lang="en-US" dirty="0" err="1">
                <a:latin typeface="Times  New Roman"/>
              </a:rPr>
              <a:t>khai</a:t>
            </a:r>
            <a:r>
              <a:rPr lang="en-US" dirty="0">
                <a:latin typeface="Times  New Roman"/>
              </a:rPr>
              <a:t> </a:t>
            </a:r>
            <a:r>
              <a:rPr lang="en-US" dirty="0" err="1">
                <a:latin typeface="Times  New Roman"/>
              </a:rPr>
              <a:t>trong</a:t>
            </a:r>
            <a:r>
              <a:rPr lang="en-US" dirty="0">
                <a:latin typeface="Times  New Roman"/>
              </a:rPr>
              <a:t> </a:t>
            </a:r>
            <a:r>
              <a:rPr lang="en-US" dirty="0" err="1">
                <a:latin typeface="Times  New Roman"/>
              </a:rPr>
              <a:t>môi</a:t>
            </a:r>
            <a:r>
              <a:rPr lang="en-US" dirty="0">
                <a:latin typeface="Times  New Roman"/>
              </a:rPr>
              <a:t> </a:t>
            </a:r>
            <a:r>
              <a:rPr lang="en-US" dirty="0" err="1">
                <a:latin typeface="Times  New Roman"/>
              </a:rPr>
              <a:t>trường</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minh</a:t>
            </a:r>
            <a:r>
              <a:rPr lang="en-US" dirty="0">
                <a:latin typeface="Times  New Roman"/>
              </a:rPr>
              <a:t> </a:t>
            </a:r>
            <a:r>
              <a:rPr lang="en-US" dirty="0" err="1">
                <a:latin typeface="Times  New Roman"/>
              </a:rPr>
              <a:t>họa</a:t>
            </a:r>
            <a:r>
              <a:rPr lang="en-US" dirty="0">
                <a:latin typeface="Times  New Roman"/>
              </a:rPr>
              <a:t> </a:t>
            </a:r>
            <a:r>
              <a:rPr lang="en-US" dirty="0" err="1">
                <a:latin typeface="Times  New Roman"/>
              </a:rPr>
              <a:t>trước</a:t>
            </a:r>
            <a:r>
              <a:rPr lang="en-US" dirty="0">
                <a:latin typeface="Times  New Roman"/>
              </a:rPr>
              <a:t> </a:t>
            </a:r>
            <a:r>
              <a:rPr lang="en-US" dirty="0" err="1">
                <a:latin typeface="Times  New Roman"/>
              </a:rPr>
              <a:t>đây</a:t>
            </a:r>
            <a:r>
              <a:rPr lang="en-US" dirty="0">
                <a:latin typeface="Times  New Roman"/>
              </a:rPr>
              <a:t> </a:t>
            </a:r>
            <a:r>
              <a:rPr lang="en-US" dirty="0" err="1">
                <a:latin typeface="Times  New Roman"/>
              </a:rPr>
              <a:t>trong</a:t>
            </a:r>
            <a:r>
              <a:rPr lang="en-US" dirty="0">
                <a:latin typeface="Times  New Roman"/>
              </a:rPr>
              <a:t> Hình 1 </a:t>
            </a:r>
            <a:r>
              <a:rPr lang="en-US" dirty="0" err="1">
                <a:latin typeface="Times  New Roman"/>
              </a:rPr>
              <a:t>để</a:t>
            </a:r>
            <a:r>
              <a:rPr lang="en-US" dirty="0">
                <a:latin typeface="Times  New Roman"/>
              </a:rPr>
              <a:t> </a:t>
            </a:r>
            <a:r>
              <a:rPr lang="en-US" dirty="0" err="1">
                <a:latin typeface="Times  New Roman"/>
              </a:rPr>
              <a:t>cho</a:t>
            </a:r>
            <a:r>
              <a:rPr lang="en-US" dirty="0">
                <a:latin typeface="Times  New Roman"/>
              </a:rPr>
              <a:t> </a:t>
            </a:r>
            <a:r>
              <a:rPr lang="en-US" dirty="0" err="1">
                <a:latin typeface="Times  New Roman"/>
              </a:rPr>
              <a:t>thấy</a:t>
            </a:r>
            <a:r>
              <a:rPr lang="en-US" dirty="0">
                <a:latin typeface="Times  New Roman"/>
              </a:rPr>
              <a:t> </a:t>
            </a:r>
            <a:r>
              <a:rPr lang="en-US" dirty="0" err="1">
                <a:latin typeface="Times  New Roman"/>
              </a:rPr>
              <a:t>sự</a:t>
            </a:r>
            <a:r>
              <a:rPr lang="en-US" dirty="0">
                <a:latin typeface="Times  New Roman"/>
              </a:rPr>
              <a:t> </a:t>
            </a:r>
            <a:r>
              <a:rPr lang="en-US" dirty="0" err="1">
                <a:latin typeface="Times  New Roman"/>
              </a:rPr>
              <a:t>khác</a:t>
            </a:r>
            <a:r>
              <a:rPr lang="en-US" dirty="0">
                <a:latin typeface="Times  New Roman"/>
              </a:rPr>
              <a:t> </a:t>
            </a:r>
            <a:r>
              <a:rPr lang="en-US" dirty="0" err="1">
                <a:latin typeface="Times  New Roman"/>
              </a:rPr>
              <a:t>biệt</a:t>
            </a:r>
            <a:r>
              <a:rPr lang="en-US" dirty="0">
                <a:latin typeface="Times  New Roman"/>
              </a:rPr>
              <a:t> </a:t>
            </a:r>
            <a:r>
              <a:rPr lang="en-US" dirty="0" err="1">
                <a:latin typeface="Times  New Roman"/>
              </a:rPr>
              <a:t>giữa</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phương</a:t>
            </a:r>
            <a:r>
              <a:rPr lang="en-US" dirty="0">
                <a:latin typeface="Times  New Roman"/>
              </a:rPr>
              <a:t> </a:t>
            </a:r>
            <a:r>
              <a:rPr lang="en-US" dirty="0" err="1">
                <a:latin typeface="Times  New Roman"/>
              </a:rPr>
              <a:t>pháp</a:t>
            </a:r>
            <a:r>
              <a:rPr lang="en-US" dirty="0">
                <a:latin typeface="Times  New Roman"/>
              </a:rPr>
              <a:t> FGM </a:t>
            </a:r>
            <a:r>
              <a:rPr lang="en-US" dirty="0" err="1">
                <a:latin typeface="Times  New Roman"/>
              </a:rPr>
              <a:t>và</a:t>
            </a:r>
            <a:r>
              <a:rPr lang="en-US" dirty="0">
                <a:latin typeface="Times  New Roman"/>
              </a:rPr>
              <a:t> FGM-DW </a:t>
            </a:r>
            <a:r>
              <a:rPr lang="en-US" dirty="0" err="1">
                <a:latin typeface="Times  New Roman"/>
              </a:rPr>
              <a:t>thông</a:t>
            </a:r>
            <a:r>
              <a:rPr lang="en-US" dirty="0">
                <a:latin typeface="Times  New Roman"/>
              </a:rPr>
              <a:t> </a:t>
            </a:r>
            <a:r>
              <a:rPr lang="en-US" dirty="0" err="1">
                <a:latin typeface="Times  New Roman"/>
              </a:rPr>
              <a:t>thường</a:t>
            </a:r>
            <a:r>
              <a:rPr lang="en-US" dirty="0">
                <a:latin typeface="Times  New Roman"/>
              </a:rPr>
              <a:t>. Các </a:t>
            </a:r>
            <a:r>
              <a:rPr lang="en-US" dirty="0" err="1">
                <a:latin typeface="Times  New Roman"/>
              </a:rPr>
              <a:t>đường</a:t>
            </a:r>
            <a:r>
              <a:rPr lang="en-US" dirty="0">
                <a:latin typeface="Times  New Roman"/>
              </a:rPr>
              <a:t> </a:t>
            </a:r>
            <a:r>
              <a:rPr lang="en-US" dirty="0" err="1">
                <a:latin typeface="Times  New Roman"/>
              </a:rPr>
              <a:t>đi</a:t>
            </a:r>
            <a:r>
              <a:rPr lang="en-US" dirty="0">
                <a:latin typeface="Times  New Roman"/>
              </a:rPr>
              <a:t> </a:t>
            </a:r>
            <a:r>
              <a:rPr lang="en-US" dirty="0" err="1">
                <a:latin typeface="Times  New Roman"/>
              </a:rPr>
              <a:t>của</a:t>
            </a:r>
            <a:r>
              <a:rPr lang="en-US" dirty="0">
                <a:latin typeface="Times  New Roman"/>
              </a:rPr>
              <a:t> FGM-DW </a:t>
            </a:r>
            <a:r>
              <a:rPr lang="en-US" dirty="0" err="1">
                <a:latin typeface="Times  New Roman"/>
              </a:rPr>
              <a:t>và</a:t>
            </a:r>
            <a:r>
              <a:rPr lang="en-US" dirty="0">
                <a:latin typeface="Times  New Roman"/>
              </a:rPr>
              <a:t> </a:t>
            </a:r>
            <a:r>
              <a:rPr lang="en-US" dirty="0" err="1">
                <a:latin typeface="Times  New Roman"/>
              </a:rPr>
              <a:t>vận</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tuyến</a:t>
            </a:r>
            <a:r>
              <a:rPr lang="en-US" dirty="0">
                <a:latin typeface="Times  New Roman"/>
              </a:rPr>
              <a:t> </a:t>
            </a:r>
            <a:r>
              <a:rPr lang="en-US" dirty="0" err="1">
                <a:latin typeface="Times  New Roman"/>
              </a:rPr>
              <a:t>tính</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áp</a:t>
            </a:r>
            <a:r>
              <a:rPr lang="en-US" dirty="0">
                <a:latin typeface="Times  New Roman"/>
              </a:rPr>
              <a:t> </a:t>
            </a:r>
            <a:r>
              <a:rPr lang="en-US" dirty="0" err="1">
                <a:latin typeface="Times  New Roman"/>
              </a:rPr>
              <a:t>dụng</a:t>
            </a:r>
            <a:r>
              <a:rPr lang="en-US" dirty="0">
                <a:latin typeface="Times  New Roman"/>
              </a:rPr>
              <a:t> </a:t>
            </a:r>
            <a:r>
              <a:rPr lang="en-US" dirty="0" err="1">
                <a:latin typeface="Times  New Roman"/>
              </a:rPr>
              <a:t>lần</a:t>
            </a:r>
            <a:r>
              <a:rPr lang="en-US" dirty="0">
                <a:latin typeface="Times  New Roman"/>
              </a:rPr>
              <a:t> </a:t>
            </a:r>
            <a:r>
              <a:rPr lang="en-US" dirty="0" err="1">
                <a:latin typeface="Times  New Roman"/>
              </a:rPr>
              <a:t>lượt</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hiển</a:t>
            </a:r>
            <a:r>
              <a:rPr lang="en-US" dirty="0">
                <a:latin typeface="Times  New Roman"/>
              </a:rPr>
              <a:t> </a:t>
            </a:r>
            <a:r>
              <a:rPr lang="en-US" dirty="0" err="1">
                <a:latin typeface="Times  New Roman"/>
              </a:rPr>
              <a:t>thị</a:t>
            </a:r>
            <a:r>
              <a:rPr lang="en-US" dirty="0">
                <a:latin typeface="Times  New Roman"/>
              </a:rPr>
              <a:t> </a:t>
            </a:r>
            <a:r>
              <a:rPr lang="en-US" dirty="0" err="1">
                <a:latin typeface="Times  New Roman"/>
              </a:rPr>
              <a:t>trong</a:t>
            </a:r>
            <a:r>
              <a:rPr lang="en-US" dirty="0">
                <a:latin typeface="Times  New Roman"/>
              </a:rPr>
              <a:t> Hình 2 </a:t>
            </a:r>
            <a:r>
              <a:rPr lang="en-US" dirty="0" err="1">
                <a:latin typeface="Times  New Roman"/>
              </a:rPr>
              <a:t>và</a:t>
            </a:r>
            <a:r>
              <a:rPr lang="en-US" dirty="0">
                <a:latin typeface="Times  New Roman"/>
              </a:rPr>
              <a:t> Hình 3. Phương </a:t>
            </a:r>
            <a:r>
              <a:rPr lang="en-US" dirty="0" err="1">
                <a:latin typeface="Times  New Roman"/>
              </a:rPr>
              <a:t>pháp</a:t>
            </a:r>
            <a:r>
              <a:rPr lang="en-US" dirty="0">
                <a:latin typeface="Times  New Roman"/>
              </a:rPr>
              <a:t> FGM-DW </a:t>
            </a:r>
            <a:r>
              <a:rPr lang="en-US" dirty="0" err="1">
                <a:latin typeface="Times  New Roman"/>
              </a:rPr>
              <a:t>cho</a:t>
            </a:r>
            <a:r>
              <a:rPr lang="en-US" dirty="0">
                <a:latin typeface="Times  New Roman"/>
              </a:rPr>
              <a:t> </a:t>
            </a:r>
            <a:r>
              <a:rPr lang="en-US" dirty="0" err="1">
                <a:latin typeface="Times  New Roman"/>
              </a:rPr>
              <a:t>kết</a:t>
            </a:r>
            <a:r>
              <a:rPr lang="en-US" dirty="0">
                <a:latin typeface="Times  New Roman"/>
              </a:rPr>
              <a:t> </a:t>
            </a:r>
            <a:r>
              <a:rPr lang="en-US" dirty="0" err="1">
                <a:latin typeface="Times  New Roman"/>
              </a:rPr>
              <a:t>quả</a:t>
            </a:r>
            <a:r>
              <a:rPr lang="en-US" dirty="0">
                <a:latin typeface="Times  New Roman"/>
              </a:rPr>
              <a:t> </a:t>
            </a:r>
            <a:r>
              <a:rPr lang="en-US" dirty="0" err="1">
                <a:latin typeface="Times  New Roman"/>
              </a:rPr>
              <a:t>phù</a:t>
            </a:r>
            <a:r>
              <a:rPr lang="en-US" dirty="0">
                <a:latin typeface="Times  New Roman"/>
              </a:rPr>
              <a:t> </a:t>
            </a:r>
            <a:r>
              <a:rPr lang="en-US" dirty="0" err="1">
                <a:latin typeface="Times  New Roman"/>
              </a:rPr>
              <a:t>hợp</a:t>
            </a:r>
            <a:r>
              <a:rPr lang="en-US" dirty="0">
                <a:latin typeface="Times  New Roman"/>
              </a:rPr>
              <a:t> </a:t>
            </a:r>
            <a:r>
              <a:rPr lang="en-US" dirty="0" err="1">
                <a:latin typeface="Times  New Roman"/>
              </a:rPr>
              <a:t>khi</a:t>
            </a:r>
            <a:r>
              <a:rPr lang="en-US" dirty="0">
                <a:latin typeface="Times  New Roman"/>
              </a:rPr>
              <a:t> robot di </a:t>
            </a:r>
            <a:r>
              <a:rPr lang="en-US" dirty="0" err="1">
                <a:latin typeface="Times  New Roman"/>
              </a:rPr>
              <a:t>chuyển</a:t>
            </a:r>
            <a:r>
              <a:rPr lang="en-US" dirty="0">
                <a:latin typeface="Times  New Roman"/>
              </a:rPr>
              <a:t> </a:t>
            </a:r>
            <a:r>
              <a:rPr lang="en-US" dirty="0" err="1">
                <a:latin typeface="Times  New Roman"/>
              </a:rPr>
              <a:t>trong</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đoạn</a:t>
            </a:r>
            <a:r>
              <a:rPr lang="en-US" dirty="0">
                <a:latin typeface="Times  New Roman"/>
              </a:rPr>
              <a:t> </a:t>
            </a:r>
            <a:r>
              <a:rPr lang="en-US" dirty="0" err="1">
                <a:latin typeface="Times  New Roman"/>
              </a:rPr>
              <a:t>hẹp</a:t>
            </a:r>
            <a:r>
              <a:rPr lang="en-US" dirty="0">
                <a:latin typeface="Times  New Roman"/>
              </a:rPr>
              <a:t>.</a:t>
            </a:r>
          </a:p>
          <a:p>
            <a:pPr algn="just"/>
            <a:r>
              <a:rPr lang="en-US" dirty="0">
                <a:latin typeface="Times  New Roman"/>
              </a:rPr>
              <a:t>Phương </a:t>
            </a:r>
            <a:r>
              <a:rPr lang="en-US" dirty="0" err="1">
                <a:latin typeface="Times  New Roman"/>
              </a:rPr>
              <a:t>pháp</a:t>
            </a:r>
            <a:r>
              <a:rPr lang="en-US" dirty="0">
                <a:latin typeface="Times  New Roman"/>
              </a:rPr>
              <a:t> FGM-DW </a:t>
            </a:r>
            <a:r>
              <a:rPr lang="en-US" dirty="0" err="1">
                <a:latin typeface="Times  New Roman"/>
              </a:rPr>
              <a:t>được</a:t>
            </a:r>
            <a:r>
              <a:rPr lang="en-US" dirty="0">
                <a:latin typeface="Times  New Roman"/>
              </a:rPr>
              <a:t> </a:t>
            </a:r>
            <a:r>
              <a:rPr lang="en-US" dirty="0" err="1">
                <a:latin typeface="Times  New Roman"/>
              </a:rPr>
              <a:t>đề</a:t>
            </a:r>
            <a:r>
              <a:rPr lang="en-US" dirty="0">
                <a:latin typeface="Times  New Roman"/>
              </a:rPr>
              <a:t> </a:t>
            </a:r>
            <a:r>
              <a:rPr lang="en-US" dirty="0" err="1">
                <a:latin typeface="Times  New Roman"/>
              </a:rPr>
              <a:t>xuất</a:t>
            </a:r>
            <a:r>
              <a:rPr lang="en-US" dirty="0">
                <a:latin typeface="Times  New Roman"/>
              </a:rPr>
              <a:t> </a:t>
            </a:r>
            <a:r>
              <a:rPr lang="en-US" dirty="0" err="1">
                <a:latin typeface="Times  New Roman"/>
              </a:rPr>
              <a:t>làm</a:t>
            </a:r>
            <a:r>
              <a:rPr lang="en-US" dirty="0">
                <a:latin typeface="Times  New Roman"/>
              </a:rPr>
              <a:t> </a:t>
            </a:r>
            <a:r>
              <a:rPr lang="en-US" dirty="0" err="1">
                <a:latin typeface="Times  New Roman"/>
              </a:rPr>
              <a:t>giảm</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rô-bốt</a:t>
            </a:r>
            <a:r>
              <a:rPr lang="en-US" dirty="0">
                <a:latin typeface="Times  New Roman"/>
              </a:rPr>
              <a:t> </a:t>
            </a:r>
            <a:r>
              <a:rPr lang="en-US" dirty="0" err="1">
                <a:latin typeface="Times  New Roman"/>
              </a:rPr>
              <a:t>trong</a:t>
            </a:r>
            <a:r>
              <a:rPr lang="en-US" dirty="0">
                <a:latin typeface="Times  New Roman"/>
              </a:rPr>
              <a:t> </a:t>
            </a:r>
            <a:r>
              <a:rPr lang="en-US" dirty="0" err="1">
                <a:latin typeface="Times  New Roman"/>
              </a:rPr>
              <a:t>các</a:t>
            </a:r>
            <a:r>
              <a:rPr lang="en-US" dirty="0">
                <a:latin typeface="Times  New Roman"/>
              </a:rPr>
              <a:t> </a:t>
            </a:r>
            <a:r>
              <a:rPr lang="en-US" dirty="0" err="1">
                <a:latin typeface="Times  New Roman"/>
              </a:rPr>
              <a:t>đoạn</a:t>
            </a:r>
            <a:r>
              <a:rPr lang="en-US" dirty="0">
                <a:latin typeface="Times  New Roman"/>
              </a:rPr>
              <a:t> </a:t>
            </a:r>
            <a:r>
              <a:rPr lang="en-US" dirty="0" err="1">
                <a:latin typeface="Times  New Roman"/>
              </a:rPr>
              <a:t>hẹp</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tăng</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độ</a:t>
            </a:r>
            <a:r>
              <a:rPr lang="en-US" dirty="0">
                <a:latin typeface="Times  New Roman"/>
              </a:rPr>
              <a:t> ở </a:t>
            </a:r>
            <a:r>
              <a:rPr lang="en-US" dirty="0" err="1">
                <a:latin typeface="Times  New Roman"/>
              </a:rPr>
              <a:t>các</a:t>
            </a:r>
            <a:r>
              <a:rPr lang="en-US" dirty="0">
                <a:latin typeface="Times  New Roman"/>
              </a:rPr>
              <a:t> </a:t>
            </a:r>
            <a:r>
              <a:rPr lang="en-US" dirty="0" err="1">
                <a:latin typeface="Times  New Roman"/>
              </a:rPr>
              <a:t>vùng</a:t>
            </a:r>
            <a:r>
              <a:rPr lang="en-US" dirty="0">
                <a:latin typeface="Times  New Roman"/>
              </a:rPr>
              <a:t> </a:t>
            </a:r>
            <a:r>
              <a:rPr lang="en-US" dirty="0" err="1">
                <a:latin typeface="Times  New Roman"/>
              </a:rPr>
              <a:t>rộng</a:t>
            </a:r>
            <a:r>
              <a:rPr lang="en-US" dirty="0">
                <a:latin typeface="Times  New Roman"/>
              </a:rPr>
              <a:t> </a:t>
            </a:r>
            <a:r>
              <a:rPr lang="en-US" dirty="0" err="1">
                <a:latin typeface="Times  New Roman"/>
              </a:rPr>
              <a:t>nhờ</a:t>
            </a:r>
            <a:r>
              <a:rPr lang="en-US" dirty="0">
                <a:latin typeface="Times  New Roman"/>
              </a:rPr>
              <a:t> </a:t>
            </a:r>
            <a:r>
              <a:rPr lang="en-US" dirty="0" err="1">
                <a:latin typeface="Times  New Roman"/>
              </a:rPr>
              <a:t>sự</a:t>
            </a:r>
            <a:r>
              <a:rPr lang="en-US" dirty="0">
                <a:latin typeface="Times  New Roman"/>
              </a:rPr>
              <a:t> </a:t>
            </a:r>
            <a:r>
              <a:rPr lang="en-US" dirty="0" err="1">
                <a:latin typeface="Times  New Roman"/>
              </a:rPr>
              <a:t>trợ</a:t>
            </a:r>
            <a:r>
              <a:rPr lang="en-US" dirty="0">
                <a:latin typeface="Times  New Roman"/>
              </a:rPr>
              <a:t> </a:t>
            </a:r>
            <a:r>
              <a:rPr lang="en-US" dirty="0" err="1">
                <a:latin typeface="Times  New Roman"/>
              </a:rPr>
              <a:t>giúp</a:t>
            </a:r>
            <a:r>
              <a:rPr lang="en-US" dirty="0">
                <a:latin typeface="Times  New Roman"/>
              </a:rPr>
              <a:t> </a:t>
            </a:r>
            <a:r>
              <a:rPr lang="en-US" dirty="0" err="1">
                <a:latin typeface="Times  New Roman"/>
              </a:rPr>
              <a:t>của</a:t>
            </a:r>
            <a:r>
              <a:rPr lang="en-US" dirty="0">
                <a:latin typeface="Times  New Roman"/>
              </a:rPr>
              <a:t> </a:t>
            </a:r>
            <a:r>
              <a:rPr lang="en-US" dirty="0" err="1">
                <a:latin typeface="Times  New Roman"/>
              </a:rPr>
              <a:t>bộ</a:t>
            </a:r>
            <a:r>
              <a:rPr lang="en-US" dirty="0">
                <a:latin typeface="Times  New Roman"/>
              </a:rPr>
              <a:t> </a:t>
            </a:r>
            <a:r>
              <a:rPr lang="en-US" dirty="0" err="1">
                <a:latin typeface="Times  New Roman"/>
              </a:rPr>
              <a:t>phận</a:t>
            </a:r>
            <a:r>
              <a:rPr lang="en-US" dirty="0">
                <a:latin typeface="Times  New Roman"/>
              </a:rPr>
              <a:t> DW. </a:t>
            </a:r>
            <a:r>
              <a:rPr lang="en-US" dirty="0" err="1">
                <a:latin typeface="Times  New Roman"/>
              </a:rPr>
              <a:t>Nếu</a:t>
            </a:r>
            <a:r>
              <a:rPr lang="en-US" dirty="0">
                <a:latin typeface="Times  New Roman"/>
              </a:rPr>
              <a:t> </a:t>
            </a:r>
            <a:r>
              <a:rPr lang="en-US" dirty="0" err="1">
                <a:latin typeface="Times  New Roman"/>
              </a:rPr>
              <a:t>rô-bốt</a:t>
            </a:r>
            <a:r>
              <a:rPr lang="en-US" dirty="0">
                <a:latin typeface="Times  New Roman"/>
              </a:rPr>
              <a:t> </a:t>
            </a:r>
            <a:r>
              <a:rPr lang="en-US" dirty="0" err="1">
                <a:latin typeface="Times  New Roman"/>
              </a:rPr>
              <a:t>tiếp</a:t>
            </a:r>
            <a:r>
              <a:rPr lang="en-US" dirty="0">
                <a:latin typeface="Times  New Roman"/>
              </a:rPr>
              <a:t> </a:t>
            </a:r>
            <a:r>
              <a:rPr lang="en-US" dirty="0" err="1">
                <a:latin typeface="Times  New Roman"/>
              </a:rPr>
              <a:t>cận</a:t>
            </a:r>
            <a:r>
              <a:rPr lang="en-US" dirty="0">
                <a:latin typeface="Times  New Roman"/>
              </a:rPr>
              <a:t> </a:t>
            </a:r>
            <a:r>
              <a:rPr lang="en-US" dirty="0" err="1">
                <a:latin typeface="Times  New Roman"/>
              </a:rPr>
              <a:t>khu</a:t>
            </a:r>
            <a:r>
              <a:rPr lang="en-US" dirty="0">
                <a:latin typeface="Times  New Roman"/>
              </a:rPr>
              <a:t> </a:t>
            </a:r>
            <a:r>
              <a:rPr lang="en-US" dirty="0" err="1">
                <a:latin typeface="Times  New Roman"/>
              </a:rPr>
              <a:t>vực</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 </a:t>
            </a:r>
            <a:r>
              <a:rPr lang="en-US" dirty="0" err="1">
                <a:latin typeface="Times  New Roman"/>
              </a:rPr>
              <a:t>nhỏ</a:t>
            </a:r>
            <a:r>
              <a:rPr lang="en-US" dirty="0">
                <a:latin typeface="Times  New Roman"/>
              </a:rPr>
              <a:t> </a:t>
            </a:r>
            <a:r>
              <a:rPr lang="en-US" dirty="0" err="1">
                <a:latin typeface="Times  New Roman"/>
              </a:rPr>
              <a:t>hơn</a:t>
            </a:r>
            <a:r>
              <a:rPr lang="en-US" dirty="0">
                <a:latin typeface="Times  New Roman"/>
              </a:rPr>
              <a:t> </a:t>
            </a:r>
            <a:r>
              <a:rPr lang="en-US" dirty="0" err="1">
                <a:latin typeface="Times  New Roman"/>
              </a:rPr>
              <a:t>khoảng</a:t>
            </a:r>
            <a:r>
              <a:rPr lang="en-US" dirty="0">
                <a:latin typeface="Times  New Roman"/>
              </a:rPr>
              <a:t> </a:t>
            </a:r>
            <a:r>
              <a:rPr lang="en-US" dirty="0" err="1">
                <a:latin typeface="Times  New Roman"/>
              </a:rPr>
              <a:t>cách</a:t>
            </a:r>
            <a:r>
              <a:rPr lang="en-US" dirty="0">
                <a:latin typeface="Times  New Roman"/>
              </a:rPr>
              <a:t> </a:t>
            </a:r>
            <a:r>
              <a:rPr lang="en-US" dirty="0" err="1">
                <a:latin typeface="Times  New Roman"/>
              </a:rPr>
              <a:t>giới</a:t>
            </a:r>
            <a:r>
              <a:rPr lang="en-US" dirty="0">
                <a:latin typeface="Times  New Roman"/>
              </a:rPr>
              <a:t> </a:t>
            </a:r>
            <a:r>
              <a:rPr lang="en-US" dirty="0" err="1">
                <a:latin typeface="Times  New Roman"/>
              </a:rPr>
              <a:t>hạn</a:t>
            </a:r>
            <a:r>
              <a:rPr lang="en-US" dirty="0">
                <a:latin typeface="Times  New Roman"/>
              </a:rPr>
              <a:t> (0,5 </a:t>
            </a:r>
            <a:r>
              <a:rPr lang="en-US" dirty="0" err="1">
                <a:latin typeface="Times  New Roman"/>
              </a:rPr>
              <a:t>mét</a:t>
            </a:r>
            <a:r>
              <a:rPr lang="en-US" dirty="0">
                <a:latin typeface="Times  New Roman"/>
              </a:rPr>
              <a:t> </a:t>
            </a:r>
            <a:r>
              <a:rPr lang="en-US" dirty="0" err="1">
                <a:latin typeface="Times  New Roman"/>
              </a:rPr>
              <a:t>trong</a:t>
            </a:r>
            <a:r>
              <a:rPr lang="en-US" dirty="0">
                <a:latin typeface="Times  New Roman"/>
              </a:rPr>
              <a:t> </a:t>
            </a:r>
            <a:r>
              <a:rPr lang="en-US" dirty="0" err="1">
                <a:latin typeface="Times  New Roman"/>
              </a:rPr>
              <a:t>mô</a:t>
            </a:r>
            <a:r>
              <a:rPr lang="en-US" dirty="0">
                <a:latin typeface="Times  New Roman"/>
              </a:rPr>
              <a:t> </a:t>
            </a:r>
            <a:r>
              <a:rPr lang="en-US" dirty="0" err="1">
                <a:latin typeface="Times  New Roman"/>
              </a:rPr>
              <a:t>phỏng</a:t>
            </a:r>
            <a:r>
              <a:rPr lang="en-US" dirty="0">
                <a:latin typeface="Times  New Roman"/>
              </a:rPr>
              <a:t>), </a:t>
            </a:r>
            <a:r>
              <a:rPr lang="en-US" dirty="0" err="1">
                <a:latin typeface="Times  New Roman"/>
              </a:rPr>
              <a:t>phương</a:t>
            </a:r>
            <a:r>
              <a:rPr lang="en-US" dirty="0">
                <a:latin typeface="Times  New Roman"/>
              </a:rPr>
              <a:t> </a:t>
            </a:r>
            <a:r>
              <a:rPr lang="en-US" dirty="0" err="1">
                <a:latin typeface="Times  New Roman"/>
              </a:rPr>
              <a:t>pháp</a:t>
            </a:r>
            <a:r>
              <a:rPr lang="en-US" dirty="0">
                <a:latin typeface="Times  New Roman"/>
              </a:rPr>
              <a:t> </a:t>
            </a:r>
            <a:r>
              <a:rPr lang="en-US" dirty="0" err="1">
                <a:latin typeface="Times  New Roman"/>
              </a:rPr>
              <a:t>này</a:t>
            </a:r>
            <a:r>
              <a:rPr lang="en-US" dirty="0">
                <a:latin typeface="Times  New Roman"/>
              </a:rPr>
              <a:t> </a:t>
            </a:r>
            <a:r>
              <a:rPr lang="en-US" dirty="0" err="1">
                <a:latin typeface="Times  New Roman"/>
              </a:rPr>
              <a:t>thưởng</a:t>
            </a:r>
            <a:r>
              <a:rPr lang="en-US" dirty="0">
                <a:latin typeface="Times  New Roman"/>
              </a:rPr>
              <a:t> </a:t>
            </a:r>
            <a:r>
              <a:rPr lang="en-US" dirty="0" err="1">
                <a:latin typeface="Times  New Roman"/>
              </a:rPr>
              <a:t>cho</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thấp</a:t>
            </a:r>
            <a:r>
              <a:rPr lang="en-US" dirty="0">
                <a:latin typeface="Times  New Roman"/>
              </a:rPr>
              <a:t> </a:t>
            </a:r>
            <a:r>
              <a:rPr lang="en-US" dirty="0" err="1">
                <a:latin typeface="Times  New Roman"/>
              </a:rPr>
              <a:t>nhiều</a:t>
            </a:r>
            <a:r>
              <a:rPr lang="en-US" dirty="0">
                <a:latin typeface="Times  New Roman"/>
              </a:rPr>
              <a:t> </a:t>
            </a:r>
            <a:r>
              <a:rPr lang="en-US" dirty="0" err="1">
                <a:latin typeface="Times  New Roman"/>
              </a:rPr>
              <a:t>hơn</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độ</a:t>
            </a:r>
            <a:r>
              <a:rPr lang="en-US" dirty="0">
                <a:latin typeface="Times  New Roman"/>
              </a:rPr>
              <a:t> </a:t>
            </a:r>
            <a:r>
              <a:rPr lang="en-US" dirty="0" err="1">
                <a:latin typeface="Times  New Roman"/>
              </a:rPr>
              <a:t>cao</a:t>
            </a:r>
            <a:r>
              <a:rPr lang="en-US" dirty="0">
                <a:latin typeface="Times  New Roman"/>
              </a:rPr>
              <a:t> </a:t>
            </a:r>
            <a:r>
              <a:rPr lang="en-US" dirty="0" err="1">
                <a:latin typeface="Times  New Roman"/>
              </a:rPr>
              <a:t>hơn</a:t>
            </a:r>
            <a:r>
              <a:rPr lang="en-US" dirty="0">
                <a:latin typeface="Times  New Roman"/>
              </a:rPr>
              <a:t>. Công </a:t>
            </a:r>
            <a:r>
              <a:rPr lang="en-US" dirty="0" err="1">
                <a:latin typeface="Times  New Roman"/>
              </a:rPr>
              <a:t>thức</a:t>
            </a:r>
            <a:r>
              <a:rPr lang="en-US" dirty="0">
                <a:latin typeface="Times  New Roman"/>
              </a:rPr>
              <a:t> </a:t>
            </a:r>
            <a:r>
              <a:rPr lang="en-US" dirty="0" err="1">
                <a:latin typeface="Times  New Roman"/>
              </a:rPr>
              <a:t>này</a:t>
            </a:r>
            <a:r>
              <a:rPr lang="en-US" dirty="0">
                <a:latin typeface="Times  New Roman"/>
              </a:rPr>
              <a:t> </a:t>
            </a:r>
            <a:r>
              <a:rPr lang="en-US" dirty="0" err="1">
                <a:latin typeface="Times  New Roman"/>
              </a:rPr>
              <a:t>ngăn</a:t>
            </a:r>
            <a:r>
              <a:rPr lang="en-US" dirty="0">
                <a:latin typeface="Times  New Roman"/>
              </a:rPr>
              <a:t> robot </a:t>
            </a:r>
            <a:r>
              <a:rPr lang="en-US" dirty="0" err="1">
                <a:latin typeface="Times  New Roman"/>
              </a:rPr>
              <a:t>vượt</a:t>
            </a:r>
            <a:r>
              <a:rPr lang="en-US" dirty="0">
                <a:latin typeface="Times  New Roman"/>
              </a:rPr>
              <a:t> qua </a:t>
            </a:r>
            <a:r>
              <a:rPr lang="en-US" dirty="0" err="1">
                <a:latin typeface="Times  New Roman"/>
              </a:rPr>
              <a:t>khu</a:t>
            </a:r>
            <a:r>
              <a:rPr lang="en-US" dirty="0">
                <a:latin typeface="Times  New Roman"/>
              </a:rPr>
              <a:t> </a:t>
            </a:r>
            <a:r>
              <a:rPr lang="en-US" dirty="0" err="1">
                <a:latin typeface="Times  New Roman"/>
              </a:rPr>
              <a:t>vực</a:t>
            </a:r>
            <a:r>
              <a:rPr lang="en-US" dirty="0">
                <a:latin typeface="Times  New Roman"/>
              </a:rPr>
              <a:t> </a:t>
            </a:r>
            <a:r>
              <a:rPr lang="en-US" dirty="0" err="1">
                <a:latin typeface="Times  New Roman"/>
              </a:rPr>
              <a:t>mục</a:t>
            </a:r>
            <a:r>
              <a:rPr lang="en-US" dirty="0">
                <a:latin typeface="Times  New Roman"/>
              </a:rPr>
              <a:t> </a:t>
            </a:r>
            <a:r>
              <a:rPr lang="en-US" dirty="0" err="1">
                <a:latin typeface="Times  New Roman"/>
              </a:rPr>
              <a:t>tiêu</a:t>
            </a:r>
            <a:r>
              <a:rPr lang="en-US" dirty="0">
                <a:latin typeface="Times  New Roman"/>
              </a:rPr>
              <a:t>.</a:t>
            </a:r>
          </a:p>
        </p:txBody>
      </p:sp>
      <p:pic>
        <p:nvPicPr>
          <p:cNvPr id="4" name="Picture 6">
            <a:extLst>
              <a:ext uri="{FF2B5EF4-FFF2-40B4-BE49-F238E27FC236}">
                <a16:creationId xmlns:a16="http://schemas.microsoft.com/office/drawing/2014/main" id="{27A1704D-9913-3FA3-14F9-A221F1DF0A2E}"/>
              </a:ext>
            </a:extLst>
          </p:cNvPr>
          <p:cNvPicPr>
            <a:picLocks noChangeAspect="1"/>
          </p:cNvPicPr>
          <p:nvPr/>
        </p:nvPicPr>
        <p:blipFill>
          <a:blip r:embed="rId3"/>
          <a:stretch>
            <a:fillRect/>
          </a:stretch>
        </p:blipFill>
        <p:spPr>
          <a:xfrm>
            <a:off x="4665024" y="99648"/>
            <a:ext cx="5365667" cy="3066417"/>
          </a:xfrm>
          <a:prstGeom prst="rect">
            <a:avLst/>
          </a:prstGeom>
        </p:spPr>
      </p:pic>
      <p:cxnSp>
        <p:nvCxnSpPr>
          <p:cNvPr id="9" name="Straight Arrow Connector 8">
            <a:extLst>
              <a:ext uri="{FF2B5EF4-FFF2-40B4-BE49-F238E27FC236}">
                <a16:creationId xmlns:a16="http://schemas.microsoft.com/office/drawing/2014/main" id="{855184AB-E784-4A6B-DE8A-D80954A8AD45}"/>
              </a:ext>
            </a:extLst>
          </p:cNvPr>
          <p:cNvCxnSpPr>
            <a:cxnSpLocks/>
          </p:cNvCxnSpPr>
          <p:nvPr/>
        </p:nvCxnSpPr>
        <p:spPr>
          <a:xfrm>
            <a:off x="1933691" y="5706875"/>
            <a:ext cx="771195" cy="96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BEB8980-AC5A-213F-CCE1-ED2B46A09007}"/>
              </a:ext>
            </a:extLst>
          </p:cNvPr>
          <p:cNvSpPr txBox="1"/>
          <p:nvPr/>
        </p:nvSpPr>
        <p:spPr>
          <a:xfrm>
            <a:off x="2872779" y="5523044"/>
            <a:ext cx="906730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imes  New Roman"/>
              </a:rPr>
              <a:t>Phương </a:t>
            </a:r>
            <a:r>
              <a:rPr lang="en-US" dirty="0" err="1">
                <a:latin typeface="Times  New Roman"/>
              </a:rPr>
              <a:t>pháp</a:t>
            </a:r>
            <a:r>
              <a:rPr lang="en-US" dirty="0">
                <a:latin typeface="Times  New Roman"/>
              </a:rPr>
              <a:t> FGM-DW </a:t>
            </a:r>
            <a:r>
              <a:rPr lang="en-US" dirty="0" err="1">
                <a:latin typeface="Times  New Roman"/>
              </a:rPr>
              <a:t>đã</a:t>
            </a:r>
            <a:r>
              <a:rPr lang="en-US" dirty="0">
                <a:latin typeface="Times  New Roman"/>
              </a:rPr>
              <a:t> </a:t>
            </a:r>
            <a:r>
              <a:rPr lang="en-US" dirty="0" err="1">
                <a:latin typeface="Times  New Roman"/>
              </a:rPr>
              <a:t>có</a:t>
            </a:r>
            <a:r>
              <a:rPr lang="en-US" dirty="0">
                <a:latin typeface="Times  New Roman"/>
              </a:rPr>
              <a:t> </a:t>
            </a:r>
            <a:r>
              <a:rPr lang="en-US" dirty="0" err="1">
                <a:latin typeface="Times  New Roman"/>
              </a:rPr>
              <a:t>thể</a:t>
            </a:r>
            <a:r>
              <a:rPr lang="en-US" dirty="0">
                <a:latin typeface="Times  New Roman"/>
              </a:rPr>
              <a:t> </a:t>
            </a:r>
            <a:r>
              <a:rPr lang="en-US" dirty="0" err="1">
                <a:latin typeface="Times  New Roman"/>
              </a:rPr>
              <a:t>giải</a:t>
            </a:r>
            <a:r>
              <a:rPr lang="en-US" dirty="0">
                <a:latin typeface="Times  New Roman"/>
              </a:rPr>
              <a:t> </a:t>
            </a:r>
            <a:r>
              <a:rPr lang="en-US" dirty="0" err="1">
                <a:latin typeface="Times  New Roman"/>
              </a:rPr>
              <a:t>quyết</a:t>
            </a:r>
            <a:r>
              <a:rPr lang="en-US" dirty="0">
                <a:latin typeface="Times  New Roman"/>
              </a:rPr>
              <a:t> </a:t>
            </a:r>
            <a:r>
              <a:rPr lang="en-US" dirty="0" err="1">
                <a:latin typeface="Times  New Roman"/>
              </a:rPr>
              <a:t>được</a:t>
            </a:r>
            <a:r>
              <a:rPr lang="en-US" dirty="0">
                <a:latin typeface="Times  New Roman"/>
              </a:rPr>
              <a:t> </a:t>
            </a:r>
            <a:r>
              <a:rPr lang="en-US" dirty="0" err="1">
                <a:latin typeface="Times  New Roman"/>
              </a:rPr>
              <a:t>cho</a:t>
            </a:r>
            <a:r>
              <a:rPr lang="en-US" dirty="0">
                <a:latin typeface="Times  New Roman"/>
              </a:rPr>
              <a:t> </a:t>
            </a:r>
            <a:r>
              <a:rPr lang="en-US" dirty="0" err="1">
                <a:latin typeface="Times  New Roman"/>
              </a:rPr>
              <a:t>chúng</a:t>
            </a:r>
            <a:r>
              <a:rPr lang="en-US" dirty="0">
                <a:latin typeface="Times  New Roman"/>
              </a:rPr>
              <a:t> ta </a:t>
            </a:r>
            <a:r>
              <a:rPr lang="en-US" dirty="0" err="1">
                <a:latin typeface="Times  New Roman"/>
              </a:rPr>
              <a:t>tránh</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cản</a:t>
            </a:r>
            <a:r>
              <a:rPr lang="en-US" dirty="0">
                <a:latin typeface="Times  New Roman"/>
              </a:rPr>
              <a:t> </a:t>
            </a:r>
            <a:r>
              <a:rPr lang="en-US" dirty="0" err="1">
                <a:latin typeface="Times  New Roman"/>
              </a:rPr>
              <a:t>động</a:t>
            </a:r>
            <a:r>
              <a:rPr lang="en-US" dirty="0">
                <a:latin typeface="Times  New Roman"/>
              </a:rPr>
              <a:t> </a:t>
            </a:r>
            <a:r>
              <a:rPr lang="en-US" dirty="0" err="1">
                <a:latin typeface="Times  New Roman"/>
              </a:rPr>
              <a:t>bằng</a:t>
            </a:r>
            <a:r>
              <a:rPr lang="en-US" dirty="0">
                <a:latin typeface="Times  New Roman"/>
              </a:rPr>
              <a:t> </a:t>
            </a:r>
            <a:r>
              <a:rPr lang="en-US" dirty="0" err="1">
                <a:latin typeface="Times  New Roman"/>
              </a:rPr>
              <a:t>việc</a:t>
            </a:r>
            <a:r>
              <a:rPr lang="en-US" dirty="0">
                <a:latin typeface="Times  New Roman"/>
              </a:rPr>
              <a:t> </a:t>
            </a:r>
            <a:r>
              <a:rPr lang="en-US" dirty="0" err="1">
                <a:latin typeface="Times  New Roman"/>
              </a:rPr>
              <a:t>sử</a:t>
            </a:r>
            <a:r>
              <a:rPr lang="en-US" dirty="0">
                <a:latin typeface="Times  New Roman"/>
              </a:rPr>
              <a:t> </a:t>
            </a:r>
            <a:r>
              <a:rPr lang="en-US" dirty="0" err="1">
                <a:latin typeface="Times  New Roman"/>
              </a:rPr>
              <a:t>dụng</a:t>
            </a:r>
            <a:r>
              <a:rPr lang="en-US" dirty="0">
                <a:latin typeface="Times  New Roman"/>
              </a:rPr>
              <a:t> </a:t>
            </a:r>
            <a:r>
              <a:rPr lang="en-US" dirty="0" err="1">
                <a:latin typeface="Times  New Roman"/>
              </a:rPr>
              <a:t>lọt</a:t>
            </a:r>
            <a:r>
              <a:rPr lang="en-US" dirty="0">
                <a:latin typeface="Times  New Roman"/>
              </a:rPr>
              <a:t> </a:t>
            </a:r>
            <a:r>
              <a:rPr lang="en-US" dirty="0" err="1">
                <a:latin typeface="Times  New Roman"/>
              </a:rPr>
              <a:t>khe</a:t>
            </a:r>
            <a:r>
              <a:rPr lang="en-US" dirty="0">
                <a:latin typeface="Times  New Roman"/>
              </a:rPr>
              <a:t> </a:t>
            </a:r>
            <a:r>
              <a:rPr lang="en-US" dirty="0" err="1">
                <a:latin typeface="Times  New Roman"/>
              </a:rPr>
              <a:t>hở</a:t>
            </a:r>
            <a:r>
              <a:rPr lang="en-US" dirty="0">
                <a:latin typeface="Times  New Roman"/>
              </a:rPr>
              <a:t> </a:t>
            </a:r>
            <a:r>
              <a:rPr lang="en-US" dirty="0" err="1">
                <a:latin typeface="Times  New Roman"/>
              </a:rPr>
              <a:t>của</a:t>
            </a:r>
            <a:r>
              <a:rPr lang="en-US" dirty="0">
                <a:latin typeface="Times  New Roman"/>
              </a:rPr>
              <a:t> FGM </a:t>
            </a:r>
            <a:r>
              <a:rPr lang="en-US" dirty="0" err="1">
                <a:latin typeface="Times  New Roman"/>
              </a:rPr>
              <a:t>và</a:t>
            </a:r>
            <a:r>
              <a:rPr lang="en-US" dirty="0">
                <a:latin typeface="Times  New Roman"/>
              </a:rPr>
              <a:t> </a:t>
            </a:r>
            <a:r>
              <a:rPr lang="en-US" dirty="0" err="1">
                <a:latin typeface="Times  New Roman"/>
              </a:rPr>
              <a:t>việc</a:t>
            </a:r>
            <a:r>
              <a:rPr lang="en-US" dirty="0">
                <a:latin typeface="Times  New Roman"/>
              </a:rPr>
              <a:t> </a:t>
            </a:r>
            <a:r>
              <a:rPr lang="en-US" dirty="0" err="1">
                <a:latin typeface="Times  New Roman"/>
              </a:rPr>
              <a:t>tính</a:t>
            </a:r>
            <a:r>
              <a:rPr lang="en-US" dirty="0">
                <a:latin typeface="Times  New Roman"/>
              </a:rPr>
              <a:t> </a:t>
            </a:r>
            <a:r>
              <a:rPr lang="en-US" dirty="0" err="1">
                <a:latin typeface="Times  New Roman"/>
              </a:rPr>
              <a:t>vận</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đến</a:t>
            </a:r>
            <a:r>
              <a:rPr lang="en-US" dirty="0">
                <a:latin typeface="Times  New Roman"/>
              </a:rPr>
              <a:t> </a:t>
            </a:r>
            <a:r>
              <a:rPr lang="en-US" dirty="0" err="1">
                <a:latin typeface="Times  New Roman"/>
              </a:rPr>
              <a:t>vật</a:t>
            </a:r>
            <a:r>
              <a:rPr lang="en-US" dirty="0">
                <a:latin typeface="Times  New Roman"/>
              </a:rPr>
              <a:t> </a:t>
            </a:r>
            <a:r>
              <a:rPr lang="en-US" dirty="0" err="1">
                <a:latin typeface="Times  New Roman"/>
              </a:rPr>
              <a:t>cản</a:t>
            </a:r>
            <a:r>
              <a:rPr lang="en-US" dirty="0">
                <a:latin typeface="Times  New Roman"/>
              </a:rPr>
              <a:t> </a:t>
            </a:r>
            <a:r>
              <a:rPr lang="en-US" dirty="0" err="1">
                <a:latin typeface="Times  New Roman"/>
              </a:rPr>
              <a:t>tối</a:t>
            </a:r>
            <a:r>
              <a:rPr lang="en-US" dirty="0">
                <a:latin typeface="Times  New Roman"/>
              </a:rPr>
              <a:t> </a:t>
            </a:r>
            <a:r>
              <a:rPr lang="en-US" dirty="0" err="1">
                <a:latin typeface="Times  New Roman"/>
              </a:rPr>
              <a:t>đa</a:t>
            </a:r>
            <a:r>
              <a:rPr lang="en-US" dirty="0">
                <a:latin typeface="Times  New Roman"/>
              </a:rPr>
              <a:t> </a:t>
            </a:r>
            <a:r>
              <a:rPr lang="en-US" dirty="0" err="1">
                <a:latin typeface="Times  New Roman"/>
              </a:rPr>
              <a:t>và</a:t>
            </a:r>
            <a:r>
              <a:rPr lang="en-US" dirty="0">
                <a:latin typeface="Times  New Roman"/>
              </a:rPr>
              <a:t> </a:t>
            </a:r>
            <a:r>
              <a:rPr lang="en-US" dirty="0" err="1">
                <a:latin typeface="Times  New Roman"/>
              </a:rPr>
              <a:t>dự</a:t>
            </a:r>
            <a:r>
              <a:rPr lang="en-US" dirty="0">
                <a:latin typeface="Times  New Roman"/>
              </a:rPr>
              <a:t> </a:t>
            </a:r>
            <a:r>
              <a:rPr lang="en-US" dirty="0" err="1">
                <a:latin typeface="Times  New Roman"/>
              </a:rPr>
              <a:t>đoán</a:t>
            </a:r>
            <a:r>
              <a:rPr lang="en-US" dirty="0">
                <a:latin typeface="Times  New Roman"/>
              </a:rPr>
              <a:t> </a:t>
            </a:r>
            <a:r>
              <a:rPr lang="en-US" dirty="0" err="1">
                <a:latin typeface="Times  New Roman"/>
              </a:rPr>
              <a:t>sớm</a:t>
            </a:r>
            <a:r>
              <a:rPr lang="en-US" dirty="0">
                <a:latin typeface="Times  New Roman"/>
              </a:rPr>
              <a:t> </a:t>
            </a:r>
            <a:r>
              <a:rPr lang="en-US" dirty="0" err="1">
                <a:latin typeface="Times  New Roman"/>
              </a:rPr>
              <a:t>vận</a:t>
            </a:r>
            <a:r>
              <a:rPr lang="en-US" dirty="0">
                <a:latin typeface="Times  New Roman"/>
              </a:rPr>
              <a:t> </a:t>
            </a:r>
            <a:r>
              <a:rPr lang="en-US" dirty="0" err="1">
                <a:latin typeface="Times  New Roman"/>
              </a:rPr>
              <a:t>tốc</a:t>
            </a:r>
            <a:r>
              <a:rPr lang="en-US" dirty="0">
                <a:latin typeface="Times  New Roman"/>
              </a:rPr>
              <a:t> </a:t>
            </a:r>
            <a:r>
              <a:rPr lang="en-US" dirty="0" err="1">
                <a:latin typeface="Times  New Roman"/>
              </a:rPr>
              <a:t>của</a:t>
            </a:r>
            <a:r>
              <a:rPr lang="en-US" dirty="0">
                <a:latin typeface="Times  New Roman"/>
              </a:rPr>
              <a:t> DWA</a:t>
            </a:r>
          </a:p>
        </p:txBody>
      </p:sp>
    </p:spTree>
    <p:extLst>
      <p:ext uri="{BB962C8B-B14F-4D97-AF65-F5344CB8AC3E}">
        <p14:creationId xmlns:p14="http://schemas.microsoft.com/office/powerpoint/2010/main" val="199455954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B4022-05A9-00C1-88EB-C4A7753F50AC}"/>
              </a:ext>
            </a:extLst>
          </p:cNvPr>
          <p:cNvSpPr>
            <a:spLocks noGrp="1"/>
          </p:cNvSpPr>
          <p:nvPr>
            <p:ph type="title"/>
          </p:nvPr>
        </p:nvSpPr>
        <p:spPr/>
        <p:txBody>
          <a:bodyPr/>
          <a:lstStyle/>
          <a:p>
            <a:r>
              <a:rPr lang="en-US" b="1">
                <a:latin typeface="Times New Roman"/>
                <a:cs typeface="Times New Roman"/>
              </a:rPr>
              <a:t>Tài </a:t>
            </a:r>
            <a:r>
              <a:rPr lang="en-US" b="1" err="1">
                <a:latin typeface="Times New Roman"/>
                <a:cs typeface="Times New Roman"/>
              </a:rPr>
              <a:t>liệu</a:t>
            </a:r>
            <a:r>
              <a:rPr lang="en-US" b="1">
                <a:latin typeface="Times New Roman"/>
                <a:cs typeface="Times New Roman"/>
              </a:rPr>
              <a:t> </a:t>
            </a:r>
            <a:r>
              <a:rPr lang="en-US" b="1" err="1">
                <a:latin typeface="Times New Roman"/>
                <a:cs typeface="Times New Roman"/>
              </a:rPr>
              <a:t>tham</a:t>
            </a:r>
            <a:r>
              <a:rPr lang="en-US" b="1">
                <a:latin typeface="Times New Roman"/>
                <a:cs typeface="Times New Roman"/>
              </a:rPr>
              <a:t> </a:t>
            </a:r>
            <a:r>
              <a:rPr lang="en-US" b="1" err="1">
                <a:latin typeface="Times New Roman"/>
                <a:cs typeface="Times New Roman"/>
              </a:rPr>
              <a:t>khảo</a:t>
            </a:r>
            <a:endParaRPr lang="en-US" b="1">
              <a:latin typeface="Times New Roman"/>
              <a:cs typeface="Times New Roman"/>
            </a:endParaRPr>
          </a:p>
        </p:txBody>
      </p:sp>
      <p:sp>
        <p:nvSpPr>
          <p:cNvPr id="3" name="Content Placeholder 2">
            <a:extLst>
              <a:ext uri="{FF2B5EF4-FFF2-40B4-BE49-F238E27FC236}">
                <a16:creationId xmlns:a16="http://schemas.microsoft.com/office/drawing/2014/main" id="{F8F2592F-0445-44E3-C6E1-0B850D23BA42}"/>
              </a:ext>
            </a:extLst>
          </p:cNvPr>
          <p:cNvSpPr>
            <a:spLocks noGrp="1"/>
          </p:cNvSpPr>
          <p:nvPr>
            <p:ph idx="1"/>
          </p:nvPr>
        </p:nvSpPr>
        <p:spPr>
          <a:xfrm>
            <a:off x="301728" y="1360191"/>
            <a:ext cx="11608592" cy="5194987"/>
          </a:xfrm>
        </p:spPr>
        <p:txBody>
          <a:bodyPr vert="horz" lIns="91440" tIns="45720" rIns="91440" bIns="45720" rtlCol="0" anchor="t">
            <a:normAutofit/>
          </a:bodyPr>
          <a:lstStyle/>
          <a:p>
            <a:r>
              <a:rPr lang="en-US" dirty="0"/>
              <a:t>[1]</a:t>
            </a:r>
            <a:r>
              <a:rPr lang="en-US" dirty="0">
                <a:solidFill>
                  <a:srgbClr val="FFFFFF"/>
                </a:solidFill>
                <a:ea typeface="+mj-lt"/>
                <a:cs typeface="+mj-lt"/>
              </a:rPr>
              <a:t>A Hybrid Obstacle Avoidance Method: Follow the gap with dynamic window approach</a:t>
            </a:r>
            <a:endParaRPr lang="en-US" u="sng" dirty="0">
              <a:solidFill>
                <a:schemeClr val="accent4"/>
              </a:solidFill>
            </a:endParaRPr>
          </a:p>
          <a:p>
            <a:pPr>
              <a:buClr>
                <a:srgbClr val="8AD0D6"/>
              </a:buClr>
            </a:pPr>
            <a:r>
              <a:rPr lang="en-US" dirty="0"/>
              <a:t>[2]</a:t>
            </a:r>
            <a:r>
              <a:rPr lang="en-US" u="sng" dirty="0">
                <a:solidFill>
                  <a:schemeClr val="accent4"/>
                </a:solidFill>
                <a:ea typeface="+mj-lt"/>
                <a:cs typeface="+mj-lt"/>
              </a:rPr>
              <a:t>https://ieeexplore.ieee.org/document/1642447</a:t>
            </a:r>
          </a:p>
          <a:p>
            <a:pPr>
              <a:buClr>
                <a:srgbClr val="8AD0D6"/>
              </a:buClr>
            </a:pPr>
            <a:r>
              <a:rPr lang="en-US" dirty="0"/>
              <a:t>[3]</a:t>
            </a:r>
            <a:r>
              <a:rPr lang="en-US" u="sng" dirty="0">
                <a:solidFill>
                  <a:schemeClr val="accent4"/>
                </a:solidFill>
                <a:ea typeface="+mj-lt"/>
                <a:cs typeface="+mj-lt"/>
              </a:rPr>
              <a:t>https://www.sciencedirect.com/science/article/abs/pii/S1877050916329367</a:t>
            </a:r>
          </a:p>
          <a:p>
            <a:pPr>
              <a:buClr>
                <a:srgbClr val="8AD0D6"/>
              </a:buClr>
            </a:pPr>
            <a:r>
              <a:rPr lang="en-US" dirty="0"/>
              <a:t>[4]</a:t>
            </a:r>
            <a:r>
              <a:rPr lang="en-US" u="sng" dirty="0">
                <a:solidFill>
                  <a:schemeClr val="accent4"/>
                </a:solidFill>
                <a:ea typeface="+mj-lt"/>
                <a:cs typeface="+mj-lt"/>
              </a:rPr>
              <a:t>https://www.mdpi.com/1424-8220/19/22/4963</a:t>
            </a:r>
          </a:p>
          <a:p>
            <a:pPr>
              <a:buClr>
                <a:srgbClr val="8AD0D6"/>
              </a:buClr>
            </a:pPr>
            <a:r>
              <a:rPr lang="en-US" dirty="0"/>
              <a:t>[5]</a:t>
            </a:r>
            <a:r>
              <a:rPr lang="en-US" u="sng" dirty="0">
                <a:solidFill>
                  <a:schemeClr val="accent4"/>
                </a:solidFill>
                <a:ea typeface="+mj-lt"/>
                <a:cs typeface="+mj-lt"/>
              </a:rPr>
              <a:t>https://ieeexplore.ieee.org/document/7995941</a:t>
            </a:r>
            <a:endParaRPr lang="en-US" u="sng" dirty="0">
              <a:solidFill>
                <a:schemeClr val="accent4"/>
              </a:solidFill>
            </a:endParaRPr>
          </a:p>
          <a:p>
            <a:pPr>
              <a:buClr>
                <a:srgbClr val="8AD0D6"/>
              </a:buClr>
            </a:pPr>
            <a:r>
              <a:rPr lang="en-US" dirty="0"/>
              <a:t>[6]ĐIỀU HƯỚNG ROBOT DỰA VÀO CAMERA ĐỒNG BỘ VÀ THIẾT BỊ ĐO LƯỜNG QUÁN TÍNH CÓ XÉT YẾU TỐ VẬT CẢN</a:t>
            </a:r>
          </a:p>
          <a:p>
            <a:pPr>
              <a:buClr>
                <a:srgbClr val="8AD0D6"/>
              </a:buClr>
            </a:pPr>
            <a:r>
              <a:rPr lang="en-US" dirty="0"/>
              <a:t>[7]Improved Follow the Gap Method for Obstacle Avoidance</a:t>
            </a:r>
          </a:p>
          <a:p>
            <a:pPr>
              <a:buClr>
                <a:srgbClr val="8AD0D6"/>
              </a:buClr>
            </a:pPr>
            <a:r>
              <a:rPr lang="en-US" dirty="0"/>
              <a:t>[8]A novel obstacle avoidance algorithm: ‘‘Follow the Gap Method’’</a:t>
            </a:r>
          </a:p>
        </p:txBody>
      </p:sp>
    </p:spTree>
    <p:extLst>
      <p:ext uri="{BB962C8B-B14F-4D97-AF65-F5344CB8AC3E}">
        <p14:creationId xmlns:p14="http://schemas.microsoft.com/office/powerpoint/2010/main" val="182403476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BD2B64-7554-9804-4FB4-8239ACBDADA4}"/>
              </a:ext>
            </a:extLst>
          </p:cNvPr>
          <p:cNvSpPr txBox="1"/>
          <p:nvPr/>
        </p:nvSpPr>
        <p:spPr>
          <a:xfrm>
            <a:off x="1696453" y="2442410"/>
            <a:ext cx="8506326" cy="1631216"/>
          </a:xfrm>
          <a:prstGeom prst="rect">
            <a:avLst/>
          </a:prstGeom>
          <a:noFill/>
        </p:spPr>
        <p:txBody>
          <a:bodyPr wrap="square" rtlCol="0">
            <a:spAutoFit/>
          </a:bodyPr>
          <a:lstStyle/>
          <a:p>
            <a:pPr algn="ctr"/>
            <a:r>
              <a:rPr lang="en-US" sz="5000" b="1" dirty="0" err="1">
                <a:latin typeface="Times New Roman" panose="02020603050405020304" pitchFamily="18" charset="0"/>
                <a:cs typeface="Times New Roman" panose="02020603050405020304" pitchFamily="18" charset="0"/>
              </a:rPr>
              <a:t>Cảm</a:t>
            </a:r>
            <a:r>
              <a:rPr lang="en-US" sz="5000" b="1" dirty="0">
                <a:latin typeface="Times New Roman" panose="02020603050405020304" pitchFamily="18" charset="0"/>
                <a:cs typeface="Times New Roman" panose="02020603050405020304" pitchFamily="18" charset="0"/>
              </a:rPr>
              <a:t> </a:t>
            </a:r>
            <a:r>
              <a:rPr lang="en-US" sz="5000" b="1" dirty="0" err="1">
                <a:latin typeface="Times New Roman" panose="02020603050405020304" pitchFamily="18" charset="0"/>
                <a:cs typeface="Times New Roman" panose="02020603050405020304" pitchFamily="18" charset="0"/>
              </a:rPr>
              <a:t>ơn</a:t>
            </a:r>
            <a:r>
              <a:rPr lang="en-US" sz="5000" b="1" dirty="0">
                <a:latin typeface="Times New Roman" panose="02020603050405020304" pitchFamily="18" charset="0"/>
                <a:cs typeface="Times New Roman" panose="02020603050405020304" pitchFamily="18" charset="0"/>
              </a:rPr>
              <a:t> </a:t>
            </a:r>
            <a:r>
              <a:rPr lang="en-US" sz="5000" b="1" dirty="0" err="1">
                <a:latin typeface="Times New Roman" panose="02020603050405020304" pitchFamily="18" charset="0"/>
                <a:cs typeface="Times New Roman" panose="02020603050405020304" pitchFamily="18" charset="0"/>
              </a:rPr>
              <a:t>Thầy</a:t>
            </a:r>
            <a:r>
              <a:rPr lang="en-US" sz="5000" b="1" dirty="0">
                <a:latin typeface="Times New Roman" panose="02020603050405020304" pitchFamily="18" charset="0"/>
                <a:cs typeface="Times New Roman" panose="02020603050405020304" pitchFamily="18" charset="0"/>
              </a:rPr>
              <a:t> </a:t>
            </a:r>
            <a:r>
              <a:rPr lang="en-US" sz="5000" b="1" dirty="0" err="1">
                <a:latin typeface="Times New Roman" panose="02020603050405020304" pitchFamily="18" charset="0"/>
                <a:cs typeface="Times New Roman" panose="02020603050405020304" pitchFamily="18" charset="0"/>
              </a:rPr>
              <a:t>và</a:t>
            </a:r>
            <a:r>
              <a:rPr lang="en-US" sz="5000" b="1" dirty="0">
                <a:latin typeface="Times New Roman" panose="02020603050405020304" pitchFamily="18" charset="0"/>
                <a:cs typeface="Times New Roman" panose="02020603050405020304" pitchFamily="18" charset="0"/>
              </a:rPr>
              <a:t> </a:t>
            </a:r>
            <a:r>
              <a:rPr lang="en-US" sz="5000" b="1" dirty="0" err="1">
                <a:latin typeface="Times New Roman" panose="02020603050405020304" pitchFamily="18" charset="0"/>
                <a:cs typeface="Times New Roman" panose="02020603050405020304" pitchFamily="18" charset="0"/>
              </a:rPr>
              <a:t>các</a:t>
            </a:r>
            <a:r>
              <a:rPr lang="en-US" sz="5000" b="1" dirty="0">
                <a:latin typeface="Times New Roman" panose="02020603050405020304" pitchFamily="18" charset="0"/>
                <a:cs typeface="Times New Roman" panose="02020603050405020304" pitchFamily="18" charset="0"/>
              </a:rPr>
              <a:t> </a:t>
            </a:r>
            <a:r>
              <a:rPr lang="en-US" sz="5000" b="1" dirty="0" err="1">
                <a:latin typeface="Times New Roman" panose="02020603050405020304" pitchFamily="18" charset="0"/>
                <a:cs typeface="Times New Roman" panose="02020603050405020304" pitchFamily="18" charset="0"/>
              </a:rPr>
              <a:t>bạn</a:t>
            </a:r>
            <a:r>
              <a:rPr lang="en-US" sz="5000" b="1" dirty="0">
                <a:latin typeface="Times New Roman" panose="02020603050405020304" pitchFamily="18" charset="0"/>
                <a:cs typeface="Times New Roman" panose="02020603050405020304" pitchFamily="18" charset="0"/>
              </a:rPr>
              <a:t> </a:t>
            </a:r>
            <a:r>
              <a:rPr lang="en-US" sz="5000" b="1" dirty="0" err="1">
                <a:latin typeface="Times New Roman" panose="02020603050405020304" pitchFamily="18" charset="0"/>
                <a:cs typeface="Times New Roman" panose="02020603050405020304" pitchFamily="18" charset="0"/>
              </a:rPr>
              <a:t>đã</a:t>
            </a:r>
            <a:r>
              <a:rPr lang="en-US" sz="5000" b="1" dirty="0">
                <a:latin typeface="Times New Roman" panose="02020603050405020304" pitchFamily="18" charset="0"/>
                <a:cs typeface="Times New Roman" panose="02020603050405020304" pitchFamily="18" charset="0"/>
              </a:rPr>
              <a:t> </a:t>
            </a:r>
            <a:r>
              <a:rPr lang="en-US" sz="5000" b="1" dirty="0" err="1">
                <a:latin typeface="Times New Roman" panose="02020603050405020304" pitchFamily="18" charset="0"/>
                <a:cs typeface="Times New Roman" panose="02020603050405020304" pitchFamily="18" charset="0"/>
              </a:rPr>
              <a:t>lắng</a:t>
            </a:r>
            <a:r>
              <a:rPr lang="en-US" sz="5000" b="1" dirty="0">
                <a:latin typeface="Times New Roman" panose="02020603050405020304" pitchFamily="18" charset="0"/>
                <a:cs typeface="Times New Roman" panose="02020603050405020304" pitchFamily="18" charset="0"/>
              </a:rPr>
              <a:t> </a:t>
            </a:r>
            <a:r>
              <a:rPr lang="en-US" sz="5000" b="1" dirty="0" err="1">
                <a:latin typeface="Times New Roman" panose="02020603050405020304" pitchFamily="18" charset="0"/>
                <a:cs typeface="Times New Roman" panose="02020603050405020304" pitchFamily="18" charset="0"/>
              </a:rPr>
              <a:t>nghe</a:t>
            </a:r>
            <a:r>
              <a:rPr lang="en-US" sz="5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65701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6E2A769-2EE7-6513-EF77-5AC01A383B37}"/>
              </a:ext>
            </a:extLst>
          </p:cNvPr>
          <p:cNvSpPr txBox="1"/>
          <p:nvPr/>
        </p:nvSpPr>
        <p:spPr>
          <a:xfrm>
            <a:off x="240371" y="76666"/>
            <a:ext cx="11413632" cy="747388"/>
          </a:xfrm>
          <a:prstGeom prst="rect">
            <a:avLst/>
          </a:prstGeom>
        </p:spPr>
        <p:txBody>
          <a:bodyPr vert="horz" lIns="91440" tIns="45720" rIns="91440" bIns="45720" rtlCol="0" anchor="t">
            <a:normAutofit fontScale="92500" lnSpcReduction="10000"/>
          </a:bodyPr>
          <a:lstStyle/>
          <a:p>
            <a:pPr>
              <a:spcBef>
                <a:spcPct val="0"/>
              </a:spcBef>
              <a:spcAft>
                <a:spcPts val="600"/>
              </a:spcAft>
            </a:pPr>
            <a:r>
              <a:rPr lang="en-US" sz="2400" err="1">
                <a:solidFill>
                  <a:schemeClr val="tx2"/>
                </a:solidFill>
                <a:latin typeface="Times New Roman"/>
                <a:ea typeface="+mj-ea"/>
                <a:cs typeface="Times New Roman"/>
              </a:rPr>
              <a:t>Việc</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xây</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dựng</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hệ</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thống</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Phát</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hiện</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và</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Tránh</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vật</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cản</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cho</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hệ</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tự</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hành</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có</a:t>
            </a:r>
            <a:r>
              <a:rPr lang="en-US" sz="2400">
                <a:solidFill>
                  <a:schemeClr val="tx2"/>
                </a:solidFill>
                <a:latin typeface="Times New Roman"/>
                <a:ea typeface="+mj-ea"/>
                <a:cs typeface="Times New Roman"/>
              </a:rPr>
              <a:t> ý </a:t>
            </a:r>
            <a:r>
              <a:rPr lang="en-US" sz="2400" err="1">
                <a:solidFill>
                  <a:schemeClr val="tx2"/>
                </a:solidFill>
                <a:latin typeface="Times New Roman"/>
                <a:ea typeface="+mj-ea"/>
                <a:cs typeface="Times New Roman"/>
              </a:rPr>
              <a:t>nghĩa</a:t>
            </a:r>
            <a:r>
              <a:rPr lang="en-US" sz="2400">
                <a:solidFill>
                  <a:schemeClr val="tx2"/>
                </a:solidFill>
                <a:latin typeface="Times New Roman"/>
                <a:ea typeface="+mj-ea"/>
                <a:cs typeface="Times New Roman"/>
              </a:rPr>
              <a:t> khoa </a:t>
            </a:r>
            <a:r>
              <a:rPr lang="en-US" sz="2400" err="1">
                <a:solidFill>
                  <a:schemeClr val="tx2"/>
                </a:solidFill>
                <a:latin typeface="Times New Roman"/>
                <a:ea typeface="+mj-ea"/>
                <a:cs typeface="Times New Roman"/>
              </a:rPr>
              <a:t>học</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rất</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lớn</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trong</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lĩnh</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vực</a:t>
            </a:r>
            <a:r>
              <a:rPr lang="en-US" sz="2400">
                <a:solidFill>
                  <a:schemeClr val="tx2"/>
                </a:solidFill>
                <a:latin typeface="Times New Roman"/>
                <a:ea typeface="+mj-ea"/>
                <a:cs typeface="Times New Roman"/>
              </a:rPr>
              <a:t> robot </a:t>
            </a:r>
            <a:r>
              <a:rPr lang="en-US" sz="2400" err="1">
                <a:solidFill>
                  <a:schemeClr val="tx2"/>
                </a:solidFill>
                <a:latin typeface="Times New Roman"/>
                <a:ea typeface="+mj-ea"/>
                <a:cs typeface="Times New Roman"/>
              </a:rPr>
              <a:t>học</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và</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trí</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tuệ</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nhân</a:t>
            </a:r>
            <a:r>
              <a:rPr lang="en-US" sz="2400">
                <a:solidFill>
                  <a:schemeClr val="tx2"/>
                </a:solidFill>
                <a:latin typeface="Times New Roman"/>
                <a:ea typeface="+mj-ea"/>
                <a:cs typeface="Times New Roman"/>
              </a:rPr>
              <a:t> </a:t>
            </a:r>
            <a:r>
              <a:rPr lang="en-US" sz="2400" err="1">
                <a:solidFill>
                  <a:schemeClr val="tx2"/>
                </a:solidFill>
                <a:latin typeface="Times New Roman"/>
                <a:ea typeface="+mj-ea"/>
                <a:cs typeface="Times New Roman"/>
              </a:rPr>
              <a:t>tạo</a:t>
            </a:r>
            <a:endParaRPr lang="en-US" err="1">
              <a:solidFill>
                <a:schemeClr val="tx2"/>
              </a:solidFill>
              <a:ea typeface="+mj-ea"/>
            </a:endParaRPr>
          </a:p>
        </p:txBody>
      </p:sp>
      <p:graphicFrame>
        <p:nvGraphicFramePr>
          <p:cNvPr id="84" name="Diagram 5">
            <a:extLst>
              <a:ext uri="{FF2B5EF4-FFF2-40B4-BE49-F238E27FC236}">
                <a16:creationId xmlns:a16="http://schemas.microsoft.com/office/drawing/2014/main" id="{29CFF7E9-E97B-081F-4086-40A3758C417F}"/>
              </a:ext>
            </a:extLst>
          </p:cNvPr>
          <p:cNvGraphicFramePr/>
          <p:nvPr>
            <p:extLst>
              <p:ext uri="{D42A27DB-BD31-4B8C-83A1-F6EECF244321}">
                <p14:modId xmlns:p14="http://schemas.microsoft.com/office/powerpoint/2010/main" val="1521078879"/>
              </p:ext>
            </p:extLst>
          </p:nvPr>
        </p:nvGraphicFramePr>
        <p:xfrm>
          <a:off x="239487" y="877785"/>
          <a:ext cx="11784276" cy="5864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097315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3.xml><?xml version="1.0" encoding="utf-8"?>
<a:theme xmlns:a="http://schemas.openxmlformats.org/drawingml/2006/main" name="1_Retrospect">
  <a:themeElements>
    <a:clrScheme name="Custom 6">
      <a:dk1>
        <a:srgbClr val="000000"/>
      </a:dk1>
      <a:lt1>
        <a:sysClr val="window" lastClr="FFFFFF"/>
      </a:lt1>
      <a:dk2>
        <a:srgbClr val="637052"/>
      </a:dk2>
      <a:lt2>
        <a:srgbClr val="CCDDEA"/>
      </a:lt2>
      <a:accent1>
        <a:srgbClr val="FFFFFF"/>
      </a:accent1>
      <a:accent2>
        <a:srgbClr val="002060"/>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54</TotalTime>
  <Words>11623</Words>
  <Application>Microsoft Office PowerPoint</Application>
  <PresentationFormat>Widescreen</PresentationFormat>
  <Paragraphs>504</Paragraphs>
  <Slides>84</Slides>
  <Notes>9</Notes>
  <HiddenSlides>0</HiddenSlides>
  <MMClips>1</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84</vt:i4>
      </vt:variant>
    </vt:vector>
  </HeadingPairs>
  <TitlesOfParts>
    <vt:vector size="99" baseType="lpstr">
      <vt:lpstr>Arial</vt:lpstr>
      <vt:lpstr>Calibri</vt:lpstr>
      <vt:lpstr>Calibri Light</vt:lpstr>
      <vt:lpstr>Cambria Math</vt:lpstr>
      <vt:lpstr>Century Gothic</vt:lpstr>
      <vt:lpstr>Corbel</vt:lpstr>
      <vt:lpstr>Courier New</vt:lpstr>
      <vt:lpstr>Times  New Roman</vt:lpstr>
      <vt:lpstr>Times New Roman</vt:lpstr>
      <vt:lpstr>Wingdings</vt:lpstr>
      <vt:lpstr>Wingdings 3</vt:lpstr>
      <vt:lpstr>Wingdings,Sans-Serif</vt:lpstr>
      <vt:lpstr>Ion</vt:lpstr>
      <vt:lpstr>Parallax</vt:lpstr>
      <vt:lpstr>1_Retrospect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Hệ thống tự hành đem lại một ý nghĩa vô cùng to lớn đối với đời sống sinh hoạt của con người</vt:lpstr>
      <vt:lpstr>PowerPoint Presentation</vt:lpstr>
      <vt:lpstr>Một số hình ảnh về mặt ứng dụng</vt:lpstr>
      <vt:lpstr>Một số hình ảnh về mặt ứng dụng</vt:lpstr>
      <vt:lpstr>PowerPoint Presentation</vt:lpstr>
      <vt:lpstr>PowerPoint Presentation</vt:lpstr>
      <vt:lpstr>PowerPoint Presentation</vt:lpstr>
      <vt:lpstr>Phát biểu bài toán</vt:lpstr>
      <vt:lpstr>Phát biểu bài toán</vt:lpstr>
      <vt:lpstr>Phát biểu bài toán</vt:lpstr>
      <vt:lpstr>Framework cho mô hình của hệ thống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Ước định vị trí</vt:lpstr>
      <vt:lpstr>Ước định vị trí</vt:lpstr>
      <vt:lpstr>Thuật toán ước lượng chuyển động</vt:lpstr>
      <vt:lpstr>PowerPoint Presentation</vt:lpstr>
      <vt:lpstr>PowerPoint Presentation</vt:lpstr>
      <vt:lpstr>PowerPoint Presentation</vt:lpstr>
      <vt:lpstr>Ước định vị trí</vt:lpstr>
      <vt:lpstr>PowerPoint Presentation</vt:lpstr>
      <vt:lpstr>PowerPoint Presentation</vt:lpstr>
      <vt:lpstr>PowerPoint Presentation</vt:lpstr>
      <vt:lpstr>PowerPoint Presentation</vt:lpstr>
      <vt:lpstr>PowerPoint Presentation</vt:lpstr>
      <vt:lpstr>Ước định vị trí</vt:lpstr>
      <vt:lpstr>Ước định vị trí</vt:lpstr>
      <vt:lpstr>PowerPoint Presentation</vt:lpstr>
      <vt:lpstr>Ước định vị trí</vt:lpstr>
      <vt:lpstr>PowerPoint Presentation</vt:lpstr>
      <vt:lpstr>Ước định vị trí</vt:lpstr>
      <vt:lpstr>Ước định vị trí</vt:lpstr>
      <vt:lpstr>Ước định vị trí</vt:lpstr>
      <vt:lpstr>PowerPoint Presentation</vt:lpstr>
      <vt:lpstr>Ước định vị trí</vt:lpstr>
      <vt:lpstr>Ước định vị trí</vt:lpstr>
      <vt:lpstr>Ước định vị trí</vt:lpstr>
      <vt:lpstr>Ước định vị trí</vt:lpstr>
      <vt:lpstr>Ước định vị trí</vt:lpstr>
      <vt:lpstr>Ước định vị trí &amp; tái tạo bản đồ</vt:lpstr>
      <vt:lpstr>Tránh vật cản tĩnh</vt:lpstr>
      <vt:lpstr>Tránh vật cản tĩnh</vt:lpstr>
      <vt:lpstr>Tránh vật cản tĩnh</vt:lpstr>
      <vt:lpstr>Tránh vật cản tĩnh</vt:lpstr>
      <vt:lpstr>Tránh vật cản tĩnh</vt:lpstr>
      <vt:lpstr>Tránh vật cản tĩnh</vt:lpstr>
      <vt:lpstr>Tránh vật cản tĩnh</vt:lpstr>
      <vt:lpstr>Tránh vật cản tĩnh</vt:lpstr>
      <vt:lpstr>Tránh vật cản tĩnh</vt:lpstr>
      <vt:lpstr>Tránh vật cản tĩnh</vt:lpstr>
      <vt:lpstr>Tránh vật cản tĩnh</vt:lpstr>
      <vt:lpstr>Tránh vật cản tĩnh</vt:lpstr>
      <vt:lpstr>Tránh vật cản tĩnh</vt:lpstr>
      <vt:lpstr>Tránh vật cản tĩnh</vt:lpstr>
      <vt:lpstr>Tránh vật cản tĩnh</vt:lpstr>
      <vt:lpstr>Tránh vật cản động</vt:lpstr>
      <vt:lpstr>Tránh vật cản động</vt:lpstr>
      <vt:lpstr>Tránh vật cản động</vt:lpstr>
      <vt:lpstr>Tránh vật cản động</vt:lpstr>
      <vt:lpstr>Tránh vật cản động</vt:lpstr>
      <vt:lpstr>Tránh vật cản động</vt:lpstr>
      <vt:lpstr>Tránh vật cản động</vt:lpstr>
      <vt:lpstr>Tránh vật cản động</vt:lpstr>
      <vt:lpstr>Tài liệu tham khảo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HOÀNG ĐỨC NHẬT MINH</dc:creator>
  <cp:lastModifiedBy>PHẠM GIA THÔNG</cp:lastModifiedBy>
  <cp:revision>1447</cp:revision>
  <dcterms:created xsi:type="dcterms:W3CDTF">2022-11-14T14:30:10Z</dcterms:created>
  <dcterms:modified xsi:type="dcterms:W3CDTF">2023-06-19T03:04:09Z</dcterms:modified>
</cp:coreProperties>
</file>

<file path=docProps/thumbnail.jpeg>
</file>